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41"/>
  </p:notesMasterIdLst>
  <p:handoutMasterIdLst>
    <p:handoutMasterId r:id="rId242"/>
  </p:handoutMasterIdLst>
  <p:sldIdLst>
    <p:sldId id="512" r:id="rId2"/>
    <p:sldId id="511"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7" r:id="rId20"/>
    <p:sldId id="288"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339" r:id="rId71"/>
    <p:sldId id="340" r:id="rId72"/>
    <p:sldId id="341" r:id="rId73"/>
    <p:sldId id="342" r:id="rId74"/>
    <p:sldId id="343" r:id="rId75"/>
    <p:sldId id="344" r:id="rId76"/>
    <p:sldId id="345" r:id="rId77"/>
    <p:sldId id="346" r:id="rId78"/>
    <p:sldId id="347" r:id="rId79"/>
    <p:sldId id="348" r:id="rId80"/>
    <p:sldId id="349" r:id="rId81"/>
    <p:sldId id="350" r:id="rId82"/>
    <p:sldId id="351" r:id="rId83"/>
    <p:sldId id="352" r:id="rId84"/>
    <p:sldId id="353" r:id="rId85"/>
    <p:sldId id="354" r:id="rId86"/>
    <p:sldId id="355" r:id="rId87"/>
    <p:sldId id="356" r:id="rId88"/>
    <p:sldId id="357" r:id="rId89"/>
    <p:sldId id="358" r:id="rId90"/>
    <p:sldId id="359" r:id="rId91"/>
    <p:sldId id="360" r:id="rId92"/>
    <p:sldId id="361" r:id="rId93"/>
    <p:sldId id="362" r:id="rId94"/>
    <p:sldId id="363" r:id="rId95"/>
    <p:sldId id="364" r:id="rId96"/>
    <p:sldId id="365" r:id="rId97"/>
    <p:sldId id="366" r:id="rId98"/>
    <p:sldId id="367" r:id="rId99"/>
    <p:sldId id="368" r:id="rId100"/>
    <p:sldId id="369" r:id="rId101"/>
    <p:sldId id="370" r:id="rId102"/>
    <p:sldId id="371" r:id="rId103"/>
    <p:sldId id="372" r:id="rId104"/>
    <p:sldId id="373" r:id="rId105"/>
    <p:sldId id="374" r:id="rId106"/>
    <p:sldId id="375" r:id="rId107"/>
    <p:sldId id="376" r:id="rId108"/>
    <p:sldId id="377" r:id="rId109"/>
    <p:sldId id="378" r:id="rId110"/>
    <p:sldId id="379" r:id="rId111"/>
    <p:sldId id="380" r:id="rId112"/>
    <p:sldId id="381" r:id="rId113"/>
    <p:sldId id="382" r:id="rId114"/>
    <p:sldId id="383" r:id="rId115"/>
    <p:sldId id="384" r:id="rId116"/>
    <p:sldId id="385" r:id="rId117"/>
    <p:sldId id="386" r:id="rId118"/>
    <p:sldId id="387" r:id="rId119"/>
    <p:sldId id="388" r:id="rId120"/>
    <p:sldId id="389" r:id="rId121"/>
    <p:sldId id="390" r:id="rId122"/>
    <p:sldId id="391" r:id="rId123"/>
    <p:sldId id="392" r:id="rId124"/>
    <p:sldId id="393" r:id="rId125"/>
    <p:sldId id="394" r:id="rId126"/>
    <p:sldId id="395" r:id="rId127"/>
    <p:sldId id="396" r:id="rId128"/>
    <p:sldId id="397" r:id="rId129"/>
    <p:sldId id="398" r:id="rId130"/>
    <p:sldId id="399" r:id="rId131"/>
    <p:sldId id="400" r:id="rId132"/>
    <p:sldId id="401" r:id="rId133"/>
    <p:sldId id="402" r:id="rId134"/>
    <p:sldId id="403" r:id="rId135"/>
    <p:sldId id="404" r:id="rId136"/>
    <p:sldId id="405" r:id="rId137"/>
    <p:sldId id="406" r:id="rId138"/>
    <p:sldId id="407" r:id="rId139"/>
    <p:sldId id="408" r:id="rId140"/>
    <p:sldId id="409" r:id="rId141"/>
    <p:sldId id="410" r:id="rId142"/>
    <p:sldId id="411" r:id="rId143"/>
    <p:sldId id="412" r:id="rId144"/>
    <p:sldId id="413" r:id="rId145"/>
    <p:sldId id="414" r:id="rId146"/>
    <p:sldId id="415" r:id="rId147"/>
    <p:sldId id="416" r:id="rId148"/>
    <p:sldId id="417" r:id="rId149"/>
    <p:sldId id="418" r:id="rId150"/>
    <p:sldId id="419" r:id="rId151"/>
    <p:sldId id="420" r:id="rId152"/>
    <p:sldId id="421" r:id="rId153"/>
    <p:sldId id="422" r:id="rId154"/>
    <p:sldId id="423" r:id="rId155"/>
    <p:sldId id="424" r:id="rId156"/>
    <p:sldId id="425" r:id="rId157"/>
    <p:sldId id="426" r:id="rId158"/>
    <p:sldId id="427" r:id="rId159"/>
    <p:sldId id="428" r:id="rId160"/>
    <p:sldId id="429" r:id="rId161"/>
    <p:sldId id="430" r:id="rId162"/>
    <p:sldId id="431" r:id="rId163"/>
    <p:sldId id="432" r:id="rId164"/>
    <p:sldId id="433" r:id="rId165"/>
    <p:sldId id="434" r:id="rId166"/>
    <p:sldId id="435" r:id="rId167"/>
    <p:sldId id="436" r:id="rId168"/>
    <p:sldId id="437" r:id="rId169"/>
    <p:sldId id="438" r:id="rId170"/>
    <p:sldId id="439" r:id="rId171"/>
    <p:sldId id="440" r:id="rId172"/>
    <p:sldId id="441" r:id="rId173"/>
    <p:sldId id="442" r:id="rId174"/>
    <p:sldId id="443" r:id="rId175"/>
    <p:sldId id="444" r:id="rId176"/>
    <p:sldId id="445" r:id="rId177"/>
    <p:sldId id="446" r:id="rId178"/>
    <p:sldId id="447" r:id="rId179"/>
    <p:sldId id="448" r:id="rId180"/>
    <p:sldId id="449" r:id="rId181"/>
    <p:sldId id="450" r:id="rId182"/>
    <p:sldId id="451" r:id="rId183"/>
    <p:sldId id="452" r:id="rId184"/>
    <p:sldId id="453" r:id="rId185"/>
    <p:sldId id="454" r:id="rId186"/>
    <p:sldId id="455" r:id="rId187"/>
    <p:sldId id="456" r:id="rId188"/>
    <p:sldId id="457" r:id="rId189"/>
    <p:sldId id="458" r:id="rId190"/>
    <p:sldId id="459" r:id="rId191"/>
    <p:sldId id="460" r:id="rId192"/>
    <p:sldId id="461" r:id="rId193"/>
    <p:sldId id="462" r:id="rId194"/>
    <p:sldId id="463" r:id="rId195"/>
    <p:sldId id="464" r:id="rId196"/>
    <p:sldId id="465" r:id="rId197"/>
    <p:sldId id="466" r:id="rId198"/>
    <p:sldId id="467" r:id="rId199"/>
    <p:sldId id="468" r:id="rId200"/>
    <p:sldId id="469" r:id="rId201"/>
    <p:sldId id="470" r:id="rId202"/>
    <p:sldId id="471" r:id="rId203"/>
    <p:sldId id="472" r:id="rId204"/>
    <p:sldId id="473" r:id="rId205"/>
    <p:sldId id="474" r:id="rId206"/>
    <p:sldId id="475" r:id="rId207"/>
    <p:sldId id="476" r:id="rId208"/>
    <p:sldId id="477" r:id="rId209"/>
    <p:sldId id="478" r:id="rId210"/>
    <p:sldId id="479" r:id="rId211"/>
    <p:sldId id="480" r:id="rId212"/>
    <p:sldId id="481" r:id="rId213"/>
    <p:sldId id="482" r:id="rId214"/>
    <p:sldId id="483" r:id="rId215"/>
    <p:sldId id="484" r:id="rId216"/>
    <p:sldId id="485" r:id="rId217"/>
    <p:sldId id="486" r:id="rId218"/>
    <p:sldId id="487" r:id="rId219"/>
    <p:sldId id="488" r:id="rId220"/>
    <p:sldId id="489" r:id="rId221"/>
    <p:sldId id="490" r:id="rId222"/>
    <p:sldId id="491" r:id="rId223"/>
    <p:sldId id="492" r:id="rId224"/>
    <p:sldId id="493" r:id="rId225"/>
    <p:sldId id="494" r:id="rId226"/>
    <p:sldId id="495" r:id="rId227"/>
    <p:sldId id="496" r:id="rId228"/>
    <p:sldId id="497" r:id="rId229"/>
    <p:sldId id="498" r:id="rId230"/>
    <p:sldId id="499" r:id="rId231"/>
    <p:sldId id="500" r:id="rId232"/>
    <p:sldId id="501" r:id="rId233"/>
    <p:sldId id="502" r:id="rId234"/>
    <p:sldId id="503" r:id="rId235"/>
    <p:sldId id="504" r:id="rId236"/>
    <p:sldId id="505" r:id="rId237"/>
    <p:sldId id="506" r:id="rId238"/>
    <p:sldId id="507" r:id="rId239"/>
    <p:sldId id="508" r:id="rId240"/>
  </p:sldIdLst>
  <p:sldSz cx="9144000" cy="6858000" type="screen4x3"/>
  <p:notesSz cx="6858000" cy="9144000"/>
  <p:custShowLst>
    <p:custShow name="自定义放映1" id="0">
      <p:sldLst>
        <p:sld r:id="rId4"/>
      </p:sldLst>
    </p:custShow>
    <p:custShow name="自定义放映2" id="1">
      <p:sldLst>
        <p:sld r:id="rId4"/>
      </p:sldLst>
    </p:custShow>
  </p:custShowLst>
  <p:defaultTextStyle>
    <a:defPPr>
      <a:defRPr lang="zh-CN"/>
    </a:defPPr>
    <a:lvl1pPr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0"/>
      </a:spcBef>
      <a:spcAft>
        <a:spcPct val="0"/>
      </a:spcAft>
      <a:defRPr kumimoji="1" sz="24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238"/>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FFFF99"/>
    <a:srgbClr val="66FFFF"/>
    <a:srgbClr val="FF3399"/>
    <a:srgbClr val="CC3300"/>
    <a:srgbClr val="FFCC99"/>
    <a:srgbClr val="99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4" autoAdjust="0"/>
  </p:normalViewPr>
  <p:slideViewPr>
    <p:cSldViewPr>
      <p:cViewPr varScale="1">
        <p:scale>
          <a:sx n="87" d="100"/>
          <a:sy n="87" d="100"/>
        </p:scale>
        <p:origin x="133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6" d="100"/>
          <a:sy n="46" d="100"/>
        </p:scale>
        <p:origin x="-1362"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handoutMaster" Target="handoutMasters/handoutMaster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presProps" Target="pres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viewProps" Target="viewProps.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theme" Target="theme/theme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tableStyles" Target="tableStyles.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image" Target="../media/image4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30.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57.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62.wmf"/><Relationship Id="rId1" Type="http://schemas.openxmlformats.org/officeDocument/2006/relationships/image" Target="../media/image61.w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63.wmf"/><Relationship Id="rId1" Type="http://schemas.openxmlformats.org/officeDocument/2006/relationships/image" Target="../media/image60.w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4.w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65.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0.w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69.wmf"/><Relationship Id="rId1" Type="http://schemas.openxmlformats.org/officeDocument/2006/relationships/image" Target="../media/image6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7.w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71.w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74.w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0.w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81.w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50.vml.rels><?xml version="1.0" encoding="UTF-8" standalone="yes"?>
<Relationships xmlns="http://schemas.openxmlformats.org/package/2006/relationships"><Relationship Id="rId2" Type="http://schemas.openxmlformats.org/officeDocument/2006/relationships/image" Target="../media/image84.wmf"/><Relationship Id="rId1" Type="http://schemas.openxmlformats.org/officeDocument/2006/relationships/image" Target="../media/image83.w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86.wmf"/><Relationship Id="rId1" Type="http://schemas.openxmlformats.org/officeDocument/2006/relationships/image" Target="../media/image85.w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88.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89.wmf"/></Relationships>
</file>

<file path=ppt/drawings/_rels/vmlDrawing55.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drawings/_rels/vmlDrawing56.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95.wmf"/><Relationship Id="rId1" Type="http://schemas.openxmlformats.org/officeDocument/2006/relationships/image" Target="../media/image94.w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59.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98.wmf"/><Relationship Id="rId1" Type="http://schemas.openxmlformats.org/officeDocument/2006/relationships/image" Target="../media/image9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60.v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image" Target="../media/image100.wmf"/></Relationships>
</file>

<file path=ppt/drawings/_rels/vmlDrawing61.vml.rels><?xml version="1.0" encoding="UTF-8" standalone="yes"?>
<Relationships xmlns="http://schemas.openxmlformats.org/package/2006/relationships"><Relationship Id="rId2" Type="http://schemas.openxmlformats.org/officeDocument/2006/relationships/image" Target="../media/image103.wmf"/><Relationship Id="rId1" Type="http://schemas.openxmlformats.org/officeDocument/2006/relationships/image" Target="../media/image102.wmf"/></Relationships>
</file>

<file path=ppt/drawings/_rels/vmlDrawing62.vml.rels><?xml version="1.0" encoding="UTF-8" standalone="yes"?>
<Relationships xmlns="http://schemas.openxmlformats.org/package/2006/relationships"><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7.w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8.w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9.w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image" Target="../media/image24.wmf"/><Relationship Id="rId4"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AE53D261-E32C-4B21-8B37-11194F15060A}"/>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8675" name="Rectangle 3">
            <a:extLst>
              <a:ext uri="{FF2B5EF4-FFF2-40B4-BE49-F238E27FC236}">
                <a16:creationId xmlns:a16="http://schemas.microsoft.com/office/drawing/2014/main" id="{AEB358DE-5E79-47F0-BD7F-AFCD6D83D94A}"/>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28676" name="Rectangle 4">
            <a:extLst>
              <a:ext uri="{FF2B5EF4-FFF2-40B4-BE49-F238E27FC236}">
                <a16:creationId xmlns:a16="http://schemas.microsoft.com/office/drawing/2014/main" id="{6D282049-D892-44C6-9A0D-BAD3339F867F}"/>
              </a:ext>
            </a:extLst>
          </p:cNvPr>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zh-CN" altLang="zh-CN"/>
          </a:p>
        </p:txBody>
      </p:sp>
      <p:sp>
        <p:nvSpPr>
          <p:cNvPr id="28677" name="Rectangle 5">
            <a:extLst>
              <a:ext uri="{FF2B5EF4-FFF2-40B4-BE49-F238E27FC236}">
                <a16:creationId xmlns:a16="http://schemas.microsoft.com/office/drawing/2014/main" id="{2F32CB49-91BF-4E9C-88EC-308E1D71EC52}"/>
              </a:ext>
            </a:extLst>
          </p:cNvPr>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5C2A862-B36B-47B7-A532-5B6E82F89FF0}" type="slidenum">
              <a:rPr lang="en-US" altLang="zh-CN"/>
              <a:pPr/>
              <a:t>‹#›</a:t>
            </a:fld>
            <a:endParaRPr lang="en-US"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29560A7B-FFA5-4B1E-99F0-26CB196463E3}"/>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zh-CN"/>
          </a:p>
        </p:txBody>
      </p:sp>
      <p:sp>
        <p:nvSpPr>
          <p:cNvPr id="27651" name="Rectangle 3">
            <a:extLst>
              <a:ext uri="{FF2B5EF4-FFF2-40B4-BE49-F238E27FC236}">
                <a16:creationId xmlns:a16="http://schemas.microsoft.com/office/drawing/2014/main" id="{2076F74B-B95B-488E-B9D9-F6DD8965AADA}"/>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zh-CN"/>
          </a:p>
        </p:txBody>
      </p:sp>
      <p:sp>
        <p:nvSpPr>
          <p:cNvPr id="27652" name="Rectangle 4">
            <a:extLst>
              <a:ext uri="{FF2B5EF4-FFF2-40B4-BE49-F238E27FC236}">
                <a16:creationId xmlns:a16="http://schemas.microsoft.com/office/drawing/2014/main" id="{52D16CFA-61C2-4C76-8FF6-32D6654552BE}"/>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7653" name="Rectangle 5">
            <a:extLst>
              <a:ext uri="{FF2B5EF4-FFF2-40B4-BE49-F238E27FC236}">
                <a16:creationId xmlns:a16="http://schemas.microsoft.com/office/drawing/2014/main" id="{18437FFA-B136-4886-B659-6727768E0F40}"/>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27654" name="Rectangle 6">
            <a:extLst>
              <a:ext uri="{FF2B5EF4-FFF2-40B4-BE49-F238E27FC236}">
                <a16:creationId xmlns:a16="http://schemas.microsoft.com/office/drawing/2014/main" id="{EEFCE7A1-2BEA-4E33-8046-B053E7127E72}"/>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zh-CN"/>
          </a:p>
        </p:txBody>
      </p:sp>
      <p:sp>
        <p:nvSpPr>
          <p:cNvPr id="27655" name="Rectangle 7">
            <a:extLst>
              <a:ext uri="{FF2B5EF4-FFF2-40B4-BE49-F238E27FC236}">
                <a16:creationId xmlns:a16="http://schemas.microsoft.com/office/drawing/2014/main" id="{9A48E8CA-5409-46E8-B410-2FF1D955C202}"/>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774311B-6F43-45C4-B967-D848F9B23391}" type="slidenum">
              <a:rPr lang="en-US" altLang="zh-CN"/>
              <a:pPr/>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1pPr>
    <a:lvl2pPr marL="4572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2pPr>
    <a:lvl3pPr marL="9144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3pPr>
    <a:lvl4pPr marL="13716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4pPr>
    <a:lvl5pPr marL="1828800" algn="l" rtl="0" fontAlgn="base">
      <a:spcBef>
        <a:spcPct val="30000"/>
      </a:spcBef>
      <a:spcAft>
        <a:spcPct val="0"/>
      </a:spcAft>
      <a:defRPr kumimoji="1"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21EBE6-7C4D-4407-908F-DB91BC1E1145}"/>
              </a:ext>
            </a:extLst>
          </p:cNvPr>
          <p:cNvSpPr>
            <a:spLocks noGrp="1" noChangeArrowheads="1"/>
          </p:cNvSpPr>
          <p:nvPr>
            <p:ph type="sldNum" sz="quarter" idx="5"/>
          </p:nvPr>
        </p:nvSpPr>
        <p:spPr>
          <a:ln/>
        </p:spPr>
        <p:txBody>
          <a:bodyPr/>
          <a:lstStyle/>
          <a:p>
            <a:fld id="{635ED0FC-02BC-4402-90A4-25695842C15A}" type="slidenum">
              <a:rPr lang="en-US" altLang="zh-CN"/>
              <a:pPr/>
              <a:t>20</a:t>
            </a:fld>
            <a:endParaRPr lang="en-US" altLang="zh-CN"/>
          </a:p>
        </p:txBody>
      </p:sp>
      <p:sp>
        <p:nvSpPr>
          <p:cNvPr id="77826" name="Rectangle 2">
            <a:extLst>
              <a:ext uri="{FF2B5EF4-FFF2-40B4-BE49-F238E27FC236}">
                <a16:creationId xmlns:a16="http://schemas.microsoft.com/office/drawing/2014/main" id="{F76BF0BB-B5EB-4D8C-AF5E-AD70E4D7EC1F}"/>
              </a:ext>
            </a:extLst>
          </p:cNvPr>
          <p:cNvSpPr>
            <a:spLocks noChangeArrowheads="1" noTextEdit="1"/>
          </p:cNvSpPr>
          <p:nvPr>
            <p:ph type="sldImg"/>
          </p:nvPr>
        </p:nvSpPr>
        <p:spPr>
          <a:ln/>
        </p:spPr>
      </p:sp>
      <p:sp>
        <p:nvSpPr>
          <p:cNvPr id="77827" name="Rectangle 3">
            <a:extLst>
              <a:ext uri="{FF2B5EF4-FFF2-40B4-BE49-F238E27FC236}">
                <a16:creationId xmlns:a16="http://schemas.microsoft.com/office/drawing/2014/main" id="{D2B3831D-1F32-4D93-B698-56A834E3D8BF}"/>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1D42D4D-9078-4D06-BC70-50B41F074EA7}"/>
              </a:ext>
            </a:extLst>
          </p:cNvPr>
          <p:cNvSpPr>
            <a:spLocks noGrp="1" noChangeArrowheads="1"/>
          </p:cNvSpPr>
          <p:nvPr>
            <p:ph type="sldNum" sz="quarter" idx="5"/>
          </p:nvPr>
        </p:nvSpPr>
        <p:spPr>
          <a:ln/>
        </p:spPr>
        <p:txBody>
          <a:bodyPr/>
          <a:lstStyle/>
          <a:p>
            <a:fld id="{26AB1140-BBA1-4C1F-975B-06666A57E961}" type="slidenum">
              <a:rPr lang="en-US" altLang="zh-CN"/>
              <a:pPr/>
              <a:t>95</a:t>
            </a:fld>
            <a:endParaRPr lang="en-US" altLang="zh-CN"/>
          </a:p>
        </p:txBody>
      </p:sp>
      <p:sp>
        <p:nvSpPr>
          <p:cNvPr id="165890" name="Rectangle 2">
            <a:extLst>
              <a:ext uri="{FF2B5EF4-FFF2-40B4-BE49-F238E27FC236}">
                <a16:creationId xmlns:a16="http://schemas.microsoft.com/office/drawing/2014/main" id="{FBC87592-C939-4234-956E-AD3F522A0417}"/>
              </a:ext>
            </a:extLst>
          </p:cNvPr>
          <p:cNvSpPr>
            <a:spLocks noChangeArrowheads="1" noTextEdit="1"/>
          </p:cNvSpPr>
          <p:nvPr>
            <p:ph type="sldImg"/>
          </p:nvPr>
        </p:nvSpPr>
        <p:spPr>
          <a:ln/>
        </p:spPr>
      </p:sp>
      <p:sp>
        <p:nvSpPr>
          <p:cNvPr id="165891" name="Rectangle 3">
            <a:extLst>
              <a:ext uri="{FF2B5EF4-FFF2-40B4-BE49-F238E27FC236}">
                <a16:creationId xmlns:a16="http://schemas.microsoft.com/office/drawing/2014/main" id="{FD4B3D52-5226-41F2-A3C4-9CFA2C1C1F26}"/>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517CB1-9850-4C8E-BADB-2B00C4F4B230}"/>
              </a:ext>
            </a:extLst>
          </p:cNvPr>
          <p:cNvSpPr>
            <a:spLocks noGrp="1" noChangeArrowheads="1"/>
          </p:cNvSpPr>
          <p:nvPr>
            <p:ph type="sldNum" sz="quarter" idx="5"/>
          </p:nvPr>
        </p:nvSpPr>
        <p:spPr>
          <a:ln/>
        </p:spPr>
        <p:txBody>
          <a:bodyPr/>
          <a:lstStyle/>
          <a:p>
            <a:fld id="{85EF1F0D-7AC9-4EF3-8391-2B40D09729F4}" type="slidenum">
              <a:rPr lang="en-US" altLang="zh-CN"/>
              <a:pPr/>
              <a:t>96</a:t>
            </a:fld>
            <a:endParaRPr lang="en-US" altLang="zh-CN"/>
          </a:p>
        </p:txBody>
      </p:sp>
      <p:sp>
        <p:nvSpPr>
          <p:cNvPr id="167938" name="Rectangle 2">
            <a:extLst>
              <a:ext uri="{FF2B5EF4-FFF2-40B4-BE49-F238E27FC236}">
                <a16:creationId xmlns:a16="http://schemas.microsoft.com/office/drawing/2014/main" id="{3F961D50-4F84-4717-BD28-6998A6D57881}"/>
              </a:ext>
            </a:extLst>
          </p:cNvPr>
          <p:cNvSpPr>
            <a:spLocks noChangeArrowheads="1" noTextEdit="1"/>
          </p:cNvSpPr>
          <p:nvPr>
            <p:ph type="sldImg"/>
          </p:nvPr>
        </p:nvSpPr>
        <p:spPr>
          <a:ln/>
        </p:spPr>
      </p:sp>
      <p:sp>
        <p:nvSpPr>
          <p:cNvPr id="167939" name="Rectangle 3">
            <a:extLst>
              <a:ext uri="{FF2B5EF4-FFF2-40B4-BE49-F238E27FC236}">
                <a16:creationId xmlns:a16="http://schemas.microsoft.com/office/drawing/2014/main" id="{D0F930B1-7F86-42F8-8991-CF034B0FD09E}"/>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1180438-2E24-40DC-B993-E9B70F2BD984}"/>
              </a:ext>
            </a:extLst>
          </p:cNvPr>
          <p:cNvSpPr>
            <a:spLocks noGrp="1" noChangeArrowheads="1"/>
          </p:cNvSpPr>
          <p:nvPr>
            <p:ph type="sldNum" sz="quarter" idx="5"/>
          </p:nvPr>
        </p:nvSpPr>
        <p:spPr>
          <a:ln/>
        </p:spPr>
        <p:txBody>
          <a:bodyPr/>
          <a:lstStyle/>
          <a:p>
            <a:fld id="{59CF9DF0-9DD2-4D94-9B84-FB8CE858360B}" type="slidenum">
              <a:rPr lang="en-US" altLang="zh-CN"/>
              <a:pPr/>
              <a:t>128</a:t>
            </a:fld>
            <a:endParaRPr lang="en-US" altLang="zh-CN"/>
          </a:p>
        </p:txBody>
      </p:sp>
      <p:sp>
        <p:nvSpPr>
          <p:cNvPr id="201730" name="Rectangle 2">
            <a:extLst>
              <a:ext uri="{FF2B5EF4-FFF2-40B4-BE49-F238E27FC236}">
                <a16:creationId xmlns:a16="http://schemas.microsoft.com/office/drawing/2014/main" id="{C950AF4E-A70B-452E-928F-FF839CAEA281}"/>
              </a:ext>
            </a:extLst>
          </p:cNvPr>
          <p:cNvSpPr>
            <a:spLocks noChangeArrowheads="1" noTextEdit="1"/>
          </p:cNvSpPr>
          <p:nvPr>
            <p:ph type="sldImg"/>
          </p:nvPr>
        </p:nvSpPr>
        <p:spPr>
          <a:ln/>
        </p:spPr>
      </p:sp>
      <p:sp>
        <p:nvSpPr>
          <p:cNvPr id="201731" name="Rectangle 3">
            <a:extLst>
              <a:ext uri="{FF2B5EF4-FFF2-40B4-BE49-F238E27FC236}">
                <a16:creationId xmlns:a16="http://schemas.microsoft.com/office/drawing/2014/main" id="{C76C2C16-782C-43B8-B829-73CA9F0642F1}"/>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DB97383-CBD3-4D86-9C18-AF65310172F4}"/>
              </a:ext>
            </a:extLst>
          </p:cNvPr>
          <p:cNvSpPr>
            <a:spLocks noGrp="1" noChangeArrowheads="1"/>
          </p:cNvSpPr>
          <p:nvPr>
            <p:ph type="sldNum" sz="quarter" idx="5"/>
          </p:nvPr>
        </p:nvSpPr>
        <p:spPr>
          <a:ln/>
        </p:spPr>
        <p:txBody>
          <a:bodyPr/>
          <a:lstStyle/>
          <a:p>
            <a:fld id="{80C7F3F4-CB1F-46FC-AB3B-773CDFB5F117}" type="slidenum">
              <a:rPr lang="en-US" altLang="zh-CN"/>
              <a:pPr/>
              <a:t>129</a:t>
            </a:fld>
            <a:endParaRPr lang="en-US" altLang="zh-CN"/>
          </a:p>
        </p:txBody>
      </p:sp>
      <p:sp>
        <p:nvSpPr>
          <p:cNvPr id="203778" name="Rectangle 2">
            <a:extLst>
              <a:ext uri="{FF2B5EF4-FFF2-40B4-BE49-F238E27FC236}">
                <a16:creationId xmlns:a16="http://schemas.microsoft.com/office/drawing/2014/main" id="{AF280901-306B-4E04-86BA-F006B50E3765}"/>
              </a:ext>
            </a:extLst>
          </p:cNvPr>
          <p:cNvSpPr>
            <a:spLocks noChangeArrowheads="1" noTextEdit="1"/>
          </p:cNvSpPr>
          <p:nvPr>
            <p:ph type="sldImg"/>
          </p:nvPr>
        </p:nvSpPr>
        <p:spPr>
          <a:ln/>
        </p:spPr>
      </p:sp>
      <p:sp>
        <p:nvSpPr>
          <p:cNvPr id="203779" name="Rectangle 3">
            <a:extLst>
              <a:ext uri="{FF2B5EF4-FFF2-40B4-BE49-F238E27FC236}">
                <a16:creationId xmlns:a16="http://schemas.microsoft.com/office/drawing/2014/main" id="{05D1C216-C4D3-4436-BFE5-B20F9CF6B434}"/>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0BFBC17-7B17-4B33-A5C4-4B66618E2697}"/>
              </a:ext>
            </a:extLst>
          </p:cNvPr>
          <p:cNvSpPr>
            <a:spLocks noGrp="1" noChangeArrowheads="1"/>
          </p:cNvSpPr>
          <p:nvPr>
            <p:ph type="sldNum" sz="quarter" idx="5"/>
          </p:nvPr>
        </p:nvSpPr>
        <p:spPr>
          <a:ln/>
        </p:spPr>
        <p:txBody>
          <a:bodyPr/>
          <a:lstStyle/>
          <a:p>
            <a:fld id="{C926DB64-4460-490C-860A-11BCFD180F77}" type="slidenum">
              <a:rPr lang="en-US" altLang="zh-CN"/>
              <a:pPr/>
              <a:t>130</a:t>
            </a:fld>
            <a:endParaRPr lang="en-US" altLang="zh-CN"/>
          </a:p>
        </p:txBody>
      </p:sp>
      <p:sp>
        <p:nvSpPr>
          <p:cNvPr id="205826" name="Rectangle 2">
            <a:extLst>
              <a:ext uri="{FF2B5EF4-FFF2-40B4-BE49-F238E27FC236}">
                <a16:creationId xmlns:a16="http://schemas.microsoft.com/office/drawing/2014/main" id="{166A77BB-95F0-4A6E-8235-48AA3C273C4F}"/>
              </a:ext>
            </a:extLst>
          </p:cNvPr>
          <p:cNvSpPr>
            <a:spLocks noChangeArrowheads="1" noTextEdit="1"/>
          </p:cNvSpPr>
          <p:nvPr>
            <p:ph type="sldImg"/>
          </p:nvPr>
        </p:nvSpPr>
        <p:spPr>
          <a:ln/>
        </p:spPr>
      </p:sp>
      <p:sp>
        <p:nvSpPr>
          <p:cNvPr id="205827" name="Rectangle 3">
            <a:extLst>
              <a:ext uri="{FF2B5EF4-FFF2-40B4-BE49-F238E27FC236}">
                <a16:creationId xmlns:a16="http://schemas.microsoft.com/office/drawing/2014/main" id="{9DF96B4A-652A-4AFB-BE41-23C6B3D12ED4}"/>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65FA32-ACE3-4883-96FD-A65C96D56381}"/>
              </a:ext>
            </a:extLst>
          </p:cNvPr>
          <p:cNvSpPr>
            <a:spLocks noGrp="1" noChangeArrowheads="1"/>
          </p:cNvSpPr>
          <p:nvPr>
            <p:ph type="sldNum" sz="quarter" idx="5"/>
          </p:nvPr>
        </p:nvSpPr>
        <p:spPr>
          <a:ln/>
        </p:spPr>
        <p:txBody>
          <a:bodyPr/>
          <a:lstStyle/>
          <a:p>
            <a:fld id="{224F94BA-D60A-41B5-A000-2B5198FD1788}" type="slidenum">
              <a:rPr lang="en-US" altLang="zh-CN"/>
              <a:pPr/>
              <a:t>186</a:t>
            </a:fld>
            <a:endParaRPr lang="en-US" altLang="zh-CN"/>
          </a:p>
        </p:txBody>
      </p:sp>
      <p:sp>
        <p:nvSpPr>
          <p:cNvPr id="264194" name="Rectangle 2">
            <a:extLst>
              <a:ext uri="{FF2B5EF4-FFF2-40B4-BE49-F238E27FC236}">
                <a16:creationId xmlns:a16="http://schemas.microsoft.com/office/drawing/2014/main" id="{3DC8A20F-789B-4BEB-8FCE-44AF2D81FA84}"/>
              </a:ext>
            </a:extLst>
          </p:cNvPr>
          <p:cNvSpPr>
            <a:spLocks noChangeArrowheads="1" noTextEdit="1"/>
          </p:cNvSpPr>
          <p:nvPr>
            <p:ph type="sldImg"/>
          </p:nvPr>
        </p:nvSpPr>
        <p:spPr>
          <a:ln/>
        </p:spPr>
      </p:sp>
      <p:sp>
        <p:nvSpPr>
          <p:cNvPr id="264195" name="Rectangle 3">
            <a:extLst>
              <a:ext uri="{FF2B5EF4-FFF2-40B4-BE49-F238E27FC236}">
                <a16:creationId xmlns:a16="http://schemas.microsoft.com/office/drawing/2014/main" id="{8A561A90-49E4-4650-9445-2F836140FF2D}"/>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BD9C2D2-378E-4BE3-9D20-1DAE8F49D4B1}"/>
              </a:ext>
            </a:extLst>
          </p:cNvPr>
          <p:cNvSpPr>
            <a:spLocks noGrp="1" noChangeArrowheads="1"/>
          </p:cNvSpPr>
          <p:nvPr>
            <p:ph type="sldNum" sz="quarter" idx="5"/>
          </p:nvPr>
        </p:nvSpPr>
        <p:spPr>
          <a:ln/>
        </p:spPr>
        <p:txBody>
          <a:bodyPr/>
          <a:lstStyle/>
          <a:p>
            <a:fld id="{920D6925-9115-40D6-A6C9-E28025761C93}" type="slidenum">
              <a:rPr lang="en-US" altLang="zh-CN"/>
              <a:pPr/>
              <a:t>187</a:t>
            </a:fld>
            <a:endParaRPr lang="en-US" altLang="zh-CN"/>
          </a:p>
        </p:txBody>
      </p:sp>
      <p:sp>
        <p:nvSpPr>
          <p:cNvPr id="266242" name="Rectangle 2">
            <a:extLst>
              <a:ext uri="{FF2B5EF4-FFF2-40B4-BE49-F238E27FC236}">
                <a16:creationId xmlns:a16="http://schemas.microsoft.com/office/drawing/2014/main" id="{DEC64E48-4A3B-4190-B9C2-8DA58B1D1187}"/>
              </a:ext>
            </a:extLst>
          </p:cNvPr>
          <p:cNvSpPr>
            <a:spLocks noChangeArrowheads="1" noTextEdit="1"/>
          </p:cNvSpPr>
          <p:nvPr>
            <p:ph type="sldImg"/>
          </p:nvPr>
        </p:nvSpPr>
        <p:spPr>
          <a:ln/>
        </p:spPr>
      </p:sp>
      <p:sp>
        <p:nvSpPr>
          <p:cNvPr id="266243" name="Rectangle 3">
            <a:extLst>
              <a:ext uri="{FF2B5EF4-FFF2-40B4-BE49-F238E27FC236}">
                <a16:creationId xmlns:a16="http://schemas.microsoft.com/office/drawing/2014/main" id="{E9B6D6C5-3166-4757-B273-C598F6202C8F}"/>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B8FE2C-EB36-4F28-A316-8E5FB7DAC639}"/>
              </a:ext>
            </a:extLst>
          </p:cNvPr>
          <p:cNvSpPr>
            <a:spLocks noGrp="1" noChangeArrowheads="1"/>
          </p:cNvSpPr>
          <p:nvPr>
            <p:ph type="sldNum" sz="quarter" idx="5"/>
          </p:nvPr>
        </p:nvSpPr>
        <p:spPr>
          <a:ln/>
        </p:spPr>
        <p:txBody>
          <a:bodyPr/>
          <a:lstStyle/>
          <a:p>
            <a:fld id="{C434B68F-51E9-4E86-BF44-B5E3A0C7A8E6}" type="slidenum">
              <a:rPr lang="en-US" altLang="zh-CN"/>
              <a:pPr/>
              <a:t>188</a:t>
            </a:fld>
            <a:endParaRPr lang="en-US" altLang="zh-CN"/>
          </a:p>
        </p:txBody>
      </p:sp>
      <p:sp>
        <p:nvSpPr>
          <p:cNvPr id="268290" name="Rectangle 2">
            <a:extLst>
              <a:ext uri="{FF2B5EF4-FFF2-40B4-BE49-F238E27FC236}">
                <a16:creationId xmlns:a16="http://schemas.microsoft.com/office/drawing/2014/main" id="{2EA09CD8-23FC-4474-ADB5-CAA369C137D4}"/>
              </a:ext>
            </a:extLst>
          </p:cNvPr>
          <p:cNvSpPr>
            <a:spLocks noChangeArrowheads="1" noTextEdit="1"/>
          </p:cNvSpPr>
          <p:nvPr>
            <p:ph type="sldImg"/>
          </p:nvPr>
        </p:nvSpPr>
        <p:spPr>
          <a:ln/>
        </p:spPr>
      </p:sp>
      <p:sp>
        <p:nvSpPr>
          <p:cNvPr id="268291" name="Rectangle 3">
            <a:extLst>
              <a:ext uri="{FF2B5EF4-FFF2-40B4-BE49-F238E27FC236}">
                <a16:creationId xmlns:a16="http://schemas.microsoft.com/office/drawing/2014/main" id="{DF5E7F34-AB47-473D-B12A-159C11CE0626}"/>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DA3D2E-E298-4B55-92AB-5F64312D0DB3}"/>
              </a:ext>
            </a:extLst>
          </p:cNvPr>
          <p:cNvSpPr>
            <a:spLocks noGrp="1" noChangeArrowheads="1"/>
          </p:cNvSpPr>
          <p:nvPr>
            <p:ph type="sldNum" sz="quarter" idx="5"/>
          </p:nvPr>
        </p:nvSpPr>
        <p:spPr>
          <a:ln/>
        </p:spPr>
        <p:txBody>
          <a:bodyPr/>
          <a:lstStyle/>
          <a:p>
            <a:fld id="{CB3AA1E5-A91A-4197-92DB-BBE7492101B7}" type="slidenum">
              <a:rPr lang="en-US" altLang="zh-CN"/>
              <a:pPr/>
              <a:t>21</a:t>
            </a:fld>
            <a:endParaRPr lang="en-US" altLang="zh-CN"/>
          </a:p>
        </p:txBody>
      </p:sp>
      <p:sp>
        <p:nvSpPr>
          <p:cNvPr id="81922" name="Rectangle 2">
            <a:extLst>
              <a:ext uri="{FF2B5EF4-FFF2-40B4-BE49-F238E27FC236}">
                <a16:creationId xmlns:a16="http://schemas.microsoft.com/office/drawing/2014/main" id="{CE6D35E4-3C45-4D1C-94DD-1E1744F6B95C}"/>
              </a:ext>
            </a:extLst>
          </p:cNvPr>
          <p:cNvSpPr>
            <a:spLocks noChangeArrowheads="1" noTextEdit="1"/>
          </p:cNvSpPr>
          <p:nvPr>
            <p:ph type="sldImg"/>
          </p:nvPr>
        </p:nvSpPr>
        <p:spPr>
          <a:ln/>
        </p:spPr>
      </p:sp>
      <p:sp>
        <p:nvSpPr>
          <p:cNvPr id="81923" name="Rectangle 3">
            <a:extLst>
              <a:ext uri="{FF2B5EF4-FFF2-40B4-BE49-F238E27FC236}">
                <a16:creationId xmlns:a16="http://schemas.microsoft.com/office/drawing/2014/main" id="{8FCEB039-07BE-4F26-927D-9CD1F7258554}"/>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B37293C-EEE7-4EBB-A3C2-D1D7AAF791E6}"/>
              </a:ext>
            </a:extLst>
          </p:cNvPr>
          <p:cNvSpPr>
            <a:spLocks noGrp="1" noChangeArrowheads="1"/>
          </p:cNvSpPr>
          <p:nvPr>
            <p:ph type="sldNum" sz="quarter" idx="5"/>
          </p:nvPr>
        </p:nvSpPr>
        <p:spPr>
          <a:ln/>
        </p:spPr>
        <p:txBody>
          <a:bodyPr/>
          <a:lstStyle/>
          <a:p>
            <a:fld id="{1F7E22AA-1B38-46EA-A363-493630FB92B7}" type="slidenum">
              <a:rPr lang="en-US" altLang="zh-CN"/>
              <a:pPr/>
              <a:t>47</a:t>
            </a:fld>
            <a:endParaRPr lang="en-US" altLang="zh-CN"/>
          </a:p>
        </p:txBody>
      </p:sp>
      <p:sp>
        <p:nvSpPr>
          <p:cNvPr id="109570" name="Rectangle 2">
            <a:extLst>
              <a:ext uri="{FF2B5EF4-FFF2-40B4-BE49-F238E27FC236}">
                <a16:creationId xmlns:a16="http://schemas.microsoft.com/office/drawing/2014/main" id="{2C95520A-1B0B-488E-846E-962436D1CC69}"/>
              </a:ext>
            </a:extLst>
          </p:cNvPr>
          <p:cNvSpPr>
            <a:spLocks noChangeArrowheads="1" noTextEdit="1"/>
          </p:cNvSpPr>
          <p:nvPr>
            <p:ph type="sldImg"/>
          </p:nvPr>
        </p:nvSpPr>
        <p:spPr>
          <a:ln/>
        </p:spPr>
      </p:sp>
      <p:sp>
        <p:nvSpPr>
          <p:cNvPr id="109571" name="Rectangle 3">
            <a:extLst>
              <a:ext uri="{FF2B5EF4-FFF2-40B4-BE49-F238E27FC236}">
                <a16:creationId xmlns:a16="http://schemas.microsoft.com/office/drawing/2014/main" id="{2D706085-82E2-4234-8237-01DF3CFEA1E8}"/>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44548D4-5BC3-46A0-BFCB-E84CFC4672F5}"/>
              </a:ext>
            </a:extLst>
          </p:cNvPr>
          <p:cNvSpPr>
            <a:spLocks noGrp="1" noChangeArrowheads="1"/>
          </p:cNvSpPr>
          <p:nvPr>
            <p:ph type="sldNum" sz="quarter" idx="5"/>
          </p:nvPr>
        </p:nvSpPr>
        <p:spPr>
          <a:ln/>
        </p:spPr>
        <p:txBody>
          <a:bodyPr/>
          <a:lstStyle/>
          <a:p>
            <a:fld id="{65BB1E87-FC7A-4ACB-85AD-492D190A3BFF}" type="slidenum">
              <a:rPr lang="en-US" altLang="zh-CN"/>
              <a:pPr/>
              <a:t>48</a:t>
            </a:fld>
            <a:endParaRPr lang="en-US" altLang="zh-CN"/>
          </a:p>
        </p:txBody>
      </p:sp>
      <p:sp>
        <p:nvSpPr>
          <p:cNvPr id="111618" name="Rectangle 2">
            <a:extLst>
              <a:ext uri="{FF2B5EF4-FFF2-40B4-BE49-F238E27FC236}">
                <a16:creationId xmlns:a16="http://schemas.microsoft.com/office/drawing/2014/main" id="{F2509572-4A32-4F93-A9D8-588944A41FD7}"/>
              </a:ext>
            </a:extLst>
          </p:cNvPr>
          <p:cNvSpPr>
            <a:spLocks noChangeArrowheads="1" noTextEdit="1"/>
          </p:cNvSpPr>
          <p:nvPr>
            <p:ph type="sldImg"/>
          </p:nvPr>
        </p:nvSpPr>
        <p:spPr>
          <a:ln/>
        </p:spPr>
      </p:sp>
      <p:sp>
        <p:nvSpPr>
          <p:cNvPr id="111619" name="Rectangle 3">
            <a:extLst>
              <a:ext uri="{FF2B5EF4-FFF2-40B4-BE49-F238E27FC236}">
                <a16:creationId xmlns:a16="http://schemas.microsoft.com/office/drawing/2014/main" id="{596CD5BE-37B6-4D1E-ACCC-9FC3F6DB0FCD}"/>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D13757-C45F-4FE2-9ECE-DBE561236BAE}"/>
              </a:ext>
            </a:extLst>
          </p:cNvPr>
          <p:cNvSpPr>
            <a:spLocks noGrp="1" noChangeArrowheads="1"/>
          </p:cNvSpPr>
          <p:nvPr>
            <p:ph type="sldNum" sz="quarter" idx="5"/>
          </p:nvPr>
        </p:nvSpPr>
        <p:spPr>
          <a:ln/>
        </p:spPr>
        <p:txBody>
          <a:bodyPr/>
          <a:lstStyle/>
          <a:p>
            <a:fld id="{A3713AA3-EF14-4872-8067-E44956937442}" type="slidenum">
              <a:rPr lang="en-US" altLang="zh-CN"/>
              <a:pPr/>
              <a:t>49</a:t>
            </a:fld>
            <a:endParaRPr lang="en-US" altLang="zh-CN"/>
          </a:p>
        </p:txBody>
      </p:sp>
      <p:sp>
        <p:nvSpPr>
          <p:cNvPr id="113666" name="Rectangle 2">
            <a:extLst>
              <a:ext uri="{FF2B5EF4-FFF2-40B4-BE49-F238E27FC236}">
                <a16:creationId xmlns:a16="http://schemas.microsoft.com/office/drawing/2014/main" id="{3BDBBD89-2EF0-499E-A8E1-17342C23E17F}"/>
              </a:ext>
            </a:extLst>
          </p:cNvPr>
          <p:cNvSpPr>
            <a:spLocks noChangeArrowheads="1" noTextEdit="1"/>
          </p:cNvSpPr>
          <p:nvPr>
            <p:ph type="sldImg"/>
          </p:nvPr>
        </p:nvSpPr>
        <p:spPr>
          <a:ln/>
        </p:spPr>
      </p:sp>
      <p:sp>
        <p:nvSpPr>
          <p:cNvPr id="113667" name="Rectangle 3">
            <a:extLst>
              <a:ext uri="{FF2B5EF4-FFF2-40B4-BE49-F238E27FC236}">
                <a16:creationId xmlns:a16="http://schemas.microsoft.com/office/drawing/2014/main" id="{050F3E4D-87FF-475F-AAB8-5E9CD6AD31FE}"/>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F7E2D39-B9BC-4A73-BA89-AEA6AC66C7A5}"/>
              </a:ext>
            </a:extLst>
          </p:cNvPr>
          <p:cNvSpPr>
            <a:spLocks noGrp="1" noChangeArrowheads="1"/>
          </p:cNvSpPr>
          <p:nvPr>
            <p:ph type="sldNum" sz="quarter" idx="5"/>
          </p:nvPr>
        </p:nvSpPr>
        <p:spPr>
          <a:ln/>
        </p:spPr>
        <p:txBody>
          <a:bodyPr/>
          <a:lstStyle/>
          <a:p>
            <a:fld id="{435CA0BC-8143-44C8-9329-DBEA3555ED5C}" type="slidenum">
              <a:rPr lang="en-US" altLang="zh-CN"/>
              <a:pPr/>
              <a:t>73</a:t>
            </a:fld>
            <a:endParaRPr lang="en-US" altLang="zh-CN"/>
          </a:p>
        </p:txBody>
      </p:sp>
      <p:sp>
        <p:nvSpPr>
          <p:cNvPr id="139266" name="Rectangle 2">
            <a:extLst>
              <a:ext uri="{FF2B5EF4-FFF2-40B4-BE49-F238E27FC236}">
                <a16:creationId xmlns:a16="http://schemas.microsoft.com/office/drawing/2014/main" id="{D3AE3ECC-AAA3-4B3E-A81C-7555E2F482AB}"/>
              </a:ext>
            </a:extLst>
          </p:cNvPr>
          <p:cNvSpPr>
            <a:spLocks noChangeArrowheads="1" noTextEdit="1"/>
          </p:cNvSpPr>
          <p:nvPr>
            <p:ph type="sldImg"/>
          </p:nvPr>
        </p:nvSpPr>
        <p:spPr>
          <a:ln/>
        </p:spPr>
      </p:sp>
      <p:sp>
        <p:nvSpPr>
          <p:cNvPr id="139267" name="Rectangle 3">
            <a:extLst>
              <a:ext uri="{FF2B5EF4-FFF2-40B4-BE49-F238E27FC236}">
                <a16:creationId xmlns:a16="http://schemas.microsoft.com/office/drawing/2014/main" id="{7B3C1A7E-1E73-4468-B1BD-ABBC9EE4309E}"/>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54C84E0-61CB-41AE-A087-4CE924E73AE0}"/>
              </a:ext>
            </a:extLst>
          </p:cNvPr>
          <p:cNvSpPr>
            <a:spLocks noGrp="1" noChangeArrowheads="1"/>
          </p:cNvSpPr>
          <p:nvPr>
            <p:ph type="sldNum" sz="quarter" idx="5"/>
          </p:nvPr>
        </p:nvSpPr>
        <p:spPr>
          <a:ln/>
        </p:spPr>
        <p:txBody>
          <a:bodyPr/>
          <a:lstStyle/>
          <a:p>
            <a:fld id="{92B6363E-EB04-4024-AA16-B42577909380}" type="slidenum">
              <a:rPr lang="en-US" altLang="zh-CN"/>
              <a:pPr/>
              <a:t>74</a:t>
            </a:fld>
            <a:endParaRPr lang="en-US" altLang="zh-CN"/>
          </a:p>
        </p:txBody>
      </p:sp>
      <p:sp>
        <p:nvSpPr>
          <p:cNvPr id="141314" name="Rectangle 2">
            <a:extLst>
              <a:ext uri="{FF2B5EF4-FFF2-40B4-BE49-F238E27FC236}">
                <a16:creationId xmlns:a16="http://schemas.microsoft.com/office/drawing/2014/main" id="{90AFEAE2-23D7-4CA0-B57E-C9B69B0840DD}"/>
              </a:ext>
            </a:extLst>
          </p:cNvPr>
          <p:cNvSpPr>
            <a:spLocks noChangeArrowheads="1" noTextEdit="1"/>
          </p:cNvSpPr>
          <p:nvPr>
            <p:ph type="sldImg"/>
          </p:nvPr>
        </p:nvSpPr>
        <p:spPr>
          <a:ln/>
        </p:spPr>
      </p:sp>
      <p:sp>
        <p:nvSpPr>
          <p:cNvPr id="141315" name="Rectangle 3">
            <a:extLst>
              <a:ext uri="{FF2B5EF4-FFF2-40B4-BE49-F238E27FC236}">
                <a16:creationId xmlns:a16="http://schemas.microsoft.com/office/drawing/2014/main" id="{68149F6E-94F5-43CF-8FFE-C02FFB977895}"/>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1E0C1E-79F8-4CF9-8FE7-3AAAE41DDACF}"/>
              </a:ext>
            </a:extLst>
          </p:cNvPr>
          <p:cNvSpPr>
            <a:spLocks noGrp="1" noChangeArrowheads="1"/>
          </p:cNvSpPr>
          <p:nvPr>
            <p:ph type="sldNum" sz="quarter" idx="5"/>
          </p:nvPr>
        </p:nvSpPr>
        <p:spPr>
          <a:ln/>
        </p:spPr>
        <p:txBody>
          <a:bodyPr/>
          <a:lstStyle/>
          <a:p>
            <a:fld id="{C027C26A-67D3-422F-A487-374DEF9F93F3}" type="slidenum">
              <a:rPr lang="en-US" altLang="zh-CN"/>
              <a:pPr/>
              <a:t>75</a:t>
            </a:fld>
            <a:endParaRPr lang="en-US" altLang="zh-CN"/>
          </a:p>
        </p:txBody>
      </p:sp>
      <p:sp>
        <p:nvSpPr>
          <p:cNvPr id="143362" name="Rectangle 2">
            <a:extLst>
              <a:ext uri="{FF2B5EF4-FFF2-40B4-BE49-F238E27FC236}">
                <a16:creationId xmlns:a16="http://schemas.microsoft.com/office/drawing/2014/main" id="{77E56C93-1F0E-4D37-9065-4C79AA991BB8}"/>
              </a:ext>
            </a:extLst>
          </p:cNvPr>
          <p:cNvSpPr>
            <a:spLocks noChangeArrowheads="1" noTextEdit="1"/>
          </p:cNvSpPr>
          <p:nvPr>
            <p:ph type="sldImg"/>
          </p:nvPr>
        </p:nvSpPr>
        <p:spPr>
          <a:ln/>
        </p:spPr>
      </p:sp>
      <p:sp>
        <p:nvSpPr>
          <p:cNvPr id="143363" name="Rectangle 3">
            <a:extLst>
              <a:ext uri="{FF2B5EF4-FFF2-40B4-BE49-F238E27FC236}">
                <a16:creationId xmlns:a16="http://schemas.microsoft.com/office/drawing/2014/main" id="{AC953CD0-A8FD-43C7-9A86-21B16E0657C2}"/>
              </a:ext>
            </a:extLst>
          </p:cNvPr>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2586A73-6123-4942-8F80-98C208BDCC8B}"/>
              </a:ext>
            </a:extLst>
          </p:cNvPr>
          <p:cNvSpPr>
            <a:spLocks noGrp="1" noChangeArrowheads="1"/>
          </p:cNvSpPr>
          <p:nvPr>
            <p:ph type="sldNum" sz="quarter" idx="5"/>
          </p:nvPr>
        </p:nvSpPr>
        <p:spPr>
          <a:ln/>
        </p:spPr>
        <p:txBody>
          <a:bodyPr/>
          <a:lstStyle/>
          <a:p>
            <a:fld id="{9D80F300-B4D3-48A8-897A-879718076518}" type="slidenum">
              <a:rPr lang="en-US" altLang="zh-CN"/>
              <a:pPr/>
              <a:t>94</a:t>
            </a:fld>
            <a:endParaRPr lang="en-US" altLang="zh-CN"/>
          </a:p>
        </p:txBody>
      </p:sp>
      <p:sp>
        <p:nvSpPr>
          <p:cNvPr id="163842" name="Rectangle 2">
            <a:extLst>
              <a:ext uri="{FF2B5EF4-FFF2-40B4-BE49-F238E27FC236}">
                <a16:creationId xmlns:a16="http://schemas.microsoft.com/office/drawing/2014/main" id="{84B33B3A-A39C-44C1-91FA-6BD80029AE58}"/>
              </a:ext>
            </a:extLst>
          </p:cNvPr>
          <p:cNvSpPr>
            <a:spLocks noChangeArrowheads="1" noTextEdit="1"/>
          </p:cNvSpPr>
          <p:nvPr>
            <p:ph type="sldImg"/>
          </p:nvPr>
        </p:nvSpPr>
        <p:spPr>
          <a:ln/>
        </p:spPr>
      </p:sp>
      <p:sp>
        <p:nvSpPr>
          <p:cNvPr id="163843" name="Rectangle 3">
            <a:extLst>
              <a:ext uri="{FF2B5EF4-FFF2-40B4-BE49-F238E27FC236}">
                <a16:creationId xmlns:a16="http://schemas.microsoft.com/office/drawing/2014/main" id="{211ED976-A397-4B15-87BB-BA802AB63057}"/>
              </a:ext>
            </a:extLst>
          </p:cNvPr>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098" name="Group 2">
            <a:extLst>
              <a:ext uri="{FF2B5EF4-FFF2-40B4-BE49-F238E27FC236}">
                <a16:creationId xmlns:a16="http://schemas.microsoft.com/office/drawing/2014/main" id="{97BE01F5-C2E5-4F2E-8676-D0E8D37A0916}"/>
              </a:ext>
            </a:extLst>
          </p:cNvPr>
          <p:cNvGrpSpPr>
            <a:grpSpLocks/>
          </p:cNvGrpSpPr>
          <p:nvPr/>
        </p:nvGrpSpPr>
        <p:grpSpPr bwMode="auto">
          <a:xfrm>
            <a:off x="0" y="0"/>
            <a:ext cx="9144000" cy="6858000"/>
            <a:chOff x="0" y="0"/>
            <a:chExt cx="5760" cy="4320"/>
          </a:xfrm>
        </p:grpSpPr>
        <p:pic>
          <p:nvPicPr>
            <p:cNvPr id="4099" name="Picture 3" descr="R02">
              <a:extLst>
                <a:ext uri="{FF2B5EF4-FFF2-40B4-BE49-F238E27FC236}">
                  <a16:creationId xmlns:a16="http://schemas.microsoft.com/office/drawing/2014/main" id="{9344AEC8-D5E3-4C55-9E05-9C4E19B6BB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6" y="3006"/>
              <a:ext cx="4704" cy="131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R04">
              <a:extLst>
                <a:ext uri="{FF2B5EF4-FFF2-40B4-BE49-F238E27FC236}">
                  <a16:creationId xmlns:a16="http://schemas.microsoft.com/office/drawing/2014/main" id="{0E15CCE7-0379-4BEB-9FA2-8E9055D8B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62" cy="432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R01">
              <a:extLst>
                <a:ext uri="{FF2B5EF4-FFF2-40B4-BE49-F238E27FC236}">
                  <a16:creationId xmlns:a16="http://schemas.microsoft.com/office/drawing/2014/main" id="{3ADFA96E-8A20-41E6-9E79-364F6F708CC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 y="864"/>
              <a:ext cx="5376" cy="2376"/>
            </a:xfrm>
            <a:prstGeom prst="rect">
              <a:avLst/>
            </a:prstGeom>
            <a:noFill/>
            <a:extLst>
              <a:ext uri="{909E8E84-426E-40DD-AFC4-6F175D3DCCD1}">
                <a14:hiddenFill xmlns:a14="http://schemas.microsoft.com/office/drawing/2010/main">
                  <a:solidFill>
                    <a:srgbClr val="FFFFFF"/>
                  </a:solidFill>
                </a14:hiddenFill>
              </a:ext>
            </a:extLst>
          </p:spPr>
        </p:pic>
      </p:grpSp>
      <p:sp>
        <p:nvSpPr>
          <p:cNvPr id="4102" name="Rectangle 6">
            <a:extLst>
              <a:ext uri="{FF2B5EF4-FFF2-40B4-BE49-F238E27FC236}">
                <a16:creationId xmlns:a16="http://schemas.microsoft.com/office/drawing/2014/main" id="{C5BD1CC6-8CDE-4A16-A43C-199F4C2CF98C}"/>
              </a:ext>
            </a:extLst>
          </p:cNvPr>
          <p:cNvSpPr>
            <a:spLocks noGrp="1" noChangeArrowheads="1"/>
          </p:cNvSpPr>
          <p:nvPr>
            <p:ph type="ctrTitle"/>
          </p:nvPr>
        </p:nvSpPr>
        <p:spPr bwMode="auto">
          <a:xfrm>
            <a:off x="685800" y="2286000"/>
            <a:ext cx="77724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defRPr>
                <a:solidFill>
                  <a:schemeClr val="tx1"/>
                </a:solidFill>
              </a:defRPr>
            </a:lvl1pPr>
          </a:lstStyle>
          <a:p>
            <a:pPr lvl="0"/>
            <a:r>
              <a:rPr lang="zh-CN" altLang="he-IL" noProof="0"/>
              <a:t>单击此处编辑母</a:t>
            </a:r>
            <a:r>
              <a:rPr lang="zh-CN" altLang="en-US" noProof="0"/>
              <a:t>版</a:t>
            </a:r>
            <a:r>
              <a:rPr lang="zh-CN" altLang="he-IL" noProof="0"/>
              <a:t>标题样式</a:t>
            </a:r>
            <a:endParaRPr lang="zh-CN" altLang="en-US" noProof="0"/>
          </a:p>
        </p:txBody>
      </p:sp>
      <p:sp>
        <p:nvSpPr>
          <p:cNvPr id="4103" name="Rectangle 7">
            <a:extLst>
              <a:ext uri="{FF2B5EF4-FFF2-40B4-BE49-F238E27FC236}">
                <a16:creationId xmlns:a16="http://schemas.microsoft.com/office/drawing/2014/main" id="{8C2477DE-31A7-46D4-A346-1421C203E998}"/>
              </a:ext>
            </a:extLst>
          </p:cNvPr>
          <p:cNvSpPr>
            <a:spLocks noGrp="1" noChangeArrowheads="1"/>
          </p:cNvSpPr>
          <p:nvPr>
            <p:ph type="subTitle" idx="1"/>
          </p:nvPr>
        </p:nvSpPr>
        <p:spPr>
          <a:xfrm>
            <a:off x="2286000" y="3886200"/>
            <a:ext cx="4572000" cy="1752600"/>
          </a:xfrm>
        </p:spPr>
        <p:txBody>
          <a:bodyPr/>
          <a:lstStyle>
            <a:lvl1pPr marL="0" indent="0" algn="ctr">
              <a:buFont typeface="Wingdings" panose="05000000000000000000" pitchFamily="2" charset="2"/>
              <a:buNone/>
              <a:defRPr/>
            </a:lvl1pPr>
          </a:lstStyle>
          <a:p>
            <a:pPr lvl="0"/>
            <a:r>
              <a:rPr lang="zh-CN" altLang="he-IL" noProof="0"/>
              <a:t>单击此处编辑母</a:t>
            </a:r>
            <a:r>
              <a:rPr lang="zh-CN" altLang="en-US" noProof="0"/>
              <a:t>版副</a:t>
            </a:r>
            <a:r>
              <a:rPr lang="zh-CN" altLang="he-IL" noProof="0"/>
              <a:t>标题样式</a:t>
            </a:r>
            <a:endParaRPr lang="zh-CN" altLang="en-US" noProof="0"/>
          </a:p>
        </p:txBody>
      </p:sp>
      <p:sp>
        <p:nvSpPr>
          <p:cNvPr id="4104" name="Rectangle 8">
            <a:extLst>
              <a:ext uri="{FF2B5EF4-FFF2-40B4-BE49-F238E27FC236}">
                <a16:creationId xmlns:a16="http://schemas.microsoft.com/office/drawing/2014/main" id="{8F1B3E24-68EB-4167-B3DB-407085AE31ED}"/>
              </a:ext>
            </a:extLst>
          </p:cNvPr>
          <p:cNvSpPr>
            <a:spLocks noGrp="1" noChangeArrowheads="1"/>
          </p:cNvSpPr>
          <p:nvPr>
            <p:ph type="dt" sz="half" idx="2"/>
          </p:nvPr>
        </p:nvSpPr>
        <p:spPr bwMode="auto">
          <a:xfrm>
            <a:off x="6858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7AD26FC0-D2BE-4BAE-819C-F522E2FF0FD4}" type="datetime1">
              <a:rPr lang="zh-CN" altLang="en-US"/>
              <a:pPr/>
              <a:t>2019/1/11</a:t>
            </a:fld>
            <a:endParaRPr lang="en-US" altLang="zh-CN"/>
          </a:p>
        </p:txBody>
      </p:sp>
      <p:sp>
        <p:nvSpPr>
          <p:cNvPr id="4105" name="Rectangle 9">
            <a:extLst>
              <a:ext uri="{FF2B5EF4-FFF2-40B4-BE49-F238E27FC236}">
                <a16:creationId xmlns:a16="http://schemas.microsoft.com/office/drawing/2014/main" id="{D347419E-C365-4FB3-9A19-F948D816F133}"/>
              </a:ext>
            </a:extLst>
          </p:cNvPr>
          <p:cNvSpPr>
            <a:spLocks noGrp="1" noChangeArrowheads="1"/>
          </p:cNvSpPr>
          <p:nvPr>
            <p:ph type="ftr" sz="quarter" idx="3"/>
          </p:nvPr>
        </p:nvSpPr>
        <p:spPr bwMode="auto">
          <a:xfrm>
            <a:off x="31242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zh-CN"/>
          </a:p>
        </p:txBody>
      </p:sp>
      <p:sp>
        <p:nvSpPr>
          <p:cNvPr id="4106" name="Rectangle 10">
            <a:extLst>
              <a:ext uri="{FF2B5EF4-FFF2-40B4-BE49-F238E27FC236}">
                <a16:creationId xmlns:a16="http://schemas.microsoft.com/office/drawing/2014/main" id="{A55982DD-6B87-40AD-B51F-A61415F40E73}"/>
              </a:ext>
            </a:extLst>
          </p:cNvPr>
          <p:cNvSpPr>
            <a:spLocks noGrp="1" noChangeArrowheads="1"/>
          </p:cNvSpPr>
          <p:nvPr>
            <p:ph type="sldNum" sz="quarter" idx="4"/>
          </p:nvPr>
        </p:nvSpPr>
        <p:spPr>
          <a:xfrm>
            <a:off x="6553200" y="6248400"/>
            <a:ext cx="1905000" cy="457200"/>
          </a:xfrm>
        </p:spPr>
        <p:txBody>
          <a:bodyPr/>
          <a:lstStyle>
            <a:lvl1pPr>
              <a:defRPr>
                <a:solidFill>
                  <a:schemeClr val="tx1"/>
                </a:solidFill>
              </a:defRPr>
            </a:lvl1pPr>
          </a:lstStyle>
          <a:p>
            <a:fld id="{32BAD45B-1A10-4741-926B-4F0A6925130F}" type="slidenum">
              <a:rPr lang="en-US" altLang="zh-CN"/>
              <a:pPr/>
              <a:t>‹#›</a:t>
            </a:fld>
            <a:endParaRPr lang="en-US" altLang="zh-CN"/>
          </a:p>
        </p:txBody>
      </p:sp>
    </p:spTree>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2DA8B3A-D659-4CAC-9CE5-34BF7E658720}"/>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1F079990-E729-4013-BC5D-5050309938FF}"/>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11AA7350-039D-453B-A518-E4DD1218C18A}"/>
              </a:ext>
            </a:extLst>
          </p:cNvPr>
          <p:cNvSpPr>
            <a:spLocks noGrp="1"/>
          </p:cNvSpPr>
          <p:nvPr>
            <p:ph type="sldNum" sz="quarter" idx="10"/>
          </p:nvPr>
        </p:nvSpPr>
        <p:spPr/>
        <p:txBody>
          <a:bodyPr/>
          <a:lstStyle>
            <a:lvl1pPr>
              <a:defRPr/>
            </a:lvl1pPr>
          </a:lstStyle>
          <a:p>
            <a:fld id="{D12B8489-43CF-4B12-AF25-7831AFA79E2E}"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882760905"/>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94C12B8-1183-4E79-8991-ED58F819DEE6}"/>
              </a:ext>
            </a:extLst>
          </p:cNvPr>
          <p:cNvSpPr>
            <a:spLocks noGrp="1"/>
          </p:cNvSpPr>
          <p:nvPr>
            <p:ph type="title" orient="vert"/>
          </p:nvPr>
        </p:nvSpPr>
        <p:spPr>
          <a:xfrm>
            <a:off x="6543675" y="365125"/>
            <a:ext cx="1971675" cy="5730875"/>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A7F963AB-1640-4248-BDC9-E37A1D8A4605}"/>
              </a:ext>
            </a:extLst>
          </p:cNvPr>
          <p:cNvSpPr>
            <a:spLocks noGrp="1"/>
          </p:cNvSpPr>
          <p:nvPr>
            <p:ph type="body" orient="vert" idx="1"/>
          </p:nvPr>
        </p:nvSpPr>
        <p:spPr>
          <a:xfrm>
            <a:off x="628650" y="365125"/>
            <a:ext cx="5762625" cy="5730875"/>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CB5E2AEF-977F-4191-9484-FFDD4F521323}"/>
              </a:ext>
            </a:extLst>
          </p:cNvPr>
          <p:cNvSpPr>
            <a:spLocks noGrp="1"/>
          </p:cNvSpPr>
          <p:nvPr>
            <p:ph type="sldNum" sz="quarter" idx="10"/>
          </p:nvPr>
        </p:nvSpPr>
        <p:spPr/>
        <p:txBody>
          <a:bodyPr/>
          <a:lstStyle>
            <a:lvl1pPr>
              <a:defRPr/>
            </a:lvl1pPr>
          </a:lstStyle>
          <a:p>
            <a:fld id="{83356EC2-FEAD-475D-A877-5980A4E07DEF}"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786781632"/>
      </p:ext>
    </p:extLst>
  </p:cSld>
  <p:clrMapOvr>
    <a:masterClrMapping/>
  </p:clrMapOvr>
  <p:transition spd="slow">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9FE72F3-7E73-4245-8827-72915C7AF4F2}"/>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C3974FA-A6B6-4741-ADFC-A042892E05E9}"/>
              </a:ext>
            </a:extLst>
          </p:cNvPr>
          <p:cNvSpPr>
            <a:spLocks noGrp="1"/>
          </p:cNvSpPr>
          <p:nvPr>
            <p:ph type="body" sz="half" idx="1"/>
          </p:nvPr>
        </p:nvSpPr>
        <p:spPr>
          <a:xfrm>
            <a:off x="2438400" y="762000"/>
            <a:ext cx="2933700" cy="5334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FE0CAC3-8AE4-4DA0-8824-BE00503EA076}"/>
              </a:ext>
            </a:extLst>
          </p:cNvPr>
          <p:cNvSpPr>
            <a:spLocks noGrp="1"/>
          </p:cNvSpPr>
          <p:nvPr>
            <p:ph sz="half" idx="2"/>
          </p:nvPr>
        </p:nvSpPr>
        <p:spPr>
          <a:xfrm>
            <a:off x="5524500" y="762000"/>
            <a:ext cx="2933700" cy="5334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41A30B60-EFBC-4333-B894-B14322CF656A}"/>
              </a:ext>
            </a:extLst>
          </p:cNvPr>
          <p:cNvSpPr>
            <a:spLocks noGrp="1"/>
          </p:cNvSpPr>
          <p:nvPr>
            <p:ph type="sldNum" sz="quarter" idx="10"/>
          </p:nvPr>
        </p:nvSpPr>
        <p:spPr>
          <a:xfrm>
            <a:off x="8686800" y="6459538"/>
            <a:ext cx="381000" cy="381000"/>
          </a:xfrm>
        </p:spPr>
        <p:txBody>
          <a:bodyPr/>
          <a:lstStyle>
            <a:lvl1pPr>
              <a:defRPr/>
            </a:lvl1pPr>
          </a:lstStyle>
          <a:p>
            <a:fld id="{D50FA623-5806-495A-BC4B-A54D4F7400C8}"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3149808324"/>
      </p:ext>
    </p:extLst>
  </p:cSld>
  <p:clrMapOvr>
    <a:masterClrMapping/>
  </p:clrMapOvr>
  <p:transition spd="slow">
    <p:randomBar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5B7ED2-AAB9-4ABE-93FB-C720DD3D79ED}"/>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32B9BCC-D529-4A39-9A2B-8C431A716A7F}"/>
              </a:ext>
            </a:extLst>
          </p:cNvPr>
          <p:cNvSpPr>
            <a:spLocks noGrp="1"/>
          </p:cNvSpPr>
          <p:nvPr>
            <p:ph type="body" sz="half" idx="1"/>
          </p:nvPr>
        </p:nvSpPr>
        <p:spPr>
          <a:xfrm>
            <a:off x="2438400" y="762000"/>
            <a:ext cx="2933700" cy="5334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083864CA-2FB3-4106-83FD-009EE68C0FD8}"/>
              </a:ext>
            </a:extLst>
          </p:cNvPr>
          <p:cNvSpPr>
            <a:spLocks noGrp="1"/>
          </p:cNvSpPr>
          <p:nvPr>
            <p:ph sz="quarter" idx="2"/>
          </p:nvPr>
        </p:nvSpPr>
        <p:spPr>
          <a:xfrm>
            <a:off x="5524500" y="762000"/>
            <a:ext cx="2933700" cy="2590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a:extLst>
              <a:ext uri="{FF2B5EF4-FFF2-40B4-BE49-F238E27FC236}">
                <a16:creationId xmlns:a16="http://schemas.microsoft.com/office/drawing/2014/main" id="{BACFD275-2403-44A3-A9BC-74828AF6BF63}"/>
              </a:ext>
            </a:extLst>
          </p:cNvPr>
          <p:cNvSpPr>
            <a:spLocks noGrp="1"/>
          </p:cNvSpPr>
          <p:nvPr>
            <p:ph sz="quarter" idx="3"/>
          </p:nvPr>
        </p:nvSpPr>
        <p:spPr>
          <a:xfrm>
            <a:off x="5524500" y="3505200"/>
            <a:ext cx="2933700" cy="2590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灯片编号占位符 5">
            <a:extLst>
              <a:ext uri="{FF2B5EF4-FFF2-40B4-BE49-F238E27FC236}">
                <a16:creationId xmlns:a16="http://schemas.microsoft.com/office/drawing/2014/main" id="{5F102BD7-C2BE-4DC4-B5C8-1C252D02825A}"/>
              </a:ext>
            </a:extLst>
          </p:cNvPr>
          <p:cNvSpPr>
            <a:spLocks noGrp="1"/>
          </p:cNvSpPr>
          <p:nvPr>
            <p:ph type="sldNum" sz="quarter" idx="10"/>
          </p:nvPr>
        </p:nvSpPr>
        <p:spPr>
          <a:xfrm>
            <a:off x="8686800" y="6459538"/>
            <a:ext cx="381000" cy="381000"/>
          </a:xfrm>
        </p:spPr>
        <p:txBody>
          <a:bodyPr/>
          <a:lstStyle>
            <a:lvl1pPr>
              <a:defRPr/>
            </a:lvl1pPr>
          </a:lstStyle>
          <a:p>
            <a:fld id="{3B035A41-B46A-4F6F-80A7-35D0946C3E01}"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3587156218"/>
      </p:ext>
    </p:extLst>
  </p:cSld>
  <p:clrMapOvr>
    <a:masterClrMapping/>
  </p:clrMapOvr>
  <p:transition spd="slow">
    <p:randomBar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8F24FF-BC8D-4DF9-B792-CFDF53641F41}"/>
              </a:ext>
            </a:extLst>
          </p:cNvPr>
          <p:cNvSpPr>
            <a:spLocks noGrp="1"/>
          </p:cNvSpPr>
          <p:nvPr>
            <p:ph type="title" sz="quarter"/>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BE85E27-347C-4BA0-A44F-443ED44A7FE0}"/>
              </a:ext>
            </a:extLst>
          </p:cNvPr>
          <p:cNvSpPr>
            <a:spLocks noGrp="1"/>
          </p:cNvSpPr>
          <p:nvPr>
            <p:ph sz="quarter" idx="1"/>
          </p:nvPr>
        </p:nvSpPr>
        <p:spPr>
          <a:xfrm>
            <a:off x="2438400" y="762000"/>
            <a:ext cx="2933700" cy="2590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9A97AE3-C96D-490E-9744-3CC50CAA99FB}"/>
              </a:ext>
            </a:extLst>
          </p:cNvPr>
          <p:cNvSpPr>
            <a:spLocks noGrp="1"/>
          </p:cNvSpPr>
          <p:nvPr>
            <p:ph sz="quarter" idx="2"/>
          </p:nvPr>
        </p:nvSpPr>
        <p:spPr>
          <a:xfrm>
            <a:off x="5524500" y="762000"/>
            <a:ext cx="2933700" cy="2590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a:extLst>
              <a:ext uri="{FF2B5EF4-FFF2-40B4-BE49-F238E27FC236}">
                <a16:creationId xmlns:a16="http://schemas.microsoft.com/office/drawing/2014/main" id="{D70CA498-7BE4-4EC9-8E95-BFD72031D01C}"/>
              </a:ext>
            </a:extLst>
          </p:cNvPr>
          <p:cNvSpPr>
            <a:spLocks noGrp="1"/>
          </p:cNvSpPr>
          <p:nvPr>
            <p:ph sz="quarter" idx="3"/>
          </p:nvPr>
        </p:nvSpPr>
        <p:spPr>
          <a:xfrm>
            <a:off x="2438400" y="3505200"/>
            <a:ext cx="2933700" cy="2590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内容占位符 5">
            <a:extLst>
              <a:ext uri="{FF2B5EF4-FFF2-40B4-BE49-F238E27FC236}">
                <a16:creationId xmlns:a16="http://schemas.microsoft.com/office/drawing/2014/main" id="{F5004C57-3E4E-48CF-8536-2A6AC53EB410}"/>
              </a:ext>
            </a:extLst>
          </p:cNvPr>
          <p:cNvSpPr>
            <a:spLocks noGrp="1"/>
          </p:cNvSpPr>
          <p:nvPr>
            <p:ph sz="quarter" idx="4"/>
          </p:nvPr>
        </p:nvSpPr>
        <p:spPr>
          <a:xfrm>
            <a:off x="5524500" y="3505200"/>
            <a:ext cx="2933700" cy="25908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a:extLst>
              <a:ext uri="{FF2B5EF4-FFF2-40B4-BE49-F238E27FC236}">
                <a16:creationId xmlns:a16="http://schemas.microsoft.com/office/drawing/2014/main" id="{7B627E21-A3D6-4386-997F-036332F80B96}"/>
              </a:ext>
            </a:extLst>
          </p:cNvPr>
          <p:cNvSpPr>
            <a:spLocks noGrp="1"/>
          </p:cNvSpPr>
          <p:nvPr>
            <p:ph type="sldNum" sz="quarter" idx="10"/>
          </p:nvPr>
        </p:nvSpPr>
        <p:spPr>
          <a:xfrm>
            <a:off x="8686800" y="6459538"/>
            <a:ext cx="381000" cy="381000"/>
          </a:xfrm>
        </p:spPr>
        <p:txBody>
          <a:bodyPr/>
          <a:lstStyle>
            <a:lvl1pPr>
              <a:defRPr/>
            </a:lvl1pPr>
          </a:lstStyle>
          <a:p>
            <a:fld id="{9F70AB83-40A7-462D-B62A-73147306AEA1}"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3752807451"/>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3634BA-02C1-44E0-98DF-BB7C65079A35}"/>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645505D-B351-49D2-9F34-29584AE2DD84}"/>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灯片编号占位符 3">
            <a:extLst>
              <a:ext uri="{FF2B5EF4-FFF2-40B4-BE49-F238E27FC236}">
                <a16:creationId xmlns:a16="http://schemas.microsoft.com/office/drawing/2014/main" id="{9DA96974-718A-40A0-819F-4E42476F8E4E}"/>
              </a:ext>
            </a:extLst>
          </p:cNvPr>
          <p:cNvSpPr>
            <a:spLocks noGrp="1"/>
          </p:cNvSpPr>
          <p:nvPr>
            <p:ph type="sldNum" sz="quarter" idx="10"/>
          </p:nvPr>
        </p:nvSpPr>
        <p:spPr/>
        <p:txBody>
          <a:bodyPr/>
          <a:lstStyle>
            <a:lvl1pPr>
              <a:defRPr/>
            </a:lvl1pPr>
          </a:lstStyle>
          <a:p>
            <a:fld id="{29BE6C0B-56E7-408F-8ADE-455397EC210B}"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3153505720"/>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391979-CBB0-42A2-8593-B8E58A88301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E289F0D-B984-416C-AE43-5E38A3EA0B4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编辑母版文本样式</a:t>
            </a:r>
          </a:p>
        </p:txBody>
      </p:sp>
      <p:sp>
        <p:nvSpPr>
          <p:cNvPr id="4" name="灯片编号占位符 3">
            <a:extLst>
              <a:ext uri="{FF2B5EF4-FFF2-40B4-BE49-F238E27FC236}">
                <a16:creationId xmlns:a16="http://schemas.microsoft.com/office/drawing/2014/main" id="{8C8CC7CE-45F0-4709-89DD-570649C7E8E8}"/>
              </a:ext>
            </a:extLst>
          </p:cNvPr>
          <p:cNvSpPr>
            <a:spLocks noGrp="1"/>
          </p:cNvSpPr>
          <p:nvPr>
            <p:ph type="sldNum" sz="quarter" idx="10"/>
          </p:nvPr>
        </p:nvSpPr>
        <p:spPr/>
        <p:txBody>
          <a:bodyPr/>
          <a:lstStyle>
            <a:lvl1pPr>
              <a:defRPr/>
            </a:lvl1pPr>
          </a:lstStyle>
          <a:p>
            <a:fld id="{BED99F86-6861-4E8B-9641-5D80ECECE979}"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3098362564"/>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8F0DA69-BEBD-475B-A273-0EC8B22599A5}"/>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7BE378F-30C4-4449-8B08-060E6507016C}"/>
              </a:ext>
            </a:extLst>
          </p:cNvPr>
          <p:cNvSpPr>
            <a:spLocks noGrp="1"/>
          </p:cNvSpPr>
          <p:nvPr>
            <p:ph sz="half" idx="1"/>
          </p:nvPr>
        </p:nvSpPr>
        <p:spPr>
          <a:xfrm>
            <a:off x="2438400" y="762000"/>
            <a:ext cx="2933700" cy="5334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1097710-F3D7-495B-A45E-8BAF1E8DA4D9}"/>
              </a:ext>
            </a:extLst>
          </p:cNvPr>
          <p:cNvSpPr>
            <a:spLocks noGrp="1"/>
          </p:cNvSpPr>
          <p:nvPr>
            <p:ph sz="half" idx="2"/>
          </p:nvPr>
        </p:nvSpPr>
        <p:spPr>
          <a:xfrm>
            <a:off x="5524500" y="762000"/>
            <a:ext cx="2933700" cy="5334000"/>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灯片编号占位符 4">
            <a:extLst>
              <a:ext uri="{FF2B5EF4-FFF2-40B4-BE49-F238E27FC236}">
                <a16:creationId xmlns:a16="http://schemas.microsoft.com/office/drawing/2014/main" id="{6066B649-021B-4043-BFFD-EC68AF06AAA8}"/>
              </a:ext>
            </a:extLst>
          </p:cNvPr>
          <p:cNvSpPr>
            <a:spLocks noGrp="1"/>
          </p:cNvSpPr>
          <p:nvPr>
            <p:ph type="sldNum" sz="quarter" idx="10"/>
          </p:nvPr>
        </p:nvSpPr>
        <p:spPr/>
        <p:txBody>
          <a:bodyPr/>
          <a:lstStyle>
            <a:lvl1pPr>
              <a:defRPr/>
            </a:lvl1pPr>
          </a:lstStyle>
          <a:p>
            <a:fld id="{24997834-B829-4BD0-AD37-212420339C70}"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50530069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40783B-E7CC-4C20-87CF-00AA6621887A}"/>
              </a:ext>
            </a:extLst>
          </p:cNvPr>
          <p:cNvSpPr>
            <a:spLocks noGrp="1"/>
          </p:cNvSpPr>
          <p:nvPr>
            <p:ph type="title"/>
          </p:nvPr>
        </p:nvSpPr>
        <p:spPr>
          <a:xfrm>
            <a:off x="630238" y="365125"/>
            <a:ext cx="78867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6908EB8-153B-4735-B3BA-1046D92415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169FE3D-2AEB-42B3-8A08-1B8A2F614AD3}"/>
              </a:ext>
            </a:extLst>
          </p:cNvPr>
          <p:cNvSpPr>
            <a:spLocks noGrp="1"/>
          </p:cNvSpPr>
          <p:nvPr>
            <p:ph sz="half" idx="2"/>
          </p:nvPr>
        </p:nvSpPr>
        <p:spPr>
          <a:xfrm>
            <a:off x="630238" y="2505075"/>
            <a:ext cx="386873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D4045538-4319-4986-96DC-4F92D72F572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43782344-6111-4CA5-92CA-D2B984787362}"/>
              </a:ext>
            </a:extLst>
          </p:cNvPr>
          <p:cNvSpPr>
            <a:spLocks noGrp="1"/>
          </p:cNvSpPr>
          <p:nvPr>
            <p:ph sz="quarter" idx="4"/>
          </p:nvPr>
        </p:nvSpPr>
        <p:spPr>
          <a:xfrm>
            <a:off x="4629150" y="2505075"/>
            <a:ext cx="38877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灯片编号占位符 6">
            <a:extLst>
              <a:ext uri="{FF2B5EF4-FFF2-40B4-BE49-F238E27FC236}">
                <a16:creationId xmlns:a16="http://schemas.microsoft.com/office/drawing/2014/main" id="{FD5A665F-8E7B-4FFE-ABD2-1C666EC5A50F}"/>
              </a:ext>
            </a:extLst>
          </p:cNvPr>
          <p:cNvSpPr>
            <a:spLocks noGrp="1"/>
          </p:cNvSpPr>
          <p:nvPr>
            <p:ph type="sldNum" sz="quarter" idx="10"/>
          </p:nvPr>
        </p:nvSpPr>
        <p:spPr/>
        <p:txBody>
          <a:bodyPr/>
          <a:lstStyle>
            <a:lvl1pPr>
              <a:defRPr/>
            </a:lvl1pPr>
          </a:lstStyle>
          <a:p>
            <a:fld id="{A72899F7-18FC-494C-94C9-B9EE4CB3C771}"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2830660691"/>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EA7E84-F25E-4AA5-B8C3-883ADAF11C23}"/>
              </a:ext>
            </a:extLst>
          </p:cNvPr>
          <p:cNvSpPr>
            <a:spLocks noGrp="1"/>
          </p:cNvSpPr>
          <p:nvPr>
            <p:ph type="title"/>
          </p:nvPr>
        </p:nvSpPr>
        <p:spPr>
          <a:xfrm>
            <a:off x="628650" y="365125"/>
            <a:ext cx="7886700" cy="1325563"/>
          </a:xfrm>
          <a:prstGeom prst="rect">
            <a:avLst/>
          </a:prstGeom>
        </p:spPr>
        <p:txBody>
          <a:bodyPr/>
          <a:lstStyle/>
          <a:p>
            <a:r>
              <a:rPr lang="zh-CN" altLang="en-US"/>
              <a:t>单击此处编辑母版标题样式</a:t>
            </a:r>
          </a:p>
        </p:txBody>
      </p:sp>
      <p:sp>
        <p:nvSpPr>
          <p:cNvPr id="3" name="灯片编号占位符 2">
            <a:extLst>
              <a:ext uri="{FF2B5EF4-FFF2-40B4-BE49-F238E27FC236}">
                <a16:creationId xmlns:a16="http://schemas.microsoft.com/office/drawing/2014/main" id="{5A988B1E-48E8-4EB7-AAB1-E24D5D070F7A}"/>
              </a:ext>
            </a:extLst>
          </p:cNvPr>
          <p:cNvSpPr>
            <a:spLocks noGrp="1"/>
          </p:cNvSpPr>
          <p:nvPr>
            <p:ph type="sldNum" sz="quarter" idx="10"/>
          </p:nvPr>
        </p:nvSpPr>
        <p:spPr/>
        <p:txBody>
          <a:bodyPr/>
          <a:lstStyle>
            <a:lvl1pPr>
              <a:defRPr/>
            </a:lvl1pPr>
          </a:lstStyle>
          <a:p>
            <a:fld id="{BB7C6A3D-0C1A-4AF0-9B3C-E84151EF801C}"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195103882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a:extLst>
              <a:ext uri="{FF2B5EF4-FFF2-40B4-BE49-F238E27FC236}">
                <a16:creationId xmlns:a16="http://schemas.microsoft.com/office/drawing/2014/main" id="{E14B2F03-0B3E-4FDF-BDAC-0182829DE4AA}"/>
              </a:ext>
            </a:extLst>
          </p:cNvPr>
          <p:cNvSpPr>
            <a:spLocks noGrp="1"/>
          </p:cNvSpPr>
          <p:nvPr>
            <p:ph type="sldNum" sz="quarter" idx="10"/>
          </p:nvPr>
        </p:nvSpPr>
        <p:spPr/>
        <p:txBody>
          <a:bodyPr/>
          <a:lstStyle>
            <a:lvl1pPr>
              <a:defRPr/>
            </a:lvl1pPr>
          </a:lstStyle>
          <a:p>
            <a:fld id="{ACB4CC86-8680-4BBB-B9FC-1B5DA500A810}"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3174815972"/>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33EEAF4-C729-4CC5-A4F2-556572FAAC93}"/>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1264071-B54B-4B22-B98F-46373EEEE557}"/>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B5EDE878-C327-451C-A01D-6DA74E7656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灯片编号占位符 4">
            <a:extLst>
              <a:ext uri="{FF2B5EF4-FFF2-40B4-BE49-F238E27FC236}">
                <a16:creationId xmlns:a16="http://schemas.microsoft.com/office/drawing/2014/main" id="{13FD7936-0681-40F9-A38D-343C23C40467}"/>
              </a:ext>
            </a:extLst>
          </p:cNvPr>
          <p:cNvSpPr>
            <a:spLocks noGrp="1"/>
          </p:cNvSpPr>
          <p:nvPr>
            <p:ph type="sldNum" sz="quarter" idx="10"/>
          </p:nvPr>
        </p:nvSpPr>
        <p:spPr/>
        <p:txBody>
          <a:bodyPr/>
          <a:lstStyle>
            <a:lvl1pPr>
              <a:defRPr/>
            </a:lvl1pPr>
          </a:lstStyle>
          <a:p>
            <a:fld id="{259638D5-B951-4340-9EDD-F4BD621C13FE}"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3611015239"/>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076F55B-7CC3-4B50-8EF5-144943F0D395}"/>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8BAAF69-FAE9-4CE0-95F5-8464D624658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A6F76B1-201D-43A5-84D7-4330DC36A9E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灯片编号占位符 4">
            <a:extLst>
              <a:ext uri="{FF2B5EF4-FFF2-40B4-BE49-F238E27FC236}">
                <a16:creationId xmlns:a16="http://schemas.microsoft.com/office/drawing/2014/main" id="{50CC95EE-5948-43EE-8E06-F13FF4453411}"/>
              </a:ext>
            </a:extLst>
          </p:cNvPr>
          <p:cNvSpPr>
            <a:spLocks noGrp="1"/>
          </p:cNvSpPr>
          <p:nvPr>
            <p:ph type="sldNum" sz="quarter" idx="10"/>
          </p:nvPr>
        </p:nvSpPr>
        <p:spPr/>
        <p:txBody>
          <a:bodyPr/>
          <a:lstStyle>
            <a:lvl1pPr>
              <a:defRPr/>
            </a:lvl1pPr>
          </a:lstStyle>
          <a:p>
            <a:fld id="{AF9B3B49-2E08-413F-B09B-5290EDF7CA8B}" type="slidenum">
              <a:rPr lang="en-US" altLang="zh-CN"/>
              <a:pPr/>
              <a:t>‹#›</a:t>
            </a:fld>
            <a:endParaRPr lang="en-US" altLang="zh-CN">
              <a:solidFill>
                <a:schemeClr val="tx1"/>
              </a:solidFill>
            </a:endParaRPr>
          </a:p>
        </p:txBody>
      </p:sp>
    </p:spTree>
    <p:extLst>
      <p:ext uri="{BB962C8B-B14F-4D97-AF65-F5344CB8AC3E}">
        <p14:creationId xmlns:p14="http://schemas.microsoft.com/office/powerpoint/2010/main" val="2722894777"/>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R02">
            <a:extLst>
              <a:ext uri="{FF2B5EF4-FFF2-40B4-BE49-F238E27FC236}">
                <a16:creationId xmlns:a16="http://schemas.microsoft.com/office/drawing/2014/main" id="{D6648DE8-742D-400D-8E33-88C4617C4E58}"/>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4303713"/>
            <a:ext cx="9144000" cy="25542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R03">
            <a:extLst>
              <a:ext uri="{FF2B5EF4-FFF2-40B4-BE49-F238E27FC236}">
                <a16:creationId xmlns:a16="http://schemas.microsoft.com/office/drawing/2014/main" id="{4355BFB5-9160-4882-8FD2-72C1C1B9A6DC}"/>
              </a:ext>
            </a:extLst>
          </p:cNvPr>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6800" y="6400800"/>
            <a:ext cx="457200" cy="457200"/>
          </a:xfrm>
          <a:prstGeom prst="rect">
            <a:avLst/>
          </a:prstGeom>
          <a:noFill/>
          <a:extLst>
            <a:ext uri="{909E8E84-426E-40DD-AFC4-6F175D3DCCD1}">
              <a14:hiddenFill xmlns:a14="http://schemas.microsoft.com/office/drawing/2010/main">
                <a:solidFill>
                  <a:srgbClr val="FFFFFF"/>
                </a:solidFill>
              </a14:hiddenFill>
            </a:ext>
          </a:extLst>
        </p:spPr>
      </p:pic>
      <p:sp>
        <p:nvSpPr>
          <p:cNvPr id="3076" name="Rectangle 4">
            <a:extLst>
              <a:ext uri="{FF2B5EF4-FFF2-40B4-BE49-F238E27FC236}">
                <a16:creationId xmlns:a16="http://schemas.microsoft.com/office/drawing/2014/main" id="{6AE2725A-A3EE-4E5C-AA23-44113E061730}"/>
              </a:ext>
            </a:extLst>
          </p:cNvPr>
          <p:cNvSpPr>
            <a:spLocks noGrp="1" noChangeArrowheads="1"/>
          </p:cNvSpPr>
          <p:nvPr>
            <p:ph type="sldNum" sz="quarter" idx="4"/>
          </p:nvPr>
        </p:nvSpPr>
        <p:spPr bwMode="auto">
          <a:xfrm>
            <a:off x="8686800" y="6459538"/>
            <a:ext cx="381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FFFF99"/>
                </a:solidFill>
              </a:defRPr>
            </a:lvl1pPr>
          </a:lstStyle>
          <a:p>
            <a:fld id="{933A274B-2BA3-4F61-ACAF-D7F62DF3594A}" type="slidenum">
              <a:rPr lang="en-US" altLang="zh-CN"/>
              <a:pPr/>
              <a:t>‹#›</a:t>
            </a:fld>
            <a:endParaRPr lang="en-US" altLang="zh-CN">
              <a:solidFill>
                <a:schemeClr val="tx1"/>
              </a:solidFill>
            </a:endParaRPr>
          </a:p>
        </p:txBody>
      </p:sp>
      <p:pic>
        <p:nvPicPr>
          <p:cNvPr id="3077" name="Picture 5" descr="R04">
            <a:extLst>
              <a:ext uri="{FF2B5EF4-FFF2-40B4-BE49-F238E27FC236}">
                <a16:creationId xmlns:a16="http://schemas.microsoft.com/office/drawing/2014/main" id="{7C98A5BE-2ED5-4688-BC69-55F0C28D642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9600" y="0"/>
            <a:ext cx="1685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8" name="Rectangle 6">
            <a:extLst>
              <a:ext uri="{FF2B5EF4-FFF2-40B4-BE49-F238E27FC236}">
                <a16:creationId xmlns:a16="http://schemas.microsoft.com/office/drawing/2014/main" id="{04EFF497-110A-4B2A-804E-C19D50AA9878}"/>
              </a:ext>
            </a:extLst>
          </p:cNvPr>
          <p:cNvSpPr>
            <a:spLocks noGrp="1" noChangeArrowheads="1"/>
          </p:cNvSpPr>
          <p:nvPr>
            <p:ph type="body" idx="1"/>
          </p:nvPr>
        </p:nvSpPr>
        <p:spPr bwMode="auto">
          <a:xfrm>
            <a:off x="2438400" y="762000"/>
            <a:ext cx="60198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he-IL"/>
              <a:t>单击此处编辑母</a:t>
            </a:r>
            <a:r>
              <a:rPr lang="zh-CN" altLang="en-US"/>
              <a:t>版</a:t>
            </a:r>
            <a:r>
              <a:rPr lang="zh-CN" altLang="he-IL"/>
              <a:t>文本样式</a:t>
            </a:r>
            <a:endParaRPr lang="zh-CN" altLang="en-US"/>
          </a:p>
          <a:p>
            <a:pPr lvl="1"/>
            <a:r>
              <a:rPr lang="zh-CN" altLang="he-IL"/>
              <a:t>第二层</a:t>
            </a:r>
            <a:r>
              <a:rPr lang="zh-CN" altLang="en-US"/>
              <a:t> </a:t>
            </a:r>
          </a:p>
          <a:p>
            <a:pPr lvl="2"/>
            <a:r>
              <a:rPr lang="zh-CN" altLang="he-IL"/>
              <a:t>第三层</a:t>
            </a:r>
            <a:r>
              <a:rPr lang="zh-CN" altLang="en-US"/>
              <a:t> </a:t>
            </a:r>
          </a:p>
          <a:p>
            <a:pPr lvl="3"/>
            <a:r>
              <a:rPr lang="zh-CN" altLang="he-IL"/>
              <a:t>第四层</a:t>
            </a:r>
            <a:r>
              <a:rPr lang="zh-CN" altLang="en-US"/>
              <a:t> </a:t>
            </a:r>
          </a:p>
          <a:p>
            <a:pPr lvl="4"/>
            <a:r>
              <a:rPr lang="zh-CN" altLang="he-IL"/>
              <a:t>第五层</a:t>
            </a:r>
            <a:endParaRPr lang="zh-CN" altLang="zh-TW"/>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spd="slow">
    <p:randomBar dir="vert"/>
  </p:transition>
  <p:hf hdr="0" ftr="0" dt="0"/>
  <p:txStyles>
    <p:titleStyle>
      <a:lvl1pPr algn="ctr" rtl="0" fontAlgn="base">
        <a:spcBef>
          <a:spcPct val="0"/>
        </a:spcBef>
        <a:spcAft>
          <a:spcPct val="0"/>
        </a:spcAft>
        <a:defRPr kumimoji="1" sz="4000" kern="1200">
          <a:solidFill>
            <a:schemeClr val="bg1"/>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rtl="0"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rtl="0"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rtl="0"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p:titleStyle>
    <p:bodyStyle>
      <a:lvl1pPr marL="342900" indent="-342900" algn="l" rtl="0" fontAlgn="base">
        <a:spcBef>
          <a:spcPct val="20000"/>
        </a:spcBef>
        <a:spcAft>
          <a:spcPct val="0"/>
        </a:spcAft>
        <a:buClr>
          <a:srgbClr val="FF3300"/>
        </a:buClr>
        <a:buSzPct val="70000"/>
        <a:buFont typeface="Wingdings" panose="05000000000000000000" pitchFamily="2" charset="2"/>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lr>
          <a:srgbClr val="FF3300"/>
        </a:buClr>
        <a:buSzPct val="70000"/>
        <a:buFont typeface="Wingdings" panose="05000000000000000000" pitchFamily="2" charset="2"/>
        <a:buChar char="z"/>
        <a:defRPr kumimoji="1" sz="2800" kern="1200">
          <a:solidFill>
            <a:schemeClr val="tx1"/>
          </a:solidFill>
          <a:latin typeface="+mn-lt"/>
          <a:ea typeface="+mn-ea"/>
          <a:cs typeface="+mn-cs"/>
        </a:defRPr>
      </a:lvl2pPr>
      <a:lvl3pPr marL="1143000" indent="-228600" algn="l" rtl="0" fontAlgn="base">
        <a:spcBef>
          <a:spcPct val="20000"/>
        </a:spcBef>
        <a:spcAft>
          <a:spcPct val="0"/>
        </a:spcAft>
        <a:buClr>
          <a:srgbClr val="FF3300"/>
        </a:buClr>
        <a:buSzPct val="70000"/>
        <a:buFont typeface="Wingdings" panose="05000000000000000000" pitchFamily="2" charset="2"/>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lr>
          <a:srgbClr val="FF3300"/>
        </a:buClr>
        <a:buSzPct val="70000"/>
        <a:buFont typeface="Wingdings" panose="05000000000000000000" pitchFamily="2" charset="2"/>
        <a:buChar char="l"/>
        <a:defRPr kumimoji="1" sz="2200" kern="1200">
          <a:solidFill>
            <a:schemeClr val="tx1"/>
          </a:solidFill>
          <a:latin typeface="+mn-lt"/>
          <a:ea typeface="+mn-ea"/>
          <a:cs typeface="+mn-cs"/>
        </a:defRPr>
      </a:lvl4pPr>
      <a:lvl5pPr marL="2057400" indent="-228600" algn="l" rtl="0" fontAlgn="base">
        <a:spcBef>
          <a:spcPct val="20000"/>
        </a:spcBef>
        <a:spcAft>
          <a:spcPct val="0"/>
        </a:spcAft>
        <a:buClr>
          <a:srgbClr val="FF3300"/>
        </a:buClr>
        <a:buSzPct val="70000"/>
        <a:buFont typeface="Wingdings" panose="05000000000000000000" pitchFamily="2" charset="2"/>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4.wmf"/><Relationship Id="rId5" Type="http://schemas.openxmlformats.org/officeDocument/2006/relationships/oleObject" Target="../embeddings/oleObject11.bin"/><Relationship Id="rId4" Type="http://schemas.openxmlformats.org/officeDocument/2006/relationships/image" Target="../media/image13.wmf"/></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57.vml"/><Relationship Id="rId6" Type="http://schemas.openxmlformats.org/officeDocument/2006/relationships/image" Target="../media/image95.wmf"/><Relationship Id="rId5" Type="http://schemas.openxmlformats.org/officeDocument/2006/relationships/oleObject" Target="../embeddings/oleObject93.bin"/><Relationship Id="rId4" Type="http://schemas.openxmlformats.org/officeDocument/2006/relationships/image" Target="../media/image94.wmf"/></Relationships>
</file>

<file path=ppt/slides/_rels/slide102.xml.rels><?xml version="1.0" encoding="UTF-8" standalone="yes"?>
<Relationships xmlns="http://schemas.openxmlformats.org/package/2006/relationships"><Relationship Id="rId3"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58.vml"/><Relationship Id="rId4" Type="http://schemas.openxmlformats.org/officeDocument/2006/relationships/image" Target="../media/image96.wmf"/></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8" Type="http://schemas.openxmlformats.org/officeDocument/2006/relationships/image" Target="../media/image99.wmf"/><Relationship Id="rId3" Type="http://schemas.openxmlformats.org/officeDocument/2006/relationships/oleObject" Target="../embeddings/oleObject95.bin"/><Relationship Id="rId7" Type="http://schemas.openxmlformats.org/officeDocument/2006/relationships/oleObject" Target="../embeddings/oleObject97.bin"/><Relationship Id="rId2" Type="http://schemas.openxmlformats.org/officeDocument/2006/relationships/slideLayout" Target="../slideLayouts/slideLayout2.xml"/><Relationship Id="rId1" Type="http://schemas.openxmlformats.org/officeDocument/2006/relationships/vmlDrawing" Target="../drawings/vmlDrawing59.vml"/><Relationship Id="rId6" Type="http://schemas.openxmlformats.org/officeDocument/2006/relationships/image" Target="../media/image98.wmf"/><Relationship Id="rId5" Type="http://schemas.openxmlformats.org/officeDocument/2006/relationships/oleObject" Target="../embeddings/oleObject96.bin"/><Relationship Id="rId4" Type="http://schemas.openxmlformats.org/officeDocument/2006/relationships/image" Target="../media/image97.wmf"/></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14.bin"/><Relationship Id="rId4" Type="http://schemas.openxmlformats.org/officeDocument/2006/relationships/image" Target="../media/image16.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60.vml"/><Relationship Id="rId6" Type="http://schemas.openxmlformats.org/officeDocument/2006/relationships/image" Target="../media/image101.wmf"/><Relationship Id="rId5" Type="http://schemas.openxmlformats.org/officeDocument/2006/relationships/oleObject" Target="../embeddings/oleObject99.bin"/><Relationship Id="rId4" Type="http://schemas.openxmlformats.org/officeDocument/2006/relationships/image" Target="../media/image100.w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100.bin"/><Relationship Id="rId2" Type="http://schemas.openxmlformats.org/officeDocument/2006/relationships/slideLayout" Target="../slideLayouts/slideLayout2.xml"/><Relationship Id="rId1" Type="http://schemas.openxmlformats.org/officeDocument/2006/relationships/vmlDrawing" Target="../drawings/vmlDrawing61.vml"/><Relationship Id="rId6" Type="http://schemas.openxmlformats.org/officeDocument/2006/relationships/image" Target="../media/image103.wmf"/><Relationship Id="rId5" Type="http://schemas.openxmlformats.org/officeDocument/2006/relationships/oleObject" Target="../embeddings/oleObject101.bin"/><Relationship Id="rId4" Type="http://schemas.openxmlformats.org/officeDocument/2006/relationships/image" Target="../media/image102.wmf"/></Relationships>
</file>

<file path=ppt/slides/_rels/slide118.xml.rels><?xml version="1.0" encoding="UTF-8" standalone="yes"?>
<Relationships xmlns="http://schemas.openxmlformats.org/package/2006/relationships"><Relationship Id="rId8" Type="http://schemas.openxmlformats.org/officeDocument/2006/relationships/image" Target="../media/image106.wmf"/><Relationship Id="rId3" Type="http://schemas.openxmlformats.org/officeDocument/2006/relationships/oleObject" Target="../embeddings/oleObject102.bin"/><Relationship Id="rId7" Type="http://schemas.openxmlformats.org/officeDocument/2006/relationships/oleObject" Target="../embeddings/oleObject104.bin"/><Relationship Id="rId2" Type="http://schemas.openxmlformats.org/officeDocument/2006/relationships/slideLayout" Target="../slideLayouts/slideLayout2.xml"/><Relationship Id="rId1" Type="http://schemas.openxmlformats.org/officeDocument/2006/relationships/vmlDrawing" Target="../drawings/vmlDrawing62.vml"/><Relationship Id="rId6" Type="http://schemas.openxmlformats.org/officeDocument/2006/relationships/image" Target="../media/image105.wmf"/><Relationship Id="rId5" Type="http://schemas.openxmlformats.org/officeDocument/2006/relationships/oleObject" Target="../embeddings/oleObject103.bin"/><Relationship Id="rId4" Type="http://schemas.openxmlformats.org/officeDocument/2006/relationships/image" Target="../media/image104.wmf"/></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105.bin"/><Relationship Id="rId2" Type="http://schemas.openxmlformats.org/officeDocument/2006/relationships/slideLayout" Target="../slideLayouts/slideLayout2.xml"/><Relationship Id="rId1" Type="http://schemas.openxmlformats.org/officeDocument/2006/relationships/vmlDrawing" Target="../drawings/vmlDrawing63.vml"/><Relationship Id="rId4" Type="http://schemas.openxmlformats.org/officeDocument/2006/relationships/image" Target="../media/image10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oleObject" Target="../embeddings/oleObject106.bin"/><Relationship Id="rId2" Type="http://schemas.openxmlformats.org/officeDocument/2006/relationships/slideLayout" Target="../slideLayouts/slideLayout2.xml"/><Relationship Id="rId1" Type="http://schemas.openxmlformats.org/officeDocument/2006/relationships/vmlDrawing" Target="../drawings/vmlDrawing64.vml"/><Relationship Id="rId4" Type="http://schemas.openxmlformats.org/officeDocument/2006/relationships/image" Target="../media/image108.wmf"/></Relationships>
</file>

<file path=ppt/slides/_rels/slide122.xml.rels><?xml version="1.0" encoding="UTF-8" standalone="yes"?>
<Relationships xmlns="http://schemas.openxmlformats.org/package/2006/relationships"><Relationship Id="rId3"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65.vml"/><Relationship Id="rId4" Type="http://schemas.openxmlformats.org/officeDocument/2006/relationships/image" Target="../media/image109.wmf"/></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9.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18.bin"/></Relationships>
</file>

<file path=ppt/slides/_rels/slide130.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4.xml"/><Relationship Id="rId1" Type="http://schemas.openxmlformats.org/officeDocument/2006/relationships/vmlDrawing" Target="../drawings/vmlDrawing66.vml"/><Relationship Id="rId6" Type="http://schemas.openxmlformats.org/officeDocument/2006/relationships/image" Target="../media/image113.png"/><Relationship Id="rId5" Type="http://schemas.openxmlformats.org/officeDocument/2006/relationships/image" Target="../media/image112.wmf"/><Relationship Id="rId4" Type="http://schemas.openxmlformats.org/officeDocument/2006/relationships/oleObject" Target="../embeddings/oleObject109.bin"/></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3.wmf"/></Relationships>
</file>

<file path=ppt/slides/_rels/slide140.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image" Target="../media/image12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27.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6.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5.wmf"/><Relationship Id="rId5" Type="http://schemas.openxmlformats.org/officeDocument/2006/relationships/oleObject" Target="../embeddings/oleObject22.bin"/><Relationship Id="rId10" Type="http://schemas.openxmlformats.org/officeDocument/2006/relationships/image" Target="../media/image27.wmf"/><Relationship Id="rId4" Type="http://schemas.openxmlformats.org/officeDocument/2006/relationships/image" Target="../media/image24.wmf"/><Relationship Id="rId9" Type="http://schemas.openxmlformats.org/officeDocument/2006/relationships/oleObject" Target="../embeddings/oleObject24.bin"/></Relationships>
</file>

<file path=ppt/slides/_rels/slide150.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132.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34.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35.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image" Target="../media/image13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wmf"/></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6.bin"/><Relationship Id="rId7" Type="http://schemas.openxmlformats.org/officeDocument/2006/relationships/oleObject" Target="../embeddings/oleObject28.bin"/><Relationship Id="rId2" Type="http://schemas.openxmlformats.org/officeDocument/2006/relationships/slideLayout" Target="../slideLayouts/slideLayout12.xml"/><Relationship Id="rId1" Type="http://schemas.openxmlformats.org/officeDocument/2006/relationships/vmlDrawing" Target="../drawings/vmlDrawing11.vml"/><Relationship Id="rId6" Type="http://schemas.openxmlformats.org/officeDocument/2006/relationships/image" Target="../media/image30.wmf"/><Relationship Id="rId5" Type="http://schemas.openxmlformats.org/officeDocument/2006/relationships/oleObject" Target="../embeddings/oleObject27.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9.bin"/></Relationships>
</file>

<file path=ppt/slides/_rels/slide170.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2" Type="http://schemas.openxmlformats.org/officeDocument/2006/relationships/image" Target="../media/image146.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4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slideLayout" Target="../slideLayouts/slideLayout13.xml"/><Relationship Id="rId1" Type="http://schemas.openxmlformats.org/officeDocument/2006/relationships/vmlDrawing" Target="../drawings/vmlDrawing12.vml"/><Relationship Id="rId6" Type="http://schemas.openxmlformats.org/officeDocument/2006/relationships/image" Target="../media/image34.wmf"/><Relationship Id="rId5" Type="http://schemas.openxmlformats.org/officeDocument/2006/relationships/oleObject" Target="../embeddings/oleObject31.bin"/><Relationship Id="rId4" Type="http://schemas.openxmlformats.org/officeDocument/2006/relationships/image" Target="../media/image33.wmf"/></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2.xml"/><Relationship Id="rId1" Type="http://schemas.openxmlformats.org/officeDocument/2006/relationships/vmlDrawing" Target="../drawings/vmlDrawing13.vml"/><Relationship Id="rId4" Type="http://schemas.openxmlformats.org/officeDocument/2006/relationships/image" Target="../media/image36.wmf"/></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image" Target="../media/image154.png"/><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15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image" Target="../media/image156.png"/><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image" Target="../media/image157.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03.xml.rels><?xml version="1.0" encoding="UTF-8" standalone="yes"?>
<Relationships xmlns="http://schemas.openxmlformats.org/package/2006/relationships"><Relationship Id="rId2" Type="http://schemas.openxmlformats.org/officeDocument/2006/relationships/image" Target="../media/image16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62.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63.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67.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68.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6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71.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37.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39.wmf"/><Relationship Id="rId5" Type="http://schemas.openxmlformats.org/officeDocument/2006/relationships/oleObject" Target="../embeddings/oleObject36.bin"/><Relationship Id="rId4" Type="http://schemas.openxmlformats.org/officeDocument/2006/relationships/image" Target="../media/image3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41.wmf"/><Relationship Id="rId5" Type="http://schemas.openxmlformats.org/officeDocument/2006/relationships/oleObject" Target="../embeddings/oleObject38.bin"/><Relationship Id="rId4" Type="http://schemas.openxmlformats.org/officeDocument/2006/relationships/image" Target="../media/image40.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43.wmf"/><Relationship Id="rId5" Type="http://schemas.openxmlformats.org/officeDocument/2006/relationships/oleObject" Target="../embeddings/oleObject40.bin"/><Relationship Id="rId4" Type="http://schemas.openxmlformats.org/officeDocument/2006/relationships/image" Target="../media/image42.wmf"/></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44.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4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47.wmf"/><Relationship Id="rId5" Type="http://schemas.openxmlformats.org/officeDocument/2006/relationships/oleObject" Target="../embeddings/oleObject44.bin"/><Relationship Id="rId4" Type="http://schemas.openxmlformats.org/officeDocument/2006/relationships/image" Target="../media/image46.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48.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image" Target="../media/image49.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23.vml"/><Relationship Id="rId4" Type="http://schemas.openxmlformats.org/officeDocument/2006/relationships/image" Target="../media/image50.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51.w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52.w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Layout" Target="../slideLayouts/slideLayout12.xml"/><Relationship Id="rId1" Type="http://schemas.openxmlformats.org/officeDocument/2006/relationships/vmlDrawing" Target="../drawings/vmlDrawing26.vml"/><Relationship Id="rId5" Type="http://schemas.openxmlformats.org/officeDocument/2006/relationships/oleObject" Target="../embeddings/oleObject51.bin"/><Relationship Id="rId4" Type="http://schemas.openxmlformats.org/officeDocument/2006/relationships/image" Target="../media/image53.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wmf"/></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2.xml"/><Relationship Id="rId1" Type="http://schemas.openxmlformats.org/officeDocument/2006/relationships/vmlDrawing" Target="../drawings/vmlDrawing27.vml"/><Relationship Id="rId4" Type="http://schemas.openxmlformats.org/officeDocument/2006/relationships/image" Target="../media/image54.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2.xml"/><Relationship Id="rId1" Type="http://schemas.openxmlformats.org/officeDocument/2006/relationships/vmlDrawing" Target="../drawings/vmlDrawing28.vml"/><Relationship Id="rId4" Type="http://schemas.openxmlformats.org/officeDocument/2006/relationships/image" Target="../media/image55.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56.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30.vml"/><Relationship Id="rId6" Type="http://schemas.openxmlformats.org/officeDocument/2006/relationships/image" Target="../media/image58.wmf"/><Relationship Id="rId5" Type="http://schemas.openxmlformats.org/officeDocument/2006/relationships/oleObject" Target="../embeddings/oleObject56.bin"/><Relationship Id="rId4" Type="http://schemas.openxmlformats.org/officeDocument/2006/relationships/image" Target="../media/image57.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31.vml"/><Relationship Id="rId4" Type="http://schemas.openxmlformats.org/officeDocument/2006/relationships/image" Target="../media/image59.wmf"/></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2.vml"/><Relationship Id="rId4" Type="http://schemas.openxmlformats.org/officeDocument/2006/relationships/image" Target="../media/image60.wmf"/></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3.vml"/><Relationship Id="rId6" Type="http://schemas.openxmlformats.org/officeDocument/2006/relationships/image" Target="../media/image62.wmf"/><Relationship Id="rId5" Type="http://schemas.openxmlformats.org/officeDocument/2006/relationships/oleObject" Target="../embeddings/oleObject60.bin"/><Relationship Id="rId4" Type="http://schemas.openxmlformats.org/officeDocument/2006/relationships/image" Target="../media/image61.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Layout" Target="../slideLayouts/slideLayout2.xml"/><Relationship Id="rId1" Type="http://schemas.openxmlformats.org/officeDocument/2006/relationships/vmlDrawing" Target="../drawings/vmlDrawing34.vml"/><Relationship Id="rId6" Type="http://schemas.openxmlformats.org/officeDocument/2006/relationships/image" Target="../media/image63.wmf"/><Relationship Id="rId5" Type="http://schemas.openxmlformats.org/officeDocument/2006/relationships/oleObject" Target="../embeddings/oleObject62.bin"/><Relationship Id="rId4" Type="http://schemas.openxmlformats.org/officeDocument/2006/relationships/image" Target="../media/image6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35.vml"/><Relationship Id="rId4" Type="http://schemas.openxmlformats.org/officeDocument/2006/relationships/image" Target="../media/image64.w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66.wmf"/><Relationship Id="rId5" Type="http://schemas.openxmlformats.org/officeDocument/2006/relationships/oleObject" Target="../embeddings/oleObject65.bin"/><Relationship Id="rId4" Type="http://schemas.openxmlformats.org/officeDocument/2006/relationships/image" Target="../media/image65.wmf"/></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37.vml"/><Relationship Id="rId4" Type="http://schemas.openxmlformats.org/officeDocument/2006/relationships/image" Target="../media/image67.wmf"/></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40.wmf"/></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69.wmf"/><Relationship Id="rId5" Type="http://schemas.openxmlformats.org/officeDocument/2006/relationships/oleObject" Target="../embeddings/oleObject69.bin"/><Relationship Id="rId4" Type="http://schemas.openxmlformats.org/officeDocument/2006/relationships/image" Target="../media/image68.wmf"/></Relationships>
</file>

<file path=ppt/slides/_rels/slide5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71.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73.w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12.xml"/><Relationship Id="rId1" Type="http://schemas.openxmlformats.org/officeDocument/2006/relationships/vmlDrawing" Target="../drawings/vmlDrawing42.vml"/><Relationship Id="rId4" Type="http://schemas.openxmlformats.org/officeDocument/2006/relationships/image" Target="../media/image74.wm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12.xml"/><Relationship Id="rId1" Type="http://schemas.openxmlformats.org/officeDocument/2006/relationships/vmlDrawing" Target="../drawings/vmlDrawing43.vml"/><Relationship Id="rId4" Type="http://schemas.openxmlformats.org/officeDocument/2006/relationships/image" Target="../media/image7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mlDrawing" Target="../drawings/vmlDrawing44.vml"/><Relationship Id="rId5" Type="http://schemas.openxmlformats.org/officeDocument/2006/relationships/image" Target="../media/image76.wmf"/><Relationship Id="rId4" Type="http://schemas.openxmlformats.org/officeDocument/2006/relationships/oleObject" Target="../embeddings/oleObject74.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12.xml"/><Relationship Id="rId1" Type="http://schemas.openxmlformats.org/officeDocument/2006/relationships/vmlDrawing" Target="../drawings/vmlDrawing45.vml"/><Relationship Id="rId6" Type="http://schemas.openxmlformats.org/officeDocument/2006/relationships/image" Target="../media/image78.wmf"/><Relationship Id="rId5" Type="http://schemas.openxmlformats.org/officeDocument/2006/relationships/oleObject" Target="../embeddings/oleObject76.bin"/><Relationship Id="rId4" Type="http://schemas.openxmlformats.org/officeDocument/2006/relationships/image" Target="../media/image77.wmf"/></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46.vml"/><Relationship Id="rId4" Type="http://schemas.openxmlformats.org/officeDocument/2006/relationships/image" Target="../media/image79.wmf"/></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78.bin"/><Relationship Id="rId2" Type="http://schemas.openxmlformats.org/officeDocument/2006/relationships/slideLayout" Target="../slideLayouts/slideLayout12.xml"/><Relationship Id="rId1" Type="http://schemas.openxmlformats.org/officeDocument/2006/relationships/vmlDrawing" Target="../drawings/vmlDrawing47.vml"/><Relationship Id="rId4" Type="http://schemas.openxmlformats.org/officeDocument/2006/relationships/image" Target="../media/image80.wmf"/></Relationships>
</file>

<file path=ppt/slides/_rels/slide8.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8.wmf"/><Relationship Id="rId5" Type="http://schemas.openxmlformats.org/officeDocument/2006/relationships/oleObject" Target="../embeddings/oleObject4.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6.bin"/></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48.vml"/><Relationship Id="rId4" Type="http://schemas.openxmlformats.org/officeDocument/2006/relationships/image" Target="../media/image81.wmf"/></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Layout" Target="../slideLayouts/slideLayout2.xml"/><Relationship Id="rId1" Type="http://schemas.openxmlformats.org/officeDocument/2006/relationships/vmlDrawing" Target="../drawings/vmlDrawing49.vml"/><Relationship Id="rId4" Type="http://schemas.openxmlformats.org/officeDocument/2006/relationships/image" Target="../media/image82.wm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Layout" Target="../slideLayouts/slideLayout2.xml"/><Relationship Id="rId1" Type="http://schemas.openxmlformats.org/officeDocument/2006/relationships/vmlDrawing" Target="../drawings/vmlDrawing50.vml"/><Relationship Id="rId6" Type="http://schemas.openxmlformats.org/officeDocument/2006/relationships/image" Target="../media/image84.wmf"/><Relationship Id="rId5" Type="http://schemas.openxmlformats.org/officeDocument/2006/relationships/oleObject" Target="../embeddings/oleObject82.bin"/><Relationship Id="rId4" Type="http://schemas.openxmlformats.org/officeDocument/2006/relationships/image" Target="../media/image83.wmf"/></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83.bin"/><Relationship Id="rId2" Type="http://schemas.openxmlformats.org/officeDocument/2006/relationships/slideLayout" Target="../slideLayouts/slideLayout2.xml"/><Relationship Id="rId1" Type="http://schemas.openxmlformats.org/officeDocument/2006/relationships/vmlDrawing" Target="../drawings/vmlDrawing51.vml"/><Relationship Id="rId6" Type="http://schemas.openxmlformats.org/officeDocument/2006/relationships/image" Target="../media/image86.wmf"/><Relationship Id="rId5" Type="http://schemas.openxmlformats.org/officeDocument/2006/relationships/oleObject" Target="../embeddings/oleObject84.bin"/><Relationship Id="rId4" Type="http://schemas.openxmlformats.org/officeDocument/2006/relationships/image" Target="../media/image85.wmf"/></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85.bin"/><Relationship Id="rId2" Type="http://schemas.openxmlformats.org/officeDocument/2006/relationships/slideLayout" Target="../slideLayouts/slideLayout2.xml"/><Relationship Id="rId1" Type="http://schemas.openxmlformats.org/officeDocument/2006/relationships/vmlDrawing" Target="../drawings/vmlDrawing52.vml"/><Relationship Id="rId4" Type="http://schemas.openxmlformats.org/officeDocument/2006/relationships/image" Target="../media/image87.w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86.bin"/><Relationship Id="rId2" Type="http://schemas.openxmlformats.org/officeDocument/2006/relationships/slideLayout" Target="../slideLayouts/slideLayout2.xml"/><Relationship Id="rId1" Type="http://schemas.openxmlformats.org/officeDocument/2006/relationships/vmlDrawing" Target="../drawings/vmlDrawing53.vml"/><Relationship Id="rId4" Type="http://schemas.openxmlformats.org/officeDocument/2006/relationships/image" Target="../media/image88.wmf"/></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54.vml"/><Relationship Id="rId5" Type="http://schemas.openxmlformats.org/officeDocument/2006/relationships/image" Target="../media/image89.wmf"/><Relationship Id="rId4" Type="http://schemas.openxmlformats.org/officeDocument/2006/relationships/oleObject" Target="../embeddings/oleObject87.bin"/></Relationships>
</file>

<file path=ppt/slides/_rels/slide97.xml.rels><?xml version="1.0" encoding="UTF-8" standalone="yes"?>
<Relationships xmlns="http://schemas.openxmlformats.org/package/2006/relationships"><Relationship Id="rId3" Type="http://schemas.openxmlformats.org/officeDocument/2006/relationships/oleObject" Target="../embeddings/oleObject88.bin"/><Relationship Id="rId2" Type="http://schemas.openxmlformats.org/officeDocument/2006/relationships/slideLayout" Target="../slideLayouts/slideLayout2.xml"/><Relationship Id="rId1" Type="http://schemas.openxmlformats.org/officeDocument/2006/relationships/vmlDrawing" Target="../drawings/vmlDrawing55.vml"/><Relationship Id="rId6" Type="http://schemas.openxmlformats.org/officeDocument/2006/relationships/image" Target="../media/image91.wmf"/><Relationship Id="rId5" Type="http://schemas.openxmlformats.org/officeDocument/2006/relationships/oleObject" Target="../embeddings/oleObject89.bin"/><Relationship Id="rId4" Type="http://schemas.openxmlformats.org/officeDocument/2006/relationships/image" Target="../media/image90.wmf"/></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2.xml"/><Relationship Id="rId1" Type="http://schemas.openxmlformats.org/officeDocument/2006/relationships/vmlDrawing" Target="../drawings/vmlDrawing56.vml"/><Relationship Id="rId6" Type="http://schemas.openxmlformats.org/officeDocument/2006/relationships/image" Target="../media/image93.wmf"/><Relationship Id="rId5" Type="http://schemas.openxmlformats.org/officeDocument/2006/relationships/oleObject" Target="../embeddings/oleObject91.bin"/><Relationship Id="rId4" Type="http://schemas.openxmlformats.org/officeDocument/2006/relationships/image" Target="../media/image92.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A5AF176-A655-400D-929B-D0EA4F6B2079}"/>
              </a:ext>
            </a:extLst>
          </p:cNvPr>
          <p:cNvSpPr>
            <a:spLocks noGrp="1"/>
          </p:cNvSpPr>
          <p:nvPr>
            <p:ph type="sldNum" sz="quarter" idx="10"/>
          </p:nvPr>
        </p:nvSpPr>
        <p:spPr/>
        <p:txBody>
          <a:bodyPr/>
          <a:lstStyle/>
          <a:p>
            <a:fld id="{B411C9FC-091D-4A79-BD99-B3D6C7A50F91}" type="slidenum">
              <a:rPr lang="en-US" altLang="zh-CN"/>
              <a:pPr/>
              <a:t>1</a:t>
            </a:fld>
            <a:endParaRPr lang="en-US" altLang="zh-CN">
              <a:solidFill>
                <a:schemeClr val="tx1"/>
              </a:solidFill>
            </a:endParaRPr>
          </a:p>
        </p:txBody>
      </p:sp>
      <p:sp>
        <p:nvSpPr>
          <p:cNvPr id="324611" name="Rectangle 3">
            <a:extLst>
              <a:ext uri="{FF2B5EF4-FFF2-40B4-BE49-F238E27FC236}">
                <a16:creationId xmlns:a16="http://schemas.microsoft.com/office/drawing/2014/main" id="{5C341738-8966-4A80-93AE-28C2EE8BA0E5}"/>
              </a:ext>
            </a:extLst>
          </p:cNvPr>
          <p:cNvSpPr>
            <a:spLocks noGrp="1" noChangeArrowheads="1"/>
          </p:cNvSpPr>
          <p:nvPr>
            <p:ph type="body" idx="1"/>
          </p:nvPr>
        </p:nvSpPr>
        <p:spPr>
          <a:xfrm>
            <a:off x="2438400" y="0"/>
            <a:ext cx="6705600" cy="6858000"/>
          </a:xfrm>
        </p:spPr>
        <p:txBody>
          <a:bodyPr/>
          <a:lstStyle/>
          <a:p>
            <a:r>
              <a:rPr lang="en-US" altLang="zh-CN" sz="3600"/>
              <a:t>              </a:t>
            </a:r>
            <a:r>
              <a:rPr lang="zh-CN" altLang="en-US" sz="4800" b="1">
                <a:solidFill>
                  <a:schemeClr val="accent2"/>
                </a:solidFill>
                <a:latin typeface="隶书" panose="02010509060101010101" pitchFamily="49" charset="-122"/>
                <a:ea typeface="隶书" panose="02010509060101010101" pitchFamily="49" charset="-122"/>
              </a:rPr>
              <a:t>复习范围</a:t>
            </a:r>
          </a:p>
          <a:p>
            <a:r>
              <a:rPr lang="zh-CN" altLang="en-US" b="1">
                <a:solidFill>
                  <a:srgbClr val="FF0066"/>
                </a:solidFill>
                <a:latin typeface="隶书" panose="02010509060101010101" pitchFamily="49" charset="-122"/>
                <a:ea typeface="隶书" panose="02010509060101010101" pitchFamily="49" charset="-122"/>
              </a:rPr>
              <a:t>一、题型</a:t>
            </a:r>
          </a:p>
          <a:p>
            <a:r>
              <a:rPr lang="zh-CN" altLang="en-US" b="1">
                <a:solidFill>
                  <a:srgbClr val="FF0066"/>
                </a:solidFill>
                <a:latin typeface="隶书" panose="02010509060101010101" pitchFamily="49" charset="-122"/>
                <a:ea typeface="隶书" panose="02010509060101010101" pitchFamily="49" charset="-122"/>
              </a:rPr>
              <a:t>单项选择：</a:t>
            </a:r>
            <a:r>
              <a:rPr lang="en-US" altLang="zh-CN" b="1">
                <a:solidFill>
                  <a:srgbClr val="FF0066"/>
                </a:solidFill>
                <a:latin typeface="隶书" panose="02010509060101010101" pitchFamily="49" charset="-122"/>
                <a:ea typeface="隶书" panose="02010509060101010101" pitchFamily="49" charset="-122"/>
              </a:rPr>
              <a:t>3*15=45</a:t>
            </a:r>
            <a:r>
              <a:rPr lang="zh-CN" altLang="en-US" b="1">
                <a:solidFill>
                  <a:srgbClr val="FF0066"/>
                </a:solidFill>
                <a:latin typeface="隶书" panose="02010509060101010101" pitchFamily="49" charset="-122"/>
                <a:ea typeface="隶书" panose="02010509060101010101" pitchFamily="49" charset="-122"/>
              </a:rPr>
              <a:t>分</a:t>
            </a:r>
          </a:p>
          <a:p>
            <a:r>
              <a:rPr lang="zh-CN" altLang="en-US" b="1">
                <a:latin typeface="隶书" panose="02010509060101010101" pitchFamily="49" charset="-122"/>
                <a:ea typeface="隶书" panose="02010509060101010101" pitchFamily="49" charset="-122"/>
              </a:rPr>
              <a:t>计算题：</a:t>
            </a:r>
            <a:r>
              <a:rPr lang="en-US" altLang="zh-CN" b="1">
                <a:latin typeface="隶书" panose="02010509060101010101" pitchFamily="49" charset="-122"/>
                <a:ea typeface="隶书" panose="02010509060101010101" pitchFamily="49" charset="-122"/>
              </a:rPr>
              <a:t>5*10+5=55</a:t>
            </a:r>
            <a:r>
              <a:rPr lang="zh-CN" altLang="en-US" b="1">
                <a:latin typeface="隶书" panose="02010509060101010101" pitchFamily="49" charset="-122"/>
                <a:ea typeface="隶书" panose="02010509060101010101" pitchFamily="49" charset="-122"/>
              </a:rPr>
              <a:t>分</a:t>
            </a:r>
          </a:p>
          <a:p>
            <a:r>
              <a:rPr lang="zh-CN" altLang="en-US" b="1">
                <a:latin typeface="隶书" panose="02010509060101010101" pitchFamily="49" charset="-122"/>
                <a:ea typeface="隶书" panose="02010509060101010101" pitchFamily="49" charset="-122"/>
              </a:rPr>
              <a:t>三、计算题范围</a:t>
            </a:r>
          </a:p>
          <a:p>
            <a:r>
              <a:rPr lang="en-US" altLang="zh-CN" b="1">
                <a:latin typeface="隶书" panose="02010509060101010101" pitchFamily="49" charset="-122"/>
                <a:ea typeface="隶书" panose="02010509060101010101" pitchFamily="49" charset="-122"/>
              </a:rPr>
              <a:t>P86</a:t>
            </a:r>
            <a:r>
              <a:rPr lang="zh-CN" altLang="en-US" b="1">
                <a:latin typeface="隶书" panose="02010509060101010101" pitchFamily="49" charset="-122"/>
                <a:ea typeface="隶书" panose="02010509060101010101" pitchFamily="49" charset="-122"/>
              </a:rPr>
              <a:t>题</a:t>
            </a:r>
            <a:r>
              <a:rPr lang="en-US" altLang="zh-CN" b="1">
                <a:latin typeface="隶书" panose="02010509060101010101" pitchFamily="49" charset="-122"/>
                <a:ea typeface="隶书" panose="02010509060101010101" pitchFamily="49" charset="-122"/>
              </a:rPr>
              <a:t>1-2-3</a:t>
            </a:r>
          </a:p>
          <a:p>
            <a:r>
              <a:rPr lang="en-US" altLang="zh-CN" b="1">
                <a:latin typeface="隶书" panose="02010509060101010101" pitchFamily="49" charset="-122"/>
                <a:ea typeface="隶书" panose="02010509060101010101" pitchFamily="49" charset="-122"/>
              </a:rPr>
              <a:t>p138</a:t>
            </a:r>
            <a:r>
              <a:rPr lang="zh-CN" altLang="en-US" b="1">
                <a:latin typeface="隶书" panose="02010509060101010101" pitchFamily="49" charset="-122"/>
                <a:ea typeface="隶书" panose="02010509060101010101" pitchFamily="49" charset="-122"/>
              </a:rPr>
              <a:t>页例题</a:t>
            </a:r>
            <a:r>
              <a:rPr lang="en-US" altLang="zh-CN" b="1">
                <a:latin typeface="隶书" panose="02010509060101010101" pitchFamily="49" charset="-122"/>
                <a:ea typeface="隶书" panose="02010509060101010101" pitchFamily="49" charset="-122"/>
              </a:rPr>
              <a:t>7-4,</a:t>
            </a:r>
            <a:r>
              <a:rPr lang="zh-CN" altLang="en-US" b="1">
                <a:latin typeface="隶书" panose="02010509060101010101" pitchFamily="49" charset="-122"/>
                <a:ea typeface="隶书" panose="02010509060101010101" pitchFamily="49" charset="-122"/>
              </a:rPr>
              <a:t>例题</a:t>
            </a:r>
            <a:r>
              <a:rPr lang="en-US" altLang="zh-CN" b="1">
                <a:latin typeface="隶书" panose="02010509060101010101" pitchFamily="49" charset="-122"/>
                <a:ea typeface="隶书" panose="02010509060101010101" pitchFamily="49" charset="-122"/>
              </a:rPr>
              <a:t>7-5.</a:t>
            </a:r>
          </a:p>
          <a:p>
            <a:r>
              <a:rPr lang="en-US" altLang="zh-CN" b="1">
                <a:latin typeface="隶书" panose="02010509060101010101" pitchFamily="49" charset="-122"/>
                <a:ea typeface="隶书" panose="02010509060101010101" pitchFamily="49" charset="-122"/>
              </a:rPr>
              <a:t>P104</a:t>
            </a:r>
            <a:r>
              <a:rPr lang="zh-CN" altLang="en-US" b="1">
                <a:latin typeface="隶书" panose="02010509060101010101" pitchFamily="49" charset="-122"/>
                <a:ea typeface="隶书" panose="02010509060101010101" pitchFamily="49" charset="-122"/>
              </a:rPr>
              <a:t>页第</a:t>
            </a:r>
            <a:r>
              <a:rPr lang="en-US" altLang="zh-CN" b="1">
                <a:latin typeface="隶书" panose="02010509060101010101" pitchFamily="49" charset="-122"/>
                <a:ea typeface="隶书" panose="02010509060101010101" pitchFamily="49" charset="-122"/>
              </a:rPr>
              <a:t>3</a:t>
            </a:r>
            <a:r>
              <a:rPr lang="zh-CN" altLang="en-US" b="1">
                <a:latin typeface="隶书" panose="02010509060101010101" pitchFamily="49" charset="-122"/>
                <a:ea typeface="隶书" panose="02010509060101010101" pitchFamily="49" charset="-122"/>
              </a:rPr>
              <a:t>，</a:t>
            </a:r>
            <a:r>
              <a:rPr lang="en-US" altLang="zh-CN" b="1">
                <a:latin typeface="隶书" panose="02010509060101010101" pitchFamily="49" charset="-122"/>
                <a:ea typeface="隶书" panose="02010509060101010101" pitchFamily="49" charset="-122"/>
              </a:rPr>
              <a:t>10</a:t>
            </a:r>
            <a:r>
              <a:rPr lang="zh-CN" altLang="en-US" b="1">
                <a:latin typeface="隶书" panose="02010509060101010101" pitchFamily="49" charset="-122"/>
                <a:ea typeface="隶书" panose="02010509060101010101" pitchFamily="49" charset="-122"/>
              </a:rPr>
              <a:t>，</a:t>
            </a:r>
            <a:r>
              <a:rPr lang="en-US" altLang="zh-CN" b="1">
                <a:latin typeface="隶书" panose="02010509060101010101" pitchFamily="49" charset="-122"/>
                <a:ea typeface="隶书" panose="02010509060101010101" pitchFamily="49" charset="-122"/>
              </a:rPr>
              <a:t>13</a:t>
            </a:r>
            <a:r>
              <a:rPr lang="zh-CN" altLang="en-US" b="1">
                <a:latin typeface="隶书" panose="02010509060101010101" pitchFamily="49" charset="-122"/>
                <a:ea typeface="隶书" panose="02010509060101010101" pitchFamily="49" charset="-122"/>
              </a:rPr>
              <a:t>，</a:t>
            </a:r>
            <a:r>
              <a:rPr lang="en-US" altLang="zh-CN" b="1">
                <a:latin typeface="隶书" panose="02010509060101010101" pitchFamily="49" charset="-122"/>
                <a:ea typeface="隶书" panose="02010509060101010101" pitchFamily="49" charset="-122"/>
              </a:rPr>
              <a:t>16</a:t>
            </a:r>
            <a:r>
              <a:rPr lang="zh-CN" altLang="en-US" b="1">
                <a:latin typeface="隶书" panose="02010509060101010101" pitchFamily="49" charset="-122"/>
                <a:ea typeface="隶书" panose="02010509060101010101" pitchFamily="49" charset="-122"/>
              </a:rPr>
              <a:t>题</a:t>
            </a:r>
          </a:p>
          <a:p>
            <a:r>
              <a:rPr lang="en-US" altLang="zh-CN" b="1">
                <a:latin typeface="隶书" panose="02010509060101010101" pitchFamily="49" charset="-122"/>
                <a:ea typeface="隶书" panose="02010509060101010101" pitchFamily="49" charset="-122"/>
              </a:rPr>
              <a:t>P110</a:t>
            </a:r>
            <a:r>
              <a:rPr lang="zh-CN" altLang="en-US" b="1">
                <a:latin typeface="隶书" panose="02010509060101010101" pitchFamily="49" charset="-122"/>
                <a:ea typeface="隶书" panose="02010509060101010101" pitchFamily="49" charset="-122"/>
              </a:rPr>
              <a:t>页例题</a:t>
            </a:r>
            <a:r>
              <a:rPr lang="en-US" altLang="zh-CN" b="1">
                <a:latin typeface="隶书" panose="02010509060101010101" pitchFamily="49" charset="-122"/>
                <a:ea typeface="隶书" panose="02010509060101010101" pitchFamily="49" charset="-122"/>
              </a:rPr>
              <a:t>6-1</a:t>
            </a:r>
            <a:r>
              <a:rPr lang="zh-CN" altLang="en-US" b="1">
                <a:latin typeface="隶书" panose="02010509060101010101" pitchFamily="49" charset="-122"/>
                <a:ea typeface="隶书" panose="02010509060101010101" pitchFamily="49" charset="-122"/>
              </a:rPr>
              <a:t>，</a:t>
            </a:r>
            <a:r>
              <a:rPr lang="en-US" altLang="zh-CN" b="1">
                <a:latin typeface="隶书" panose="02010509060101010101" pitchFamily="49" charset="-122"/>
                <a:ea typeface="隶书" panose="02010509060101010101" pitchFamily="49" charset="-122"/>
              </a:rPr>
              <a:t>6-5</a:t>
            </a:r>
            <a:r>
              <a:rPr lang="zh-CN" altLang="en-US" b="1">
                <a:latin typeface="隶书" panose="02010509060101010101" pitchFamily="49" charset="-122"/>
                <a:ea typeface="隶书" panose="02010509060101010101" pitchFamily="49" charset="-122"/>
              </a:rPr>
              <a:t>，</a:t>
            </a:r>
            <a:r>
              <a:rPr lang="en-US" altLang="zh-CN" b="1">
                <a:latin typeface="隶书" panose="02010509060101010101" pitchFamily="49" charset="-122"/>
                <a:ea typeface="隶书" panose="02010509060101010101" pitchFamily="49" charset="-122"/>
              </a:rPr>
              <a:t>6-6</a:t>
            </a:r>
          </a:p>
          <a:p>
            <a:r>
              <a:rPr lang="en-US" altLang="zh-CN" b="1">
                <a:latin typeface="隶书" panose="02010509060101010101" pitchFamily="49" charset="-122"/>
                <a:ea typeface="隶书" panose="02010509060101010101" pitchFamily="49" charset="-122"/>
              </a:rPr>
              <a:t>p94</a:t>
            </a:r>
            <a:r>
              <a:rPr lang="zh-CN" altLang="en-US" b="1">
                <a:latin typeface="隶书" panose="02010509060101010101" pitchFamily="49" charset="-122"/>
                <a:ea typeface="隶书" panose="02010509060101010101" pitchFamily="49" charset="-122"/>
              </a:rPr>
              <a:t>页例题</a:t>
            </a:r>
            <a:r>
              <a:rPr lang="en-US" altLang="zh-CN" b="1">
                <a:latin typeface="隶书" panose="02010509060101010101" pitchFamily="49" charset="-122"/>
                <a:ea typeface="隶书" panose="02010509060101010101" pitchFamily="49" charset="-122"/>
              </a:rPr>
              <a:t>5-5.</a:t>
            </a:r>
          </a:p>
          <a:p>
            <a:r>
              <a:rPr lang="en-US" altLang="zh-CN" b="1">
                <a:latin typeface="隶书" panose="02010509060101010101" pitchFamily="49" charset="-122"/>
                <a:ea typeface="隶书" panose="02010509060101010101" pitchFamily="49" charset="-122"/>
              </a:rPr>
              <a:t>P111</a:t>
            </a:r>
            <a:r>
              <a:rPr lang="zh-CN" altLang="en-US" b="1">
                <a:latin typeface="隶书" panose="02010509060101010101" pitchFamily="49" charset="-122"/>
                <a:ea typeface="隶书" panose="02010509060101010101" pitchFamily="49" charset="-122"/>
              </a:rPr>
              <a:t>页例题</a:t>
            </a:r>
            <a:r>
              <a:rPr lang="en-US" altLang="zh-CN" b="1">
                <a:latin typeface="隶书" panose="02010509060101010101" pitchFamily="49" charset="-122"/>
                <a:ea typeface="隶书" panose="02010509060101010101" pitchFamily="49" charset="-122"/>
              </a:rPr>
              <a:t>6-4</a:t>
            </a:r>
            <a:r>
              <a:rPr lang="zh-CN" altLang="en-US" b="1">
                <a:latin typeface="隶书" panose="02010509060101010101" pitchFamily="49" charset="-122"/>
                <a:ea typeface="隶书" panose="02010509060101010101" pitchFamily="49" charset="-122"/>
              </a:rPr>
              <a:t>，</a:t>
            </a:r>
            <a:r>
              <a:rPr lang="en-US" altLang="zh-CN" b="1">
                <a:latin typeface="隶书" panose="02010509060101010101" pitchFamily="49" charset="-122"/>
                <a:ea typeface="隶书" panose="02010509060101010101" pitchFamily="49" charset="-122"/>
              </a:rPr>
              <a:t>p239-240</a:t>
            </a:r>
            <a:r>
              <a:rPr lang="zh-CN" altLang="en-US" b="1">
                <a:latin typeface="隶书" panose="02010509060101010101" pitchFamily="49" charset="-122"/>
                <a:ea typeface="隶书" panose="02010509060101010101" pitchFamily="49" charset="-122"/>
              </a:rPr>
              <a:t>。</a:t>
            </a:r>
            <a:endParaRPr lang="zh-CN" altLang="en-US" sz="2800" b="1">
              <a:solidFill>
                <a:srgbClr val="0000CC"/>
              </a:solidFill>
              <a:latin typeface="宋体" panose="02010600030101010101" pitchFamily="2" charset="-122"/>
            </a:endParaRPr>
          </a:p>
        </p:txBody>
      </p:sp>
      <p:sp>
        <p:nvSpPr>
          <p:cNvPr id="324623" name="Rectangle 15">
            <a:extLst>
              <a:ext uri="{FF2B5EF4-FFF2-40B4-BE49-F238E27FC236}">
                <a16:creationId xmlns:a16="http://schemas.microsoft.com/office/drawing/2014/main" id="{83A0AB2A-3D19-4BDD-8F96-CE5E1F290751}"/>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zh-CN" altLang="zh-CN"/>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3">
            <a:extLst>
              <a:ext uri="{FF2B5EF4-FFF2-40B4-BE49-F238E27FC236}">
                <a16:creationId xmlns:a16="http://schemas.microsoft.com/office/drawing/2014/main" id="{408DE5A6-4623-4830-BBC2-B5EBAE6655AA}"/>
              </a:ext>
            </a:extLst>
          </p:cNvPr>
          <p:cNvSpPr>
            <a:spLocks noGrp="1"/>
          </p:cNvSpPr>
          <p:nvPr>
            <p:ph type="sldNum" sz="quarter" idx="10"/>
          </p:nvPr>
        </p:nvSpPr>
        <p:spPr/>
        <p:txBody>
          <a:bodyPr/>
          <a:lstStyle/>
          <a:p>
            <a:fld id="{7FE9693F-742F-460C-9DA3-8B7812381EF0}" type="slidenum">
              <a:rPr lang="en-US" altLang="zh-CN"/>
              <a:pPr/>
              <a:t>10</a:t>
            </a:fld>
            <a:endParaRPr lang="en-US" altLang="zh-CN">
              <a:solidFill>
                <a:schemeClr val="tx1"/>
              </a:solidFill>
            </a:endParaRPr>
          </a:p>
        </p:txBody>
      </p:sp>
      <p:sp>
        <p:nvSpPr>
          <p:cNvPr id="52226" name="Rectangle 2">
            <a:extLst>
              <a:ext uri="{FF2B5EF4-FFF2-40B4-BE49-F238E27FC236}">
                <a16:creationId xmlns:a16="http://schemas.microsoft.com/office/drawing/2014/main" id="{906E4FFC-248C-49B0-A523-2671AB3C2522}"/>
              </a:ext>
            </a:extLst>
          </p:cNvPr>
          <p:cNvSpPr>
            <a:spLocks noChangeArrowheads="1"/>
          </p:cNvSpPr>
          <p:nvPr>
            <p:ph type="title"/>
          </p:nvPr>
        </p:nvSpPr>
        <p:spPr bwMode="auto">
          <a:xfrm>
            <a:off x="685800" y="0"/>
            <a:ext cx="1524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52227" name="Rectangle 3">
            <a:extLst>
              <a:ext uri="{FF2B5EF4-FFF2-40B4-BE49-F238E27FC236}">
                <a16:creationId xmlns:a16="http://schemas.microsoft.com/office/drawing/2014/main" id="{E6EA6102-E3E9-4BD8-B680-5C7B737731BD}"/>
              </a:ext>
            </a:extLst>
          </p:cNvPr>
          <p:cNvSpPr>
            <a:spLocks noGrp="1" noChangeArrowheads="1"/>
          </p:cNvSpPr>
          <p:nvPr>
            <p:ph type="body" idx="1"/>
          </p:nvPr>
        </p:nvSpPr>
        <p:spPr>
          <a:xfrm>
            <a:off x="2286000" y="0"/>
            <a:ext cx="6858000" cy="6858000"/>
          </a:xfrm>
        </p:spPr>
        <p:txBody>
          <a:bodyPr/>
          <a:lstStyle/>
          <a:p>
            <a:r>
              <a:rPr lang="en-US" altLang="zh-CN" sz="2000">
                <a:solidFill>
                  <a:srgbClr val="FF0066"/>
                </a:solidFill>
                <a:latin typeface="宋体" panose="02010600030101010101" pitchFamily="2" charset="-122"/>
              </a:rPr>
              <a:t>6</a:t>
            </a:r>
            <a:r>
              <a:rPr lang="zh-CN" altLang="en-US" sz="2000">
                <a:solidFill>
                  <a:srgbClr val="FF0066"/>
                </a:solidFill>
                <a:latin typeface="宋体" panose="02010600030101010101" pitchFamily="2" charset="-122"/>
              </a:rPr>
              <a:t>、</a:t>
            </a:r>
            <a:r>
              <a:rPr lang="zh-CN" altLang="en-US" sz="2000" b="1">
                <a:solidFill>
                  <a:srgbClr val="FF0066"/>
                </a:solidFill>
              </a:rPr>
              <a:t>等额分付资本回收</a:t>
            </a:r>
          </a:p>
          <a:p>
            <a:r>
              <a:rPr lang="zh-CN" altLang="en-US" sz="2000" b="1"/>
              <a:t>是等额分付现值公式的逆运算。</a:t>
            </a:r>
          </a:p>
          <a:p>
            <a:endParaRPr lang="zh-CN" altLang="en-US" sz="2000" b="1"/>
          </a:p>
          <a:p>
            <a:pPr>
              <a:buFont typeface="Wingdings" panose="05000000000000000000" pitchFamily="2" charset="2"/>
              <a:buNone/>
            </a:pPr>
            <a:endParaRPr lang="zh-CN" altLang="en-US" sz="2000" b="1"/>
          </a:p>
          <a:p>
            <a:r>
              <a:rPr lang="zh-CN" altLang="en-US" sz="1800" b="1"/>
              <a:t>（</a:t>
            </a:r>
            <a:r>
              <a:rPr lang="en-US" altLang="zh-CN" sz="1800" b="1"/>
              <a:t>A/P</a:t>
            </a:r>
            <a:r>
              <a:rPr lang="zh-CN" altLang="en-US" sz="1800" b="1"/>
              <a:t>，</a:t>
            </a:r>
            <a:r>
              <a:rPr lang="en-US" altLang="zh-CN" sz="1800" b="1"/>
              <a:t>i  </a:t>
            </a:r>
            <a:r>
              <a:rPr lang="zh-CN" altLang="en-US" sz="1800" b="1"/>
              <a:t>，</a:t>
            </a:r>
            <a:r>
              <a:rPr lang="en-US" altLang="zh-CN" sz="1800" b="1"/>
              <a:t>n)</a:t>
            </a:r>
            <a:r>
              <a:rPr lang="zh-CN" altLang="en-US" sz="1800" b="1"/>
              <a:t>称为等额分付资本回收系数。</a:t>
            </a:r>
          </a:p>
          <a:p>
            <a:r>
              <a:rPr lang="zh-CN" altLang="en-US" sz="1800" b="1">
                <a:solidFill>
                  <a:srgbClr val="FF66CC"/>
                </a:solidFill>
              </a:rPr>
              <a:t>例</a:t>
            </a:r>
            <a:r>
              <a:rPr lang="en-US" altLang="zh-CN" sz="1800" b="1">
                <a:solidFill>
                  <a:srgbClr val="FF66CC"/>
                </a:solidFill>
              </a:rPr>
              <a:t>6</a:t>
            </a:r>
            <a:r>
              <a:rPr lang="zh-CN" altLang="en-US" sz="1800" b="1">
                <a:solidFill>
                  <a:srgbClr val="FF66CC"/>
                </a:solidFill>
              </a:rPr>
              <a:t>：</a:t>
            </a:r>
            <a:r>
              <a:rPr lang="zh-CN" altLang="en-US" sz="1800" b="1"/>
              <a:t>某施工企业现在购买一台推土机，价值</a:t>
            </a:r>
            <a:r>
              <a:rPr lang="en-US" altLang="zh-CN" sz="1800" b="1"/>
              <a:t>15</a:t>
            </a:r>
            <a:r>
              <a:rPr lang="zh-CN" altLang="en-US" sz="1800" b="1"/>
              <a:t>万元。希望在</a:t>
            </a:r>
            <a:r>
              <a:rPr lang="en-US" altLang="zh-CN" sz="1800" b="1"/>
              <a:t>8</a:t>
            </a:r>
          </a:p>
          <a:p>
            <a:pPr>
              <a:buFont typeface="Wingdings" panose="05000000000000000000" pitchFamily="2" charset="2"/>
              <a:buNone/>
            </a:pPr>
            <a:r>
              <a:rPr lang="zh-CN" altLang="en-US" sz="1800" b="1"/>
              <a:t>年内等额回收全部投资。若资金的折现率为</a:t>
            </a:r>
            <a:r>
              <a:rPr lang="en-US" altLang="zh-CN" sz="1800" b="1"/>
              <a:t>3%</a:t>
            </a:r>
            <a:r>
              <a:rPr lang="zh-CN" altLang="en-US" sz="1800" b="1"/>
              <a:t>，试求该企业每年</a:t>
            </a:r>
          </a:p>
          <a:p>
            <a:pPr>
              <a:buFont typeface="Wingdings" panose="05000000000000000000" pitchFamily="2" charset="2"/>
              <a:buNone/>
            </a:pPr>
            <a:r>
              <a:rPr lang="zh-CN" altLang="en-US" sz="1800" b="1"/>
              <a:t>回收的投资额。</a:t>
            </a:r>
          </a:p>
          <a:p>
            <a:r>
              <a:rPr lang="zh-CN" altLang="en-US" sz="1800" b="1"/>
              <a:t>解</a:t>
            </a:r>
            <a:r>
              <a:rPr lang="en-US" altLang="zh-CN" sz="1800" b="1"/>
              <a:t>:</a:t>
            </a:r>
          </a:p>
          <a:p>
            <a:r>
              <a:rPr lang="en-US" altLang="zh-CN" sz="1800" b="1"/>
              <a:t>     </a:t>
            </a:r>
          </a:p>
          <a:p>
            <a:r>
              <a:rPr lang="en-US" altLang="zh-CN" sz="1800" b="1">
                <a:solidFill>
                  <a:srgbClr val="FF0066"/>
                </a:solidFill>
              </a:rPr>
              <a:t>7</a:t>
            </a:r>
            <a:r>
              <a:rPr lang="zh-CN" altLang="en-US" sz="1800" b="1">
                <a:solidFill>
                  <a:srgbClr val="FF0066"/>
                </a:solidFill>
              </a:rPr>
              <a:t>、等差序列现金流量的等值计算</a:t>
            </a:r>
          </a:p>
          <a:p>
            <a:r>
              <a:rPr lang="zh-CN" altLang="en-US" sz="1800" b="1"/>
              <a:t>   </a:t>
            </a:r>
            <a:r>
              <a:rPr lang="en-US" altLang="zh-CN" sz="1600" b="1"/>
              <a:t>0       1       2         3   ………………………………..n                                       </a:t>
            </a:r>
          </a:p>
          <a:p>
            <a:r>
              <a:rPr lang="en-US" altLang="zh-CN" sz="1600" b="1">
                <a:solidFill>
                  <a:srgbClr val="FF0066"/>
                </a:solidFill>
              </a:rPr>
              <a:t>                    </a:t>
            </a:r>
            <a:r>
              <a:rPr lang="en-US" altLang="zh-CN" sz="1600" b="1"/>
              <a:t>G   </a:t>
            </a:r>
          </a:p>
          <a:p>
            <a:r>
              <a:rPr lang="en-US" altLang="zh-CN" sz="1600" b="1"/>
              <a:t>                             2G    3G</a:t>
            </a:r>
          </a:p>
          <a:p>
            <a:r>
              <a:rPr lang="en-US" altLang="zh-CN" sz="1600" b="1"/>
              <a:t>                                            </a:t>
            </a:r>
          </a:p>
          <a:p>
            <a:r>
              <a:rPr lang="en-US" altLang="zh-CN" sz="1600" b="1"/>
              <a:t>                                                                                          (n-1)G</a:t>
            </a:r>
          </a:p>
          <a:p>
            <a:r>
              <a:rPr lang="en-US" altLang="zh-CN" sz="1600" b="1"/>
              <a:t>G------</a:t>
            </a:r>
            <a:r>
              <a:rPr lang="zh-CN" altLang="en-US" sz="1600" b="1"/>
              <a:t>等差额。   </a:t>
            </a:r>
          </a:p>
          <a:p>
            <a:r>
              <a:rPr lang="en-US" altLang="zh-CN" sz="1600" b="1"/>
              <a:t>F = (n-1)G+(n-2)G(1+i)+(n-3)G(1+i)</a:t>
            </a:r>
            <a:r>
              <a:rPr lang="en-US" altLang="zh-CN" sz="1600" b="1" baseline="30000"/>
              <a:t>2</a:t>
            </a:r>
            <a:r>
              <a:rPr lang="en-US" altLang="zh-CN" sz="1600" b="1"/>
              <a:t>+···········+2G(1+i)</a:t>
            </a:r>
            <a:r>
              <a:rPr lang="en-US" altLang="zh-CN" sz="1600" b="1" baseline="30000"/>
              <a:t>n-3</a:t>
            </a:r>
            <a:r>
              <a:rPr lang="en-US" altLang="zh-CN" sz="1600" b="1"/>
              <a:t>+G(1+i)</a:t>
            </a:r>
            <a:r>
              <a:rPr lang="en-US" altLang="zh-CN" sz="1600" b="1" baseline="30000"/>
              <a:t>n-2</a:t>
            </a:r>
            <a:r>
              <a:rPr lang="en-US" altLang="zh-CN" sz="1600" b="1"/>
              <a:t>                </a:t>
            </a:r>
          </a:p>
          <a:p>
            <a:r>
              <a:rPr lang="en-US" altLang="zh-CN" sz="1600" b="1"/>
              <a:t>       +(1+i)</a:t>
            </a:r>
            <a:r>
              <a:rPr lang="en-US" altLang="zh-CN" sz="1600" b="1" baseline="30000"/>
              <a:t>n-1</a:t>
            </a:r>
          </a:p>
          <a:p>
            <a:r>
              <a:rPr lang="zh-CN" altLang="en-US" sz="1600" b="1"/>
              <a:t>整理得：</a:t>
            </a:r>
          </a:p>
          <a:p>
            <a:endParaRPr lang="en-US" altLang="zh-CN" sz="1600" b="1"/>
          </a:p>
        </p:txBody>
      </p:sp>
      <p:sp>
        <p:nvSpPr>
          <p:cNvPr id="52229" name="Line 5">
            <a:extLst>
              <a:ext uri="{FF2B5EF4-FFF2-40B4-BE49-F238E27FC236}">
                <a16:creationId xmlns:a16="http://schemas.microsoft.com/office/drawing/2014/main" id="{8CF1F967-F8EA-4C9E-BCB6-3EA029E1353B}"/>
              </a:ext>
            </a:extLst>
          </p:cNvPr>
          <p:cNvSpPr>
            <a:spLocks noChangeShapeType="1"/>
          </p:cNvSpPr>
          <p:nvPr/>
        </p:nvSpPr>
        <p:spPr bwMode="auto">
          <a:xfrm>
            <a:off x="3352800" y="4038600"/>
            <a:ext cx="3886200" cy="1219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230" name="Line 6">
            <a:extLst>
              <a:ext uri="{FF2B5EF4-FFF2-40B4-BE49-F238E27FC236}">
                <a16:creationId xmlns:a16="http://schemas.microsoft.com/office/drawing/2014/main" id="{3CDB5166-5645-40FD-B34B-5F73C1E88129}"/>
              </a:ext>
            </a:extLst>
          </p:cNvPr>
          <p:cNvSpPr>
            <a:spLocks noChangeShapeType="1"/>
          </p:cNvSpPr>
          <p:nvPr/>
        </p:nvSpPr>
        <p:spPr bwMode="auto">
          <a:xfrm>
            <a:off x="7239000" y="4038600"/>
            <a:ext cx="0"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231" name="Line 7">
            <a:extLst>
              <a:ext uri="{FF2B5EF4-FFF2-40B4-BE49-F238E27FC236}">
                <a16:creationId xmlns:a16="http://schemas.microsoft.com/office/drawing/2014/main" id="{61E847B2-124F-43F2-8BAA-B858B8D894B6}"/>
              </a:ext>
            </a:extLst>
          </p:cNvPr>
          <p:cNvSpPr>
            <a:spLocks noChangeShapeType="1"/>
          </p:cNvSpPr>
          <p:nvPr/>
        </p:nvSpPr>
        <p:spPr bwMode="auto">
          <a:xfrm>
            <a:off x="2895600" y="4038600"/>
            <a:ext cx="487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232" name="Line 8">
            <a:extLst>
              <a:ext uri="{FF2B5EF4-FFF2-40B4-BE49-F238E27FC236}">
                <a16:creationId xmlns:a16="http://schemas.microsoft.com/office/drawing/2014/main" id="{1BAF3CDB-5083-422B-B802-766A99BFBC47}"/>
              </a:ext>
            </a:extLst>
          </p:cNvPr>
          <p:cNvSpPr>
            <a:spLocks noChangeShapeType="1"/>
          </p:cNvSpPr>
          <p:nvPr/>
        </p:nvSpPr>
        <p:spPr bwMode="auto">
          <a:xfrm>
            <a:off x="3886200" y="4038600"/>
            <a:ext cx="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233" name="Line 9">
            <a:extLst>
              <a:ext uri="{FF2B5EF4-FFF2-40B4-BE49-F238E27FC236}">
                <a16:creationId xmlns:a16="http://schemas.microsoft.com/office/drawing/2014/main" id="{52C6FDC6-34B2-4878-84F1-14FFF1998E4E}"/>
              </a:ext>
            </a:extLst>
          </p:cNvPr>
          <p:cNvSpPr>
            <a:spLocks noChangeShapeType="1"/>
          </p:cNvSpPr>
          <p:nvPr/>
        </p:nvSpPr>
        <p:spPr bwMode="auto">
          <a:xfrm>
            <a:off x="4419600" y="40386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2234" name="Line 10">
            <a:extLst>
              <a:ext uri="{FF2B5EF4-FFF2-40B4-BE49-F238E27FC236}">
                <a16:creationId xmlns:a16="http://schemas.microsoft.com/office/drawing/2014/main" id="{157409C0-5664-4576-876A-B6CB5FA10C76}"/>
              </a:ext>
            </a:extLst>
          </p:cNvPr>
          <p:cNvSpPr>
            <a:spLocks noChangeShapeType="1"/>
          </p:cNvSpPr>
          <p:nvPr/>
        </p:nvSpPr>
        <p:spPr bwMode="auto">
          <a:xfrm>
            <a:off x="4953000" y="4038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52237" name="Object 13">
            <a:extLst>
              <a:ext uri="{FF2B5EF4-FFF2-40B4-BE49-F238E27FC236}">
                <a16:creationId xmlns:a16="http://schemas.microsoft.com/office/drawing/2014/main" id="{2B46C53D-FB37-42F5-A6A1-BF425460E852}"/>
              </a:ext>
            </a:extLst>
          </p:cNvPr>
          <p:cNvGraphicFramePr>
            <a:graphicFrameLocks noChangeAspect="1"/>
          </p:cNvGraphicFramePr>
          <p:nvPr/>
        </p:nvGraphicFramePr>
        <p:xfrm>
          <a:off x="3132138" y="692150"/>
          <a:ext cx="4176712" cy="792163"/>
        </p:xfrm>
        <a:graphic>
          <a:graphicData uri="http://schemas.openxmlformats.org/presentationml/2006/ole">
            <mc:AlternateContent xmlns:mc="http://schemas.openxmlformats.org/markup-compatibility/2006">
              <mc:Choice xmlns:v="urn:schemas-microsoft-com:vml" Requires="v">
                <p:oleObj spid="_x0000_s52243" name="公式" r:id="rId3" imgW="1968500" imgH="457200" progId="Equation.3">
                  <p:embed/>
                </p:oleObj>
              </mc:Choice>
              <mc:Fallback>
                <p:oleObj name="公式" r:id="rId3" imgW="1968500" imgH="45720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692150"/>
                        <a:ext cx="4176712"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40" name="Rectangle 16">
            <a:extLst>
              <a:ext uri="{FF2B5EF4-FFF2-40B4-BE49-F238E27FC236}">
                <a16:creationId xmlns:a16="http://schemas.microsoft.com/office/drawing/2014/main" id="{D26B3328-6A85-4FCF-9DE9-ACF4FA96AE95}"/>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2239" name="Object 15">
            <a:extLst>
              <a:ext uri="{FF2B5EF4-FFF2-40B4-BE49-F238E27FC236}">
                <a16:creationId xmlns:a16="http://schemas.microsoft.com/office/drawing/2014/main" id="{FF53CB7C-F90A-4D5E-BB9A-D759CE940323}"/>
              </a:ext>
            </a:extLst>
          </p:cNvPr>
          <p:cNvGraphicFramePr>
            <a:graphicFrameLocks noChangeAspect="1"/>
          </p:cNvGraphicFramePr>
          <p:nvPr/>
        </p:nvGraphicFramePr>
        <p:xfrm>
          <a:off x="3419475" y="2636838"/>
          <a:ext cx="4608513" cy="792162"/>
        </p:xfrm>
        <a:graphic>
          <a:graphicData uri="http://schemas.openxmlformats.org/presentationml/2006/ole">
            <mc:AlternateContent xmlns:mc="http://schemas.openxmlformats.org/markup-compatibility/2006">
              <mc:Choice xmlns:v="urn:schemas-microsoft-com:vml" Requires="v">
                <p:oleObj spid="_x0000_s52244" name="公式" r:id="rId5" imgW="2552700" imgH="457200" progId="Equation.3">
                  <p:embed/>
                </p:oleObj>
              </mc:Choice>
              <mc:Fallback>
                <p:oleObj name="公式" r:id="rId5" imgW="2552700" imgH="4572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19475" y="2636838"/>
                        <a:ext cx="4608513" cy="792162"/>
                      </a:xfrm>
                      <a:prstGeom prst="rect">
                        <a:avLst/>
                      </a:prstGeom>
                      <a:solidFill>
                        <a:srgbClr val="66FFFF"/>
                      </a:solidFill>
                    </p:spPr>
                  </p:pic>
                </p:oleObj>
              </mc:Fallback>
            </mc:AlternateContent>
          </a:graphicData>
        </a:graphic>
      </p:graphicFrame>
      <p:sp>
        <p:nvSpPr>
          <p:cNvPr id="52242" name="Rectangle 18">
            <a:extLst>
              <a:ext uri="{FF2B5EF4-FFF2-40B4-BE49-F238E27FC236}">
                <a16:creationId xmlns:a16="http://schemas.microsoft.com/office/drawing/2014/main" id="{E2137A3E-933D-4D7C-914F-5235788ACC8E}"/>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2241" name="Object 17">
            <a:extLst>
              <a:ext uri="{FF2B5EF4-FFF2-40B4-BE49-F238E27FC236}">
                <a16:creationId xmlns:a16="http://schemas.microsoft.com/office/drawing/2014/main" id="{3EC24D83-748A-43D1-A2F6-E2A513D66AC7}"/>
              </a:ext>
            </a:extLst>
          </p:cNvPr>
          <p:cNvGraphicFramePr>
            <a:graphicFrameLocks noChangeAspect="1"/>
          </p:cNvGraphicFramePr>
          <p:nvPr/>
        </p:nvGraphicFramePr>
        <p:xfrm>
          <a:off x="3708400" y="6021388"/>
          <a:ext cx="3959225" cy="836612"/>
        </p:xfrm>
        <a:graphic>
          <a:graphicData uri="http://schemas.openxmlformats.org/presentationml/2006/ole">
            <mc:AlternateContent xmlns:mc="http://schemas.openxmlformats.org/markup-compatibility/2006">
              <mc:Choice xmlns:v="urn:schemas-microsoft-com:vml" Requires="v">
                <p:oleObj spid="_x0000_s52245" name="公式" r:id="rId7" imgW="1422400" imgH="419100" progId="Equation.3">
                  <p:embed/>
                </p:oleObj>
              </mc:Choice>
              <mc:Fallback>
                <p:oleObj name="公式" r:id="rId7" imgW="1422400" imgH="4191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6021388"/>
                        <a:ext cx="3959225" cy="836612"/>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10F41E5-E988-46A1-8F00-7974B72C589A}"/>
              </a:ext>
            </a:extLst>
          </p:cNvPr>
          <p:cNvSpPr>
            <a:spLocks noGrp="1"/>
          </p:cNvSpPr>
          <p:nvPr>
            <p:ph type="sldNum" sz="quarter" idx="10"/>
          </p:nvPr>
        </p:nvSpPr>
        <p:spPr/>
        <p:txBody>
          <a:bodyPr/>
          <a:lstStyle/>
          <a:p>
            <a:fld id="{51B5AD0E-1EDA-43AA-8111-AA95664DE7B6}" type="slidenum">
              <a:rPr lang="en-US" altLang="zh-CN"/>
              <a:pPr/>
              <a:t>100</a:t>
            </a:fld>
            <a:endParaRPr lang="en-US" altLang="zh-CN">
              <a:solidFill>
                <a:schemeClr val="tx1"/>
              </a:solidFill>
            </a:endParaRPr>
          </a:p>
        </p:txBody>
      </p:sp>
      <p:sp>
        <p:nvSpPr>
          <p:cNvPr id="172034" name="Rectangle 2">
            <a:extLst>
              <a:ext uri="{FF2B5EF4-FFF2-40B4-BE49-F238E27FC236}">
                <a16:creationId xmlns:a16="http://schemas.microsoft.com/office/drawing/2014/main" id="{473E3B57-E18C-415A-BE49-58F9B48C8813}"/>
              </a:ext>
            </a:extLst>
          </p:cNvPr>
          <p:cNvSpPr>
            <a:spLocks noChangeArrowheads="1"/>
          </p:cNvSpPr>
          <p:nvPr>
            <p:ph type="title"/>
          </p:nvPr>
        </p:nvSpPr>
        <p:spPr bwMode="auto">
          <a:xfrm>
            <a:off x="862013" y="188913"/>
            <a:ext cx="1143000" cy="63357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工程项目的投资估算</a:t>
            </a:r>
          </a:p>
        </p:txBody>
      </p:sp>
      <p:sp>
        <p:nvSpPr>
          <p:cNvPr id="172035" name="Rectangle 3">
            <a:extLst>
              <a:ext uri="{FF2B5EF4-FFF2-40B4-BE49-F238E27FC236}">
                <a16:creationId xmlns:a16="http://schemas.microsoft.com/office/drawing/2014/main" id="{E353ACA5-9EF0-4787-8E86-6A3F617D5BE4}"/>
              </a:ext>
            </a:extLst>
          </p:cNvPr>
          <p:cNvSpPr>
            <a:spLocks noGrp="1" noChangeArrowheads="1"/>
          </p:cNvSpPr>
          <p:nvPr>
            <p:ph type="body" idx="1"/>
          </p:nvPr>
        </p:nvSpPr>
        <p:spPr>
          <a:xfrm>
            <a:off x="2438400" y="188913"/>
            <a:ext cx="6705600" cy="5907087"/>
          </a:xfrm>
        </p:spPr>
        <p:txBody>
          <a:bodyPr/>
          <a:lstStyle/>
          <a:p>
            <a:pPr>
              <a:lnSpc>
                <a:spcPct val="90000"/>
              </a:lnSpc>
            </a:pPr>
            <a:r>
              <a:rPr lang="en-US" altLang="zh-CN" sz="2000" b="1">
                <a:solidFill>
                  <a:srgbClr val="008000"/>
                </a:solidFill>
              </a:rPr>
              <a:t>3</a:t>
            </a:r>
            <a:r>
              <a:rPr lang="zh-CN" altLang="en-US" sz="2000" b="1">
                <a:solidFill>
                  <a:srgbClr val="008000"/>
                </a:solidFill>
              </a:rPr>
              <a:t>）进口设备购置费估算</a:t>
            </a:r>
          </a:p>
          <a:p>
            <a:pPr>
              <a:lnSpc>
                <a:spcPct val="90000"/>
              </a:lnSpc>
              <a:buFont typeface="Wingdings" panose="05000000000000000000" pitchFamily="2" charset="2"/>
              <a:buNone/>
            </a:pPr>
            <a:r>
              <a:rPr lang="zh-CN" altLang="en-US" sz="2000" b="1"/>
              <a:t>进口设备购置费</a:t>
            </a:r>
            <a:r>
              <a:rPr lang="en-US" altLang="zh-CN" sz="2000" b="1"/>
              <a:t>=</a:t>
            </a:r>
            <a:r>
              <a:rPr lang="zh-CN" altLang="en-US" sz="2000" b="1"/>
              <a:t>进口设备货价</a:t>
            </a:r>
            <a:r>
              <a:rPr lang="en-US" altLang="zh-CN" sz="2000" b="1"/>
              <a:t>+</a:t>
            </a:r>
            <a:r>
              <a:rPr lang="zh-CN" altLang="en-US" sz="2000" b="1"/>
              <a:t>进口从属费</a:t>
            </a:r>
            <a:r>
              <a:rPr lang="en-US" altLang="zh-CN" sz="2000" b="1"/>
              <a:t>+</a:t>
            </a:r>
            <a:r>
              <a:rPr lang="zh-CN" altLang="en-US" sz="2000" b="1"/>
              <a:t>国内运杂费</a:t>
            </a:r>
          </a:p>
          <a:p>
            <a:pPr>
              <a:lnSpc>
                <a:spcPct val="90000"/>
              </a:lnSpc>
              <a:buFont typeface="Wingdings" panose="05000000000000000000" pitchFamily="2" charset="2"/>
              <a:buNone/>
            </a:pPr>
            <a:r>
              <a:rPr lang="zh-CN" altLang="en-US" sz="2000" b="1"/>
              <a:t>进口从属费</a:t>
            </a:r>
            <a:r>
              <a:rPr lang="en-US" altLang="zh-CN" sz="2000" b="1"/>
              <a:t>=</a:t>
            </a:r>
            <a:r>
              <a:rPr lang="zh-CN" altLang="en-US" sz="2000" b="1"/>
              <a:t>国际运费</a:t>
            </a:r>
            <a:r>
              <a:rPr lang="en-US" altLang="zh-CN" sz="2000" b="1"/>
              <a:t>+</a:t>
            </a:r>
            <a:r>
              <a:rPr lang="zh-CN" altLang="en-US" sz="2000" b="1"/>
              <a:t>运输保险费</a:t>
            </a:r>
            <a:r>
              <a:rPr lang="en-US" altLang="zh-CN" sz="2000" b="1"/>
              <a:t>+</a:t>
            </a:r>
            <a:r>
              <a:rPr lang="zh-CN" altLang="en-US" sz="2000" b="1"/>
              <a:t>进口关税</a:t>
            </a:r>
            <a:r>
              <a:rPr lang="en-US" altLang="zh-CN" sz="2000" b="1"/>
              <a:t>+</a:t>
            </a:r>
            <a:r>
              <a:rPr lang="zh-CN" altLang="en-US" sz="2000" b="1"/>
              <a:t>增值税</a:t>
            </a:r>
            <a:r>
              <a:rPr lang="en-US" altLang="zh-CN" sz="2000" b="1"/>
              <a:t>+</a:t>
            </a:r>
            <a:r>
              <a:rPr lang="zh-CN" altLang="en-US" sz="2000" b="1"/>
              <a:t>外  </a:t>
            </a:r>
          </a:p>
          <a:p>
            <a:pPr>
              <a:lnSpc>
                <a:spcPct val="90000"/>
              </a:lnSpc>
              <a:buFont typeface="Wingdings" panose="05000000000000000000" pitchFamily="2" charset="2"/>
              <a:buNone/>
            </a:pPr>
            <a:r>
              <a:rPr lang="zh-CN" altLang="en-US" sz="2000" b="1"/>
              <a:t>                      贸手续费</a:t>
            </a:r>
            <a:r>
              <a:rPr lang="en-US" altLang="zh-CN" sz="2000" b="1"/>
              <a:t>+</a:t>
            </a:r>
            <a:r>
              <a:rPr lang="zh-CN" altLang="en-US" sz="2000" b="1"/>
              <a:t>银行财务费</a:t>
            </a:r>
            <a:r>
              <a:rPr lang="en-US" altLang="zh-CN" sz="2000" b="1"/>
              <a:t>+</a:t>
            </a:r>
            <a:r>
              <a:rPr lang="zh-CN" altLang="en-US" sz="2000" b="1"/>
              <a:t>海关监管手续费</a:t>
            </a:r>
          </a:p>
          <a:p>
            <a:pPr>
              <a:lnSpc>
                <a:spcPct val="90000"/>
              </a:lnSpc>
              <a:buFont typeface="Wingdings" panose="05000000000000000000" pitchFamily="2" charset="2"/>
              <a:buNone/>
            </a:pPr>
            <a:r>
              <a:rPr lang="zh-CN" altLang="en-US" sz="2000" b="1">
                <a:solidFill>
                  <a:srgbClr val="FF3300"/>
                </a:solidFill>
              </a:rPr>
              <a:t>（</a:t>
            </a:r>
            <a:r>
              <a:rPr lang="en-US" altLang="zh-CN" sz="2000" b="1">
                <a:solidFill>
                  <a:srgbClr val="FF3300"/>
                </a:solidFill>
              </a:rPr>
              <a:t>3</a:t>
            </a:r>
            <a:r>
              <a:rPr lang="zh-CN" altLang="en-US" sz="2000" b="1">
                <a:solidFill>
                  <a:srgbClr val="FF3300"/>
                </a:solidFill>
              </a:rPr>
              <a:t>）工具、器具及生产家具购置费的估算</a:t>
            </a:r>
          </a:p>
          <a:p>
            <a:pPr>
              <a:lnSpc>
                <a:spcPct val="90000"/>
              </a:lnSpc>
              <a:buFont typeface="Wingdings" panose="05000000000000000000" pitchFamily="2" charset="2"/>
              <a:buNone/>
            </a:pPr>
            <a:r>
              <a:rPr lang="zh-CN" altLang="en-US" sz="2000" b="1">
                <a:solidFill>
                  <a:srgbClr val="008000"/>
                </a:solidFill>
              </a:rPr>
              <a:t>           工具、器具及生产家具购置费</a:t>
            </a:r>
          </a:p>
          <a:p>
            <a:pPr>
              <a:lnSpc>
                <a:spcPct val="90000"/>
              </a:lnSpc>
              <a:buFont typeface="Wingdings" panose="05000000000000000000" pitchFamily="2" charset="2"/>
              <a:buNone/>
            </a:pPr>
            <a:r>
              <a:rPr lang="zh-CN" altLang="en-US" sz="2000" b="1">
                <a:solidFill>
                  <a:srgbClr val="008000"/>
                </a:solidFill>
              </a:rPr>
              <a:t>                                 </a:t>
            </a:r>
            <a:r>
              <a:rPr lang="en-US" altLang="zh-CN" sz="2000" b="1">
                <a:solidFill>
                  <a:srgbClr val="008000"/>
                </a:solidFill>
              </a:rPr>
              <a:t>= </a:t>
            </a:r>
            <a:r>
              <a:rPr lang="zh-CN" altLang="en-US" sz="2000" b="1">
                <a:solidFill>
                  <a:srgbClr val="008000"/>
                </a:solidFill>
              </a:rPr>
              <a:t>设备购置费 </a:t>
            </a:r>
            <a:r>
              <a:rPr lang="en-US" altLang="zh-CN" sz="2000" b="1">
                <a:solidFill>
                  <a:srgbClr val="008000"/>
                </a:solidFill>
              </a:rPr>
              <a:t>× </a:t>
            </a:r>
            <a:r>
              <a:rPr lang="zh-CN" altLang="en-US" sz="2000" b="1">
                <a:solidFill>
                  <a:srgbClr val="008000"/>
                </a:solidFill>
              </a:rPr>
              <a:t>定额费率</a:t>
            </a:r>
          </a:p>
          <a:p>
            <a:pPr>
              <a:lnSpc>
                <a:spcPct val="90000"/>
              </a:lnSpc>
              <a:buFont typeface="Wingdings" panose="05000000000000000000" pitchFamily="2" charset="2"/>
              <a:buNone/>
            </a:pPr>
            <a:r>
              <a:rPr lang="zh-CN" altLang="en-US" sz="2000" b="1">
                <a:solidFill>
                  <a:srgbClr val="FF3300"/>
                </a:solidFill>
              </a:rPr>
              <a:t>（</a:t>
            </a:r>
            <a:r>
              <a:rPr lang="en-US" altLang="zh-CN" sz="2000" b="1">
                <a:solidFill>
                  <a:srgbClr val="FF3300"/>
                </a:solidFill>
              </a:rPr>
              <a:t>4</a:t>
            </a:r>
            <a:r>
              <a:rPr lang="zh-CN" altLang="en-US" sz="2000" b="1">
                <a:solidFill>
                  <a:srgbClr val="FF3300"/>
                </a:solidFill>
              </a:rPr>
              <a:t>）安装工程费的估算</a:t>
            </a:r>
          </a:p>
          <a:p>
            <a:pPr>
              <a:lnSpc>
                <a:spcPct val="90000"/>
              </a:lnSpc>
              <a:buFont typeface="Wingdings" panose="05000000000000000000" pitchFamily="2" charset="2"/>
              <a:buNone/>
            </a:pPr>
            <a:r>
              <a:rPr lang="zh-CN" altLang="en-US" sz="2000" b="1">
                <a:solidFill>
                  <a:srgbClr val="FF3300"/>
                </a:solidFill>
              </a:rPr>
              <a:t>  </a:t>
            </a:r>
            <a:r>
              <a:rPr lang="zh-CN" altLang="en-US" sz="2000" b="1">
                <a:solidFill>
                  <a:srgbClr val="3333FF"/>
                </a:solidFill>
              </a:rPr>
              <a:t>安装工程费</a:t>
            </a:r>
            <a:r>
              <a:rPr lang="en-US" altLang="zh-CN" sz="2000" b="1">
                <a:solidFill>
                  <a:srgbClr val="3333FF"/>
                </a:solidFill>
              </a:rPr>
              <a:t>=</a:t>
            </a:r>
            <a:r>
              <a:rPr lang="zh-CN" altLang="en-US" sz="2000" b="1">
                <a:solidFill>
                  <a:srgbClr val="3333FF"/>
                </a:solidFill>
              </a:rPr>
              <a:t>设备原价</a:t>
            </a:r>
            <a:r>
              <a:rPr lang="en-US" altLang="zh-CN" sz="2000" b="1">
                <a:solidFill>
                  <a:srgbClr val="3333FF"/>
                </a:solidFill>
              </a:rPr>
              <a:t>× </a:t>
            </a:r>
            <a:r>
              <a:rPr lang="zh-CN" altLang="en-US" sz="2000" b="1">
                <a:solidFill>
                  <a:srgbClr val="3333FF"/>
                </a:solidFill>
              </a:rPr>
              <a:t>安装费率</a:t>
            </a:r>
          </a:p>
          <a:p>
            <a:pPr>
              <a:lnSpc>
                <a:spcPct val="90000"/>
              </a:lnSpc>
              <a:buFont typeface="Wingdings" panose="05000000000000000000" pitchFamily="2" charset="2"/>
              <a:buNone/>
            </a:pPr>
            <a:r>
              <a:rPr lang="zh-CN" altLang="en-US" sz="2000" b="1">
                <a:solidFill>
                  <a:srgbClr val="3333FF"/>
                </a:solidFill>
              </a:rPr>
              <a:t>  安装工程费</a:t>
            </a:r>
            <a:r>
              <a:rPr lang="en-US" altLang="zh-CN" sz="2000" b="1">
                <a:solidFill>
                  <a:srgbClr val="3333FF"/>
                </a:solidFill>
              </a:rPr>
              <a:t>=</a:t>
            </a:r>
            <a:r>
              <a:rPr lang="zh-CN" altLang="en-US" sz="2000" b="1">
                <a:solidFill>
                  <a:srgbClr val="3333FF"/>
                </a:solidFill>
              </a:rPr>
              <a:t>设备吨位</a:t>
            </a:r>
            <a:r>
              <a:rPr lang="en-US" altLang="zh-CN" sz="2000" b="1">
                <a:solidFill>
                  <a:srgbClr val="3333FF"/>
                </a:solidFill>
              </a:rPr>
              <a:t>× </a:t>
            </a:r>
            <a:r>
              <a:rPr lang="zh-CN" altLang="en-US" sz="2000" b="1">
                <a:solidFill>
                  <a:srgbClr val="3333FF"/>
                </a:solidFill>
              </a:rPr>
              <a:t>每吨安装费</a:t>
            </a:r>
          </a:p>
          <a:p>
            <a:pPr>
              <a:lnSpc>
                <a:spcPct val="90000"/>
              </a:lnSpc>
              <a:buFont typeface="Wingdings" panose="05000000000000000000" pitchFamily="2" charset="2"/>
              <a:buNone/>
            </a:pPr>
            <a:r>
              <a:rPr lang="zh-CN" altLang="en-US" sz="2000" b="1">
                <a:solidFill>
                  <a:srgbClr val="3333FF"/>
                </a:solidFill>
              </a:rPr>
              <a:t>  安装工程费</a:t>
            </a:r>
            <a:r>
              <a:rPr lang="en-US" altLang="zh-CN" sz="2000" b="1">
                <a:solidFill>
                  <a:srgbClr val="3333FF"/>
                </a:solidFill>
              </a:rPr>
              <a:t>=</a:t>
            </a:r>
            <a:r>
              <a:rPr lang="zh-CN" altLang="en-US" sz="2000" b="1">
                <a:solidFill>
                  <a:srgbClr val="3333FF"/>
                </a:solidFill>
              </a:rPr>
              <a:t>安装工程实物量</a:t>
            </a:r>
            <a:r>
              <a:rPr lang="en-US" altLang="zh-CN" sz="2000" b="1">
                <a:solidFill>
                  <a:srgbClr val="3333FF"/>
                </a:solidFill>
              </a:rPr>
              <a:t>× </a:t>
            </a:r>
            <a:r>
              <a:rPr lang="zh-CN" altLang="en-US" sz="2000" b="1">
                <a:solidFill>
                  <a:srgbClr val="3333FF"/>
                </a:solidFill>
              </a:rPr>
              <a:t>安装费用指标</a:t>
            </a:r>
          </a:p>
          <a:p>
            <a:pPr>
              <a:lnSpc>
                <a:spcPct val="90000"/>
              </a:lnSpc>
              <a:buFont typeface="Wingdings" panose="05000000000000000000" pitchFamily="2" charset="2"/>
              <a:buNone/>
            </a:pPr>
            <a:r>
              <a:rPr lang="zh-CN" altLang="en-US" sz="2000" b="1">
                <a:solidFill>
                  <a:srgbClr val="FF3300"/>
                </a:solidFill>
              </a:rPr>
              <a:t>（</a:t>
            </a:r>
            <a:r>
              <a:rPr lang="en-US" altLang="zh-CN" sz="2000" b="1">
                <a:solidFill>
                  <a:srgbClr val="FF3300"/>
                </a:solidFill>
              </a:rPr>
              <a:t>5</a:t>
            </a:r>
            <a:r>
              <a:rPr lang="zh-CN" altLang="en-US" sz="2000" b="1">
                <a:solidFill>
                  <a:srgbClr val="FF3300"/>
                </a:solidFill>
              </a:rPr>
              <a:t>）工程建设其他费的估算</a:t>
            </a:r>
          </a:p>
          <a:p>
            <a:pPr>
              <a:lnSpc>
                <a:spcPct val="90000"/>
              </a:lnSpc>
              <a:buFont typeface="Wingdings" panose="05000000000000000000" pitchFamily="2" charset="2"/>
              <a:buChar char="Ø"/>
            </a:pPr>
            <a:r>
              <a:rPr lang="zh-CN" altLang="en-US" sz="2000" b="1">
                <a:solidFill>
                  <a:srgbClr val="008000"/>
                </a:solidFill>
              </a:rPr>
              <a:t>与土地使用有关的费用：</a:t>
            </a:r>
            <a:r>
              <a:rPr lang="zh-CN" altLang="en-US" sz="2000" b="1">
                <a:solidFill>
                  <a:srgbClr val="3333FF"/>
                </a:solidFill>
              </a:rPr>
              <a:t>土地补偿费、安置补助费、地上附着物和青苗补偿费。</a:t>
            </a:r>
          </a:p>
          <a:p>
            <a:pPr>
              <a:lnSpc>
                <a:spcPct val="90000"/>
              </a:lnSpc>
              <a:buFont typeface="Wingdings" panose="05000000000000000000" pitchFamily="2" charset="2"/>
              <a:buChar char="Ø"/>
            </a:pPr>
            <a:r>
              <a:rPr lang="zh-CN" altLang="en-US" sz="2000" b="1">
                <a:solidFill>
                  <a:srgbClr val="008000"/>
                </a:solidFill>
              </a:rPr>
              <a:t>土地使用权出让金：</a:t>
            </a:r>
            <a:r>
              <a:rPr lang="zh-CN" altLang="en-US" sz="2000" b="1">
                <a:solidFill>
                  <a:srgbClr val="3333FF"/>
                </a:solidFill>
              </a:rPr>
              <a:t>土地使用费</a:t>
            </a:r>
          </a:p>
          <a:p>
            <a:pPr>
              <a:lnSpc>
                <a:spcPct val="90000"/>
              </a:lnSpc>
              <a:buFont typeface="Wingdings" panose="05000000000000000000" pitchFamily="2" charset="2"/>
              <a:buChar char="Ø"/>
            </a:pPr>
            <a:r>
              <a:rPr lang="zh-CN" altLang="en-US" sz="2000" b="1">
                <a:solidFill>
                  <a:srgbClr val="008000"/>
                </a:solidFill>
              </a:rPr>
              <a:t>与工程建设有关的其他费用：</a:t>
            </a:r>
            <a:r>
              <a:rPr lang="zh-CN" altLang="en-US" sz="2000" b="1">
                <a:solidFill>
                  <a:srgbClr val="3333FF"/>
                </a:solidFill>
              </a:rPr>
              <a:t>建设单位管理费、勘察设计   费、研究试验费、监理费、技术引进费等</a:t>
            </a:r>
          </a:p>
          <a:p>
            <a:pPr>
              <a:lnSpc>
                <a:spcPct val="90000"/>
              </a:lnSpc>
              <a:buFont typeface="Wingdings" panose="05000000000000000000" pitchFamily="2" charset="2"/>
              <a:buChar char="Ø"/>
            </a:pPr>
            <a:r>
              <a:rPr lang="zh-CN" altLang="en-US" sz="2000" b="1">
                <a:solidFill>
                  <a:srgbClr val="008000"/>
                </a:solidFill>
              </a:rPr>
              <a:t>与未来企业生产经营有关的费用：</a:t>
            </a:r>
            <a:r>
              <a:rPr lang="zh-CN" altLang="en-US" sz="2000" b="1">
                <a:solidFill>
                  <a:srgbClr val="3333FF"/>
                </a:solidFill>
              </a:rPr>
              <a:t>联合试运转费、生产准备费、办公及生活家具购置费。</a:t>
            </a:r>
          </a:p>
          <a:p>
            <a:pPr>
              <a:lnSpc>
                <a:spcPct val="90000"/>
              </a:lnSpc>
              <a:buFont typeface="Wingdings" panose="05000000000000000000" pitchFamily="2" charset="2"/>
              <a:buChar char="Ø"/>
            </a:pPr>
            <a:endParaRPr lang="zh-CN" altLang="en-US" sz="2000" b="1">
              <a:solidFill>
                <a:srgbClr val="3333FF"/>
              </a:solidFill>
            </a:endParaRPr>
          </a:p>
          <a:p>
            <a:pPr>
              <a:lnSpc>
                <a:spcPct val="90000"/>
              </a:lnSpc>
              <a:buFont typeface="Wingdings" panose="05000000000000000000" pitchFamily="2" charset="2"/>
              <a:buNone/>
            </a:pPr>
            <a:endParaRPr lang="en-US" altLang="zh-CN" sz="1800" b="1">
              <a:solidFill>
                <a:srgbClr val="3333FF"/>
              </a:solidFill>
            </a:endParaRPr>
          </a:p>
        </p:txBody>
      </p:sp>
    </p:spTree>
  </p:cSld>
  <p:clrMapOvr>
    <a:masterClrMapping/>
  </p:clrMapOvr>
  <p:transition spd="slow">
    <p:randomBar dir="vert"/>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a:extLst>
              <a:ext uri="{FF2B5EF4-FFF2-40B4-BE49-F238E27FC236}">
                <a16:creationId xmlns:a16="http://schemas.microsoft.com/office/drawing/2014/main" id="{1599E9FC-19F0-4B38-BC2D-DD89D86AD58D}"/>
              </a:ext>
            </a:extLst>
          </p:cNvPr>
          <p:cNvSpPr>
            <a:spLocks noGrp="1"/>
          </p:cNvSpPr>
          <p:nvPr>
            <p:ph type="sldNum" sz="quarter" idx="10"/>
          </p:nvPr>
        </p:nvSpPr>
        <p:spPr/>
        <p:txBody>
          <a:bodyPr/>
          <a:lstStyle/>
          <a:p>
            <a:fld id="{3FAFD11F-B063-4D65-B148-F54092AF5164}" type="slidenum">
              <a:rPr lang="en-US" altLang="zh-CN"/>
              <a:pPr/>
              <a:t>101</a:t>
            </a:fld>
            <a:endParaRPr lang="en-US" altLang="zh-CN">
              <a:solidFill>
                <a:schemeClr val="tx1"/>
              </a:solidFill>
            </a:endParaRPr>
          </a:p>
        </p:txBody>
      </p:sp>
      <p:sp>
        <p:nvSpPr>
          <p:cNvPr id="173058" name="Rectangle 2">
            <a:extLst>
              <a:ext uri="{FF2B5EF4-FFF2-40B4-BE49-F238E27FC236}">
                <a16:creationId xmlns:a16="http://schemas.microsoft.com/office/drawing/2014/main" id="{03091BA9-36E6-4731-9BD3-37050062D01B}"/>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工程项目的投资估算</a:t>
            </a:r>
          </a:p>
        </p:txBody>
      </p:sp>
      <p:sp>
        <p:nvSpPr>
          <p:cNvPr id="173059" name="Rectangle 3">
            <a:extLst>
              <a:ext uri="{FF2B5EF4-FFF2-40B4-BE49-F238E27FC236}">
                <a16:creationId xmlns:a16="http://schemas.microsoft.com/office/drawing/2014/main" id="{15D9B553-B210-4EA6-B384-FDA20431584C}"/>
              </a:ext>
            </a:extLst>
          </p:cNvPr>
          <p:cNvSpPr>
            <a:spLocks noGrp="1" noChangeArrowheads="1"/>
          </p:cNvSpPr>
          <p:nvPr>
            <p:ph type="body" idx="1"/>
          </p:nvPr>
        </p:nvSpPr>
        <p:spPr>
          <a:xfrm>
            <a:off x="2438400" y="0"/>
            <a:ext cx="6705600" cy="6858000"/>
          </a:xfrm>
        </p:spPr>
        <p:txBody>
          <a:bodyPr/>
          <a:lstStyle/>
          <a:p>
            <a:r>
              <a:rPr lang="zh-CN" altLang="en-US" sz="2000" b="1">
                <a:solidFill>
                  <a:srgbClr val="FF3300"/>
                </a:solidFill>
              </a:rPr>
              <a:t>（</a:t>
            </a:r>
            <a:r>
              <a:rPr lang="en-US" altLang="zh-CN" sz="2000" b="1">
                <a:solidFill>
                  <a:srgbClr val="FF3300"/>
                </a:solidFill>
              </a:rPr>
              <a:t>6</a:t>
            </a:r>
            <a:r>
              <a:rPr lang="zh-CN" altLang="en-US" sz="2000" b="1">
                <a:solidFill>
                  <a:srgbClr val="FF3300"/>
                </a:solidFill>
              </a:rPr>
              <a:t>）基本预备费</a:t>
            </a:r>
          </a:p>
          <a:p>
            <a:r>
              <a:rPr lang="zh-CN" altLang="en-US" sz="2000" b="1"/>
              <a:t>预留用于设计变更或施工中可能增加的项目。</a:t>
            </a:r>
          </a:p>
          <a:p>
            <a:pPr>
              <a:buFont typeface="Wingdings" panose="05000000000000000000" pitchFamily="2" charset="2"/>
              <a:buNone/>
            </a:pPr>
            <a:r>
              <a:rPr lang="zh-CN" altLang="en-US" sz="1800" b="1"/>
              <a:t>基本预备费</a:t>
            </a:r>
            <a:r>
              <a:rPr lang="en-US" altLang="zh-CN" sz="1800" b="1"/>
              <a:t>=</a:t>
            </a:r>
            <a:r>
              <a:rPr lang="zh-CN" altLang="en-US" sz="1800" b="1"/>
              <a:t>（建筑工程费</a:t>
            </a:r>
            <a:r>
              <a:rPr lang="en-US" altLang="zh-CN" sz="1800" b="1"/>
              <a:t>+</a:t>
            </a:r>
            <a:r>
              <a:rPr lang="zh-CN" altLang="en-US" sz="1800" b="1"/>
              <a:t>安装工程费</a:t>
            </a:r>
            <a:r>
              <a:rPr lang="en-US" altLang="zh-CN" sz="1800" b="1"/>
              <a:t>+</a:t>
            </a:r>
            <a:r>
              <a:rPr lang="zh-CN" altLang="en-US" sz="1800" b="1"/>
              <a:t>设备工器具购置费</a:t>
            </a:r>
          </a:p>
          <a:p>
            <a:pPr>
              <a:buFont typeface="Wingdings" panose="05000000000000000000" pitchFamily="2" charset="2"/>
              <a:buNone/>
            </a:pPr>
            <a:r>
              <a:rPr lang="zh-CN" altLang="en-US" sz="1800" b="1"/>
              <a:t>                     </a:t>
            </a:r>
            <a:r>
              <a:rPr lang="en-US" altLang="zh-CN" sz="1800" b="1"/>
              <a:t>+</a:t>
            </a:r>
            <a:r>
              <a:rPr lang="zh-CN" altLang="en-US" sz="1800" b="1"/>
              <a:t>工程建设其他费） </a:t>
            </a:r>
            <a:r>
              <a:rPr lang="en-US" altLang="zh-CN" sz="1800" b="1"/>
              <a:t>×</a:t>
            </a:r>
            <a:r>
              <a:rPr lang="zh-CN" altLang="en-US" sz="1800" b="1"/>
              <a:t>基本预备费率</a:t>
            </a:r>
          </a:p>
          <a:p>
            <a:pPr>
              <a:buFont typeface="Wingdings" panose="05000000000000000000" pitchFamily="2" charset="2"/>
              <a:buNone/>
            </a:pPr>
            <a:r>
              <a:rPr lang="zh-CN" altLang="en-US" sz="2000" b="1"/>
              <a:t>基本预备费率根据项目的复杂程度确定。一般</a:t>
            </a:r>
            <a:r>
              <a:rPr lang="en-US" altLang="zh-CN" sz="2000" b="1"/>
              <a:t>5%</a:t>
            </a:r>
            <a:r>
              <a:rPr lang="zh-CN" altLang="en-US" sz="2000" b="1"/>
              <a:t>以下。</a:t>
            </a:r>
          </a:p>
          <a:p>
            <a:r>
              <a:rPr lang="zh-CN" altLang="en-US" sz="2000" b="1">
                <a:solidFill>
                  <a:srgbClr val="FF3300"/>
                </a:solidFill>
              </a:rPr>
              <a:t>（</a:t>
            </a:r>
            <a:r>
              <a:rPr lang="en-US" altLang="zh-CN" sz="2000" b="1">
                <a:solidFill>
                  <a:srgbClr val="FF3300"/>
                </a:solidFill>
              </a:rPr>
              <a:t>7</a:t>
            </a:r>
            <a:r>
              <a:rPr lang="zh-CN" altLang="en-US" sz="2000" b="1">
                <a:solidFill>
                  <a:srgbClr val="FF3300"/>
                </a:solidFill>
              </a:rPr>
              <a:t>）涨价预备费</a:t>
            </a:r>
          </a:p>
          <a:p>
            <a:r>
              <a:rPr lang="zh-CN" altLang="en-US" sz="2000" b="1">
                <a:solidFill>
                  <a:schemeClr val="accent2"/>
                </a:solidFill>
              </a:rPr>
              <a:t>是对工期较长的项目预留的费用。</a:t>
            </a:r>
          </a:p>
          <a:p>
            <a:endParaRPr lang="zh-CN" altLang="en-US" sz="2000" b="1">
              <a:solidFill>
                <a:schemeClr val="accent2"/>
              </a:solidFill>
            </a:endParaRPr>
          </a:p>
          <a:p>
            <a:endParaRPr lang="zh-CN" altLang="en-US" sz="2000" b="1">
              <a:solidFill>
                <a:srgbClr val="FF3300"/>
              </a:solidFill>
            </a:endParaRPr>
          </a:p>
          <a:p>
            <a:endParaRPr lang="zh-CN" altLang="en-US" sz="2000" b="1">
              <a:solidFill>
                <a:srgbClr val="FF3300"/>
              </a:solidFill>
            </a:endParaRPr>
          </a:p>
          <a:p>
            <a:r>
              <a:rPr lang="en-US" altLang="zh-CN" sz="2000" b="1" i="1">
                <a:solidFill>
                  <a:schemeClr val="accent2"/>
                </a:solidFill>
              </a:rPr>
              <a:t>P</a:t>
            </a:r>
            <a:r>
              <a:rPr lang="en-US" altLang="zh-CN" sz="2000" b="1">
                <a:solidFill>
                  <a:schemeClr val="accent2"/>
                </a:solidFill>
              </a:rPr>
              <a:t>c ——</a:t>
            </a:r>
            <a:r>
              <a:rPr lang="zh-CN" altLang="en-US" sz="2000" b="1">
                <a:solidFill>
                  <a:schemeClr val="accent2"/>
                </a:solidFill>
              </a:rPr>
              <a:t>涨价预备费；          </a:t>
            </a:r>
            <a:r>
              <a:rPr lang="en-US" altLang="zh-CN" sz="2000" b="1" i="1">
                <a:solidFill>
                  <a:schemeClr val="accent2"/>
                </a:solidFill>
              </a:rPr>
              <a:t>m</a:t>
            </a:r>
            <a:r>
              <a:rPr lang="en-US" altLang="zh-CN" sz="2000" b="1">
                <a:solidFill>
                  <a:schemeClr val="accent2"/>
                </a:solidFill>
              </a:rPr>
              <a:t>——</a:t>
            </a:r>
            <a:r>
              <a:rPr lang="zh-CN" altLang="en-US" sz="2000" b="1">
                <a:solidFill>
                  <a:schemeClr val="accent2"/>
                </a:solidFill>
              </a:rPr>
              <a:t>建设工期；</a:t>
            </a:r>
          </a:p>
          <a:p>
            <a:r>
              <a:rPr lang="en-US" altLang="zh-CN" sz="2000" b="1" i="1">
                <a:solidFill>
                  <a:schemeClr val="accent2"/>
                </a:solidFill>
              </a:rPr>
              <a:t>I</a:t>
            </a:r>
            <a:r>
              <a:rPr lang="en-US" altLang="zh-CN" sz="2000" b="1" baseline="-25000">
                <a:solidFill>
                  <a:schemeClr val="accent2"/>
                </a:solidFill>
              </a:rPr>
              <a:t>t</a:t>
            </a:r>
            <a:r>
              <a:rPr lang="en-US" altLang="zh-CN" sz="2000" b="1">
                <a:solidFill>
                  <a:schemeClr val="accent2"/>
                </a:solidFill>
              </a:rPr>
              <a:t>——</a:t>
            </a:r>
            <a:r>
              <a:rPr lang="zh-CN" altLang="en-US" sz="2000" b="1">
                <a:solidFill>
                  <a:schemeClr val="accent2"/>
                </a:solidFill>
              </a:rPr>
              <a:t>第</a:t>
            </a:r>
            <a:r>
              <a:rPr lang="en-US" altLang="zh-CN" sz="2000" b="1">
                <a:solidFill>
                  <a:schemeClr val="accent2"/>
                </a:solidFill>
              </a:rPr>
              <a:t>t</a:t>
            </a:r>
            <a:r>
              <a:rPr lang="zh-CN" altLang="en-US" sz="2000" b="1">
                <a:solidFill>
                  <a:schemeClr val="accent2"/>
                </a:solidFill>
              </a:rPr>
              <a:t>年的工程费，</a:t>
            </a:r>
          </a:p>
          <a:p>
            <a:r>
              <a:rPr lang="zh-CN" altLang="en-US" sz="2000" b="1">
                <a:solidFill>
                  <a:srgbClr val="9933FF"/>
                </a:solidFill>
              </a:rPr>
              <a:t>工程费</a:t>
            </a:r>
            <a:r>
              <a:rPr lang="en-US" altLang="zh-CN" sz="2000" b="1">
                <a:solidFill>
                  <a:srgbClr val="9933FF"/>
                </a:solidFill>
              </a:rPr>
              <a:t>=</a:t>
            </a:r>
            <a:r>
              <a:rPr lang="zh-CN" altLang="en-US" sz="2000" b="1">
                <a:solidFill>
                  <a:srgbClr val="9933FF"/>
                </a:solidFill>
              </a:rPr>
              <a:t>建筑工程费</a:t>
            </a:r>
            <a:r>
              <a:rPr lang="en-US" altLang="zh-CN" sz="2000" b="1">
                <a:solidFill>
                  <a:srgbClr val="9933FF"/>
                </a:solidFill>
              </a:rPr>
              <a:t>+</a:t>
            </a:r>
            <a:r>
              <a:rPr lang="zh-CN" altLang="en-US" sz="2000" b="1">
                <a:solidFill>
                  <a:srgbClr val="9933FF"/>
                </a:solidFill>
              </a:rPr>
              <a:t>安装工程费</a:t>
            </a:r>
            <a:r>
              <a:rPr lang="en-US" altLang="zh-CN" sz="2000" b="1">
                <a:solidFill>
                  <a:srgbClr val="9933FF"/>
                </a:solidFill>
              </a:rPr>
              <a:t>+</a:t>
            </a:r>
            <a:r>
              <a:rPr lang="zh-CN" altLang="en-US" sz="2000" b="1">
                <a:solidFill>
                  <a:srgbClr val="9933FF"/>
                </a:solidFill>
              </a:rPr>
              <a:t>设备工器具购置费</a:t>
            </a:r>
          </a:p>
          <a:p>
            <a:r>
              <a:rPr lang="zh-CN" altLang="en-US" sz="2000" b="1">
                <a:solidFill>
                  <a:srgbClr val="FF3300"/>
                </a:solidFill>
              </a:rPr>
              <a:t> </a:t>
            </a:r>
            <a:r>
              <a:rPr lang="en-US" altLang="zh-CN" sz="2000" b="1">
                <a:solidFill>
                  <a:schemeClr val="accent2"/>
                </a:solidFill>
              </a:rPr>
              <a:t>f——</a:t>
            </a:r>
            <a:r>
              <a:rPr lang="zh-CN" altLang="en-US" sz="2000" b="1">
                <a:solidFill>
                  <a:schemeClr val="accent2"/>
                </a:solidFill>
              </a:rPr>
              <a:t>建设期价格上涨指数。</a:t>
            </a:r>
          </a:p>
          <a:p>
            <a:r>
              <a:rPr lang="zh-CN" altLang="en-US" sz="2000" b="1">
                <a:solidFill>
                  <a:srgbClr val="9933FF"/>
                </a:solidFill>
              </a:rPr>
              <a:t>注意：涨价预备费必须分年计算，然后求和。</a:t>
            </a:r>
          </a:p>
          <a:p>
            <a:r>
              <a:rPr lang="zh-CN" altLang="en-US" sz="2000" b="1">
                <a:solidFill>
                  <a:srgbClr val="CC3300"/>
                </a:solidFill>
              </a:rPr>
              <a:t>（</a:t>
            </a:r>
            <a:r>
              <a:rPr lang="en-US" altLang="zh-CN" sz="2000" b="1">
                <a:solidFill>
                  <a:srgbClr val="CC3300"/>
                </a:solidFill>
              </a:rPr>
              <a:t>8</a:t>
            </a:r>
            <a:r>
              <a:rPr lang="zh-CN" altLang="en-US" sz="2000" b="1">
                <a:solidFill>
                  <a:srgbClr val="CC3300"/>
                </a:solidFill>
              </a:rPr>
              <a:t>）建设期利息支出</a:t>
            </a:r>
          </a:p>
          <a:p>
            <a:r>
              <a:rPr lang="zh-CN" altLang="en-US" sz="2000" b="1">
                <a:solidFill>
                  <a:srgbClr val="008000"/>
                </a:solidFill>
              </a:rPr>
              <a:t>当年贷款计一半的利息，往年贷款全部计算利息。</a:t>
            </a:r>
          </a:p>
        </p:txBody>
      </p:sp>
      <p:sp>
        <p:nvSpPr>
          <p:cNvPr id="173060" name="Rectangle 4">
            <a:extLst>
              <a:ext uri="{FF2B5EF4-FFF2-40B4-BE49-F238E27FC236}">
                <a16:creationId xmlns:a16="http://schemas.microsoft.com/office/drawing/2014/main" id="{F5C06A7B-6C1A-4D63-B846-94541366259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3061" name="Object 5">
            <a:extLst>
              <a:ext uri="{FF2B5EF4-FFF2-40B4-BE49-F238E27FC236}">
                <a16:creationId xmlns:a16="http://schemas.microsoft.com/office/drawing/2014/main" id="{8A93E76B-8E28-4E71-B93B-A8D00B32FCC2}"/>
              </a:ext>
            </a:extLst>
          </p:cNvPr>
          <p:cNvGraphicFramePr>
            <a:graphicFrameLocks noChangeAspect="1"/>
          </p:cNvGraphicFramePr>
          <p:nvPr/>
        </p:nvGraphicFramePr>
        <p:xfrm>
          <a:off x="3132138" y="2708275"/>
          <a:ext cx="4176712" cy="792163"/>
        </p:xfrm>
        <a:graphic>
          <a:graphicData uri="http://schemas.openxmlformats.org/presentationml/2006/ole">
            <mc:AlternateContent xmlns:mc="http://schemas.openxmlformats.org/markup-compatibility/2006">
              <mc:Choice xmlns:v="urn:schemas-microsoft-com:vml" Requires="v">
                <p:oleObj spid="_x0000_s173065" name="公式" r:id="rId3" imgW="1422400" imgH="431800" progId="Equation.3">
                  <p:embed/>
                </p:oleObj>
              </mc:Choice>
              <mc:Fallback>
                <p:oleObj name="公式" r:id="rId3" imgW="14224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2708275"/>
                        <a:ext cx="4176712" cy="792163"/>
                      </a:xfrm>
                      <a:prstGeom prst="rect">
                        <a:avLst/>
                      </a:prstGeom>
                      <a:solidFill>
                        <a:srgbClr val="99FF99"/>
                      </a:solidFill>
                    </p:spPr>
                  </p:pic>
                </p:oleObj>
              </mc:Fallback>
            </mc:AlternateContent>
          </a:graphicData>
        </a:graphic>
      </p:graphicFrame>
      <p:sp>
        <p:nvSpPr>
          <p:cNvPr id="173062" name="Rectangle 6">
            <a:extLst>
              <a:ext uri="{FF2B5EF4-FFF2-40B4-BE49-F238E27FC236}">
                <a16:creationId xmlns:a16="http://schemas.microsoft.com/office/drawing/2014/main" id="{48479176-B07C-49D8-BF36-57D66A649834}"/>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73063" name="Rectangle 7">
            <a:extLst>
              <a:ext uri="{FF2B5EF4-FFF2-40B4-BE49-F238E27FC236}">
                <a16:creationId xmlns:a16="http://schemas.microsoft.com/office/drawing/2014/main" id="{B9B0C6D3-BB72-4A1C-8A42-8E55817687A8}"/>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3064" name="Object 8">
            <a:extLst>
              <a:ext uri="{FF2B5EF4-FFF2-40B4-BE49-F238E27FC236}">
                <a16:creationId xmlns:a16="http://schemas.microsoft.com/office/drawing/2014/main" id="{EC8854CA-21D6-44A8-A82B-EB00D191ACF2}"/>
              </a:ext>
            </a:extLst>
          </p:cNvPr>
          <p:cNvGraphicFramePr>
            <a:graphicFrameLocks noChangeAspect="1"/>
          </p:cNvGraphicFramePr>
          <p:nvPr/>
        </p:nvGraphicFramePr>
        <p:xfrm>
          <a:off x="3851275" y="6165850"/>
          <a:ext cx="2952750" cy="514350"/>
        </p:xfrm>
        <a:graphic>
          <a:graphicData uri="http://schemas.openxmlformats.org/presentationml/2006/ole">
            <mc:AlternateContent xmlns:mc="http://schemas.openxmlformats.org/markup-compatibility/2006">
              <mc:Choice xmlns:v="urn:schemas-microsoft-com:vml" Requires="v">
                <p:oleObj spid="_x0000_s173066" name="公式" r:id="rId5" imgW="1117600" imgH="228600" progId="Equation.3">
                  <p:embed/>
                </p:oleObj>
              </mc:Choice>
              <mc:Fallback>
                <p:oleObj name="公式" r:id="rId5" imgW="1117600" imgH="2286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6165850"/>
                        <a:ext cx="2952750" cy="514350"/>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1B537E4D-42AF-407C-BB7D-4CBC4E3F8AB0}"/>
              </a:ext>
            </a:extLst>
          </p:cNvPr>
          <p:cNvSpPr>
            <a:spLocks noGrp="1"/>
          </p:cNvSpPr>
          <p:nvPr>
            <p:ph type="sldNum" sz="quarter" idx="10"/>
          </p:nvPr>
        </p:nvSpPr>
        <p:spPr/>
        <p:txBody>
          <a:bodyPr/>
          <a:lstStyle/>
          <a:p>
            <a:fld id="{9FEEC157-F381-4D44-B4CC-CCC8753ED6E3}" type="slidenum">
              <a:rPr lang="en-US" altLang="zh-CN"/>
              <a:pPr/>
              <a:t>102</a:t>
            </a:fld>
            <a:endParaRPr lang="en-US" altLang="zh-CN">
              <a:solidFill>
                <a:schemeClr val="tx1"/>
              </a:solidFill>
            </a:endParaRPr>
          </a:p>
        </p:txBody>
      </p:sp>
      <p:sp>
        <p:nvSpPr>
          <p:cNvPr id="174082" name="Rectangle 2">
            <a:extLst>
              <a:ext uri="{FF2B5EF4-FFF2-40B4-BE49-F238E27FC236}">
                <a16:creationId xmlns:a16="http://schemas.microsoft.com/office/drawing/2014/main" id="{4FC82F33-E471-4173-9B7D-FFAA6A8F4E34}"/>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solidFill>
                  <a:srgbClr val="FFFFFF"/>
                </a:solidFill>
                <a:latin typeface="Arial Narrow" panose="020B06060202020A0204" pitchFamily="34" charset="0"/>
              </a:rPr>
              <a:t>第一节    工程项目的投资估算</a:t>
            </a:r>
          </a:p>
        </p:txBody>
      </p:sp>
      <p:sp>
        <p:nvSpPr>
          <p:cNvPr id="174083" name="Rectangle 3">
            <a:extLst>
              <a:ext uri="{FF2B5EF4-FFF2-40B4-BE49-F238E27FC236}">
                <a16:creationId xmlns:a16="http://schemas.microsoft.com/office/drawing/2014/main" id="{C0247B7A-42E8-40F1-96B3-ED1BD4F2EB8A}"/>
              </a:ext>
            </a:extLst>
          </p:cNvPr>
          <p:cNvSpPr>
            <a:spLocks noGrp="1" noChangeArrowheads="1"/>
          </p:cNvSpPr>
          <p:nvPr>
            <p:ph type="body" idx="1"/>
          </p:nvPr>
        </p:nvSpPr>
        <p:spPr>
          <a:xfrm>
            <a:off x="2438400" y="188913"/>
            <a:ext cx="6705600" cy="6480175"/>
          </a:xfrm>
        </p:spPr>
        <p:txBody>
          <a:bodyPr/>
          <a:lstStyle/>
          <a:p>
            <a:r>
              <a:rPr lang="en-US" altLang="zh-CN" sz="2000" b="1" i="1"/>
              <a:t>Q</a:t>
            </a:r>
            <a:r>
              <a:rPr lang="en-US" altLang="zh-CN" sz="2000" b="1" baseline="-25000"/>
              <a:t>t</a:t>
            </a:r>
            <a:r>
              <a:rPr lang="en-US" altLang="zh-CN" sz="2000" b="1"/>
              <a:t>——</a:t>
            </a:r>
            <a:r>
              <a:rPr lang="zh-CN" altLang="en-US" sz="2000" b="1"/>
              <a:t>建设期第</a:t>
            </a:r>
            <a:r>
              <a:rPr lang="en-US" altLang="zh-CN" sz="2000" b="1"/>
              <a:t>t</a:t>
            </a:r>
            <a:r>
              <a:rPr lang="zh-CN" altLang="en-US" sz="2000" b="1"/>
              <a:t>年应计利息； </a:t>
            </a:r>
          </a:p>
          <a:p>
            <a:r>
              <a:rPr lang="zh-CN" altLang="en-US" sz="2000" b="1"/>
              <a:t> </a:t>
            </a:r>
            <a:r>
              <a:rPr lang="en-US" altLang="zh-CN" sz="2000" b="1" i="1"/>
              <a:t>P</a:t>
            </a:r>
            <a:r>
              <a:rPr lang="en-US" altLang="zh-CN" sz="2000" b="1" baseline="-25000"/>
              <a:t>t-1</a:t>
            </a:r>
            <a:r>
              <a:rPr lang="en-US" altLang="zh-CN" sz="2000" b="1"/>
              <a:t> ——</a:t>
            </a:r>
            <a:r>
              <a:rPr lang="zh-CN" altLang="en-US" sz="2000" b="1"/>
              <a:t>建设期第</a:t>
            </a:r>
            <a:r>
              <a:rPr lang="en-US" altLang="zh-CN" sz="2000" b="1"/>
              <a:t>t-1</a:t>
            </a:r>
            <a:r>
              <a:rPr lang="zh-CN" altLang="en-US" sz="2000" b="1"/>
              <a:t>年末借款本息累计和；</a:t>
            </a:r>
          </a:p>
          <a:p>
            <a:r>
              <a:rPr lang="zh-CN" altLang="en-US" sz="2000" b="1"/>
              <a:t>  </a:t>
            </a:r>
            <a:r>
              <a:rPr lang="en-US" altLang="zh-CN" sz="2000" b="1" i="1"/>
              <a:t>A</a:t>
            </a:r>
            <a:r>
              <a:rPr lang="en-US" altLang="zh-CN" sz="2000" b="1" baseline="-25000"/>
              <a:t>t</a:t>
            </a:r>
            <a:r>
              <a:rPr lang="en-US" altLang="zh-CN" sz="2000" b="1"/>
              <a:t>——</a:t>
            </a:r>
            <a:r>
              <a:rPr lang="zh-CN" altLang="en-US" sz="2000" b="1"/>
              <a:t>建设期第</a:t>
            </a:r>
            <a:r>
              <a:rPr lang="en-US" altLang="zh-CN" sz="2000" b="1"/>
              <a:t>t</a:t>
            </a:r>
            <a:r>
              <a:rPr lang="zh-CN" altLang="en-US" sz="2000" b="1"/>
              <a:t>年的借款额；</a:t>
            </a:r>
          </a:p>
          <a:p>
            <a:r>
              <a:rPr lang="zh-CN" altLang="en-US" sz="2000" b="1"/>
              <a:t> </a:t>
            </a:r>
            <a:r>
              <a:rPr lang="en-US" altLang="zh-CN" sz="2000" b="1" i="1"/>
              <a:t>i</a:t>
            </a:r>
            <a:r>
              <a:rPr lang="en-US" altLang="zh-CN" sz="2000" b="1"/>
              <a:t>——</a:t>
            </a:r>
            <a:r>
              <a:rPr lang="zh-CN" altLang="en-US" sz="2000" b="1"/>
              <a:t>借款年利率。</a:t>
            </a:r>
          </a:p>
          <a:p>
            <a:r>
              <a:rPr lang="zh-CN" altLang="en-US" sz="2000" b="1"/>
              <a:t>但要记住，第</a:t>
            </a:r>
            <a:r>
              <a:rPr lang="en-US" altLang="zh-CN" sz="2000" b="1"/>
              <a:t>1</a:t>
            </a:r>
            <a:r>
              <a:rPr lang="zh-CN" altLang="en-US" sz="2000" b="1"/>
              <a:t>年借款利息为：</a:t>
            </a:r>
          </a:p>
          <a:p>
            <a:endParaRPr lang="zh-CN" altLang="en-US" sz="2000" b="1"/>
          </a:p>
          <a:p>
            <a:endParaRPr lang="zh-CN" altLang="en-US" sz="2000" b="1"/>
          </a:p>
          <a:p>
            <a:endParaRPr lang="zh-CN" altLang="en-US" sz="2000" b="1"/>
          </a:p>
          <a:p>
            <a:r>
              <a:rPr lang="zh-CN" altLang="en-US" sz="2800" b="1">
                <a:solidFill>
                  <a:srgbClr val="FF0000"/>
                </a:solidFill>
              </a:rPr>
              <a:t>三、流动资金的估算</a:t>
            </a:r>
          </a:p>
          <a:p>
            <a:r>
              <a:rPr lang="en-US" altLang="zh-CN" sz="2400" b="1">
                <a:solidFill>
                  <a:srgbClr val="9933FF"/>
                </a:solidFill>
              </a:rPr>
              <a:t>1</a:t>
            </a:r>
            <a:r>
              <a:rPr lang="zh-CN" altLang="en-US" sz="2400" b="1">
                <a:solidFill>
                  <a:srgbClr val="9933FF"/>
                </a:solidFill>
              </a:rPr>
              <a:t>、扩大指标估算法</a:t>
            </a:r>
          </a:p>
          <a:p>
            <a:r>
              <a:rPr lang="zh-CN" altLang="en-US" sz="2000" b="1"/>
              <a:t>就是按照流动资金占某种费用基数的比率来估算。</a:t>
            </a:r>
          </a:p>
          <a:p>
            <a:endParaRPr lang="zh-CN" altLang="en-US" sz="2000" b="1"/>
          </a:p>
          <a:p>
            <a:r>
              <a:rPr lang="zh-CN" altLang="en-US" sz="2000" b="1">
                <a:solidFill>
                  <a:srgbClr val="3333FF"/>
                </a:solidFill>
              </a:rPr>
              <a:t>如：新建项目流动资金 </a:t>
            </a:r>
            <a:r>
              <a:rPr lang="en-US" altLang="zh-CN" sz="2000" b="1">
                <a:solidFill>
                  <a:srgbClr val="3333FF"/>
                </a:solidFill>
              </a:rPr>
              <a:t>=</a:t>
            </a:r>
            <a:r>
              <a:rPr lang="zh-CN" altLang="en-US" sz="2000" b="1">
                <a:solidFill>
                  <a:srgbClr val="3333FF"/>
                </a:solidFill>
              </a:rPr>
              <a:t>新建项目预计的销售收入</a:t>
            </a:r>
          </a:p>
          <a:p>
            <a:r>
              <a:rPr lang="zh-CN" altLang="en-US" sz="2000" b="1">
                <a:solidFill>
                  <a:srgbClr val="3333FF"/>
                </a:solidFill>
              </a:rPr>
              <a:t>            </a:t>
            </a:r>
            <a:r>
              <a:rPr lang="en-US" altLang="zh-CN" sz="2000" b="1">
                <a:solidFill>
                  <a:srgbClr val="3333FF"/>
                </a:solidFill>
              </a:rPr>
              <a:t>×</a:t>
            </a:r>
            <a:r>
              <a:rPr lang="zh-CN" altLang="en-US" sz="2000" b="1">
                <a:solidFill>
                  <a:srgbClr val="3333FF"/>
                </a:solidFill>
              </a:rPr>
              <a:t>已建同类项目流动资 金占销售收入的比率</a:t>
            </a:r>
          </a:p>
          <a:p>
            <a:r>
              <a:rPr lang="zh-CN" altLang="en-US" sz="2000" b="1">
                <a:solidFill>
                  <a:srgbClr val="3333FF"/>
                </a:solidFill>
              </a:rPr>
              <a:t>也可以按经营成本、固定资产的比率来估算。</a:t>
            </a:r>
          </a:p>
          <a:p>
            <a:endParaRPr lang="en-US" altLang="zh-CN" sz="2000" b="1"/>
          </a:p>
        </p:txBody>
      </p:sp>
      <p:sp>
        <p:nvSpPr>
          <p:cNvPr id="174084" name="Rectangle 4">
            <a:extLst>
              <a:ext uri="{FF2B5EF4-FFF2-40B4-BE49-F238E27FC236}">
                <a16:creationId xmlns:a16="http://schemas.microsoft.com/office/drawing/2014/main" id="{125E8158-E757-423C-A7B6-A86BE71DFFD4}"/>
              </a:ext>
            </a:extLst>
          </p:cNvPr>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4085" name="Object 5">
            <a:extLst>
              <a:ext uri="{FF2B5EF4-FFF2-40B4-BE49-F238E27FC236}">
                <a16:creationId xmlns:a16="http://schemas.microsoft.com/office/drawing/2014/main" id="{27625FD3-A865-45F9-B557-3BE32D734B5C}"/>
              </a:ext>
            </a:extLst>
          </p:cNvPr>
          <p:cNvGraphicFramePr>
            <a:graphicFrameLocks noChangeAspect="1"/>
          </p:cNvGraphicFramePr>
          <p:nvPr/>
        </p:nvGraphicFramePr>
        <p:xfrm>
          <a:off x="3563938" y="2276475"/>
          <a:ext cx="2736850" cy="719138"/>
        </p:xfrm>
        <a:graphic>
          <a:graphicData uri="http://schemas.openxmlformats.org/presentationml/2006/ole">
            <mc:AlternateContent xmlns:mc="http://schemas.openxmlformats.org/markup-compatibility/2006">
              <mc:Choice xmlns:v="urn:schemas-microsoft-com:vml" Requires="v">
                <p:oleObj spid="_x0000_s174086" name="公式" r:id="rId3" imgW="990170" imgH="406224" progId="Equation.3">
                  <p:embed/>
                </p:oleObj>
              </mc:Choice>
              <mc:Fallback>
                <p:oleObj name="公式" r:id="rId3" imgW="990170" imgH="406224"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2276475"/>
                        <a:ext cx="2736850" cy="719138"/>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3">
            <a:extLst>
              <a:ext uri="{FF2B5EF4-FFF2-40B4-BE49-F238E27FC236}">
                <a16:creationId xmlns:a16="http://schemas.microsoft.com/office/drawing/2014/main" id="{BF07A60F-8D4F-4A64-BC95-B1F7BC31D401}"/>
              </a:ext>
            </a:extLst>
          </p:cNvPr>
          <p:cNvSpPr>
            <a:spLocks noGrp="1"/>
          </p:cNvSpPr>
          <p:nvPr>
            <p:ph type="sldNum" sz="quarter" idx="10"/>
          </p:nvPr>
        </p:nvSpPr>
        <p:spPr/>
        <p:txBody>
          <a:bodyPr/>
          <a:lstStyle/>
          <a:p>
            <a:fld id="{D5B63C16-1D75-4A31-AD3B-C291213432F5}" type="slidenum">
              <a:rPr lang="en-US" altLang="zh-CN"/>
              <a:pPr/>
              <a:t>103</a:t>
            </a:fld>
            <a:endParaRPr lang="en-US" altLang="zh-CN">
              <a:solidFill>
                <a:schemeClr val="tx1"/>
              </a:solidFill>
            </a:endParaRPr>
          </a:p>
        </p:txBody>
      </p:sp>
      <p:sp>
        <p:nvSpPr>
          <p:cNvPr id="175106" name="Rectangle 2">
            <a:extLst>
              <a:ext uri="{FF2B5EF4-FFF2-40B4-BE49-F238E27FC236}">
                <a16:creationId xmlns:a16="http://schemas.microsoft.com/office/drawing/2014/main" id="{E7B76D00-4A70-450D-9C00-273D11EFFED2}"/>
              </a:ext>
            </a:extLst>
          </p:cNvPr>
          <p:cNvSpPr>
            <a:spLocks noChangeArrowheads="1"/>
          </p:cNvSpPr>
          <p:nvPr>
            <p:ph type="title"/>
          </p:nvPr>
        </p:nvSpPr>
        <p:spPr bwMode="auto">
          <a:xfrm>
            <a:off x="862013" y="188913"/>
            <a:ext cx="1143000" cy="66690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solidFill>
                  <a:srgbClr val="FFFFFF"/>
                </a:solidFill>
                <a:latin typeface="Arial Narrow" panose="020B06060202020A0204" pitchFamily="34" charset="0"/>
              </a:rPr>
              <a:t>第一节    工程项目的投资估算</a:t>
            </a:r>
          </a:p>
        </p:txBody>
      </p:sp>
      <p:sp>
        <p:nvSpPr>
          <p:cNvPr id="175107" name="Rectangle 3">
            <a:extLst>
              <a:ext uri="{FF2B5EF4-FFF2-40B4-BE49-F238E27FC236}">
                <a16:creationId xmlns:a16="http://schemas.microsoft.com/office/drawing/2014/main" id="{78482ABD-B254-4D58-8CE2-8C1392121D24}"/>
              </a:ext>
            </a:extLst>
          </p:cNvPr>
          <p:cNvSpPr>
            <a:spLocks noGrp="1" noChangeArrowheads="1"/>
          </p:cNvSpPr>
          <p:nvPr>
            <p:ph type="body" idx="1"/>
          </p:nvPr>
        </p:nvSpPr>
        <p:spPr>
          <a:xfrm>
            <a:off x="2438400" y="0"/>
            <a:ext cx="6705600" cy="6858000"/>
          </a:xfrm>
        </p:spPr>
        <p:txBody>
          <a:bodyPr/>
          <a:lstStyle/>
          <a:p>
            <a:r>
              <a:rPr lang="en-US" altLang="zh-CN" sz="2400" b="1">
                <a:solidFill>
                  <a:srgbClr val="9933FF"/>
                </a:solidFill>
              </a:rPr>
              <a:t>2</a:t>
            </a:r>
            <a:r>
              <a:rPr lang="zh-CN" altLang="en-US" sz="2400" b="1">
                <a:solidFill>
                  <a:srgbClr val="9933FF"/>
                </a:solidFill>
              </a:rPr>
              <a:t>、分项详细估算法</a:t>
            </a:r>
          </a:p>
          <a:p>
            <a:r>
              <a:rPr lang="zh-CN" altLang="en-US" sz="2000" b="1">
                <a:solidFill>
                  <a:srgbClr val="FF0000"/>
                </a:solidFill>
              </a:rPr>
              <a:t>流动资金</a:t>
            </a:r>
            <a:r>
              <a:rPr lang="en-US" altLang="zh-CN" sz="2000" b="1">
                <a:solidFill>
                  <a:srgbClr val="FF0000"/>
                </a:solidFill>
              </a:rPr>
              <a:t>=</a:t>
            </a:r>
            <a:r>
              <a:rPr lang="zh-CN" altLang="en-US" sz="2000" b="1">
                <a:solidFill>
                  <a:srgbClr val="FF0000"/>
                </a:solidFill>
              </a:rPr>
              <a:t>流动资产</a:t>
            </a:r>
            <a:r>
              <a:rPr lang="en-US" altLang="zh-CN" sz="2000" b="1">
                <a:solidFill>
                  <a:srgbClr val="FF0000"/>
                </a:solidFill>
              </a:rPr>
              <a:t>-</a:t>
            </a:r>
            <a:r>
              <a:rPr lang="zh-CN" altLang="en-US" sz="2000" b="1">
                <a:solidFill>
                  <a:srgbClr val="FF0000"/>
                </a:solidFill>
              </a:rPr>
              <a:t>流动负债</a:t>
            </a:r>
          </a:p>
          <a:p>
            <a:r>
              <a:rPr lang="zh-CN" altLang="en-US" sz="2000" b="1">
                <a:solidFill>
                  <a:schemeClr val="tx2"/>
                </a:solidFill>
              </a:rPr>
              <a:t>其中：流动资产 </a:t>
            </a:r>
            <a:r>
              <a:rPr lang="en-US" altLang="zh-CN" sz="2000" b="1">
                <a:solidFill>
                  <a:schemeClr val="tx2"/>
                </a:solidFill>
              </a:rPr>
              <a:t>= </a:t>
            </a:r>
            <a:r>
              <a:rPr lang="zh-CN" altLang="en-US" sz="2000" b="1">
                <a:solidFill>
                  <a:schemeClr val="tx2"/>
                </a:solidFill>
              </a:rPr>
              <a:t>应收帐款 </a:t>
            </a:r>
            <a:r>
              <a:rPr lang="en-US" altLang="zh-CN" sz="2000" b="1">
                <a:solidFill>
                  <a:schemeClr val="tx2"/>
                </a:solidFill>
              </a:rPr>
              <a:t>+ </a:t>
            </a:r>
            <a:r>
              <a:rPr lang="zh-CN" altLang="en-US" sz="2000" b="1">
                <a:solidFill>
                  <a:schemeClr val="tx2"/>
                </a:solidFill>
              </a:rPr>
              <a:t>存货 </a:t>
            </a:r>
            <a:r>
              <a:rPr lang="en-US" altLang="zh-CN" sz="2000" b="1">
                <a:solidFill>
                  <a:schemeClr val="tx2"/>
                </a:solidFill>
              </a:rPr>
              <a:t>+ </a:t>
            </a:r>
            <a:r>
              <a:rPr lang="zh-CN" altLang="en-US" sz="2000" b="1">
                <a:solidFill>
                  <a:schemeClr val="tx2"/>
                </a:solidFill>
              </a:rPr>
              <a:t>现金</a:t>
            </a:r>
          </a:p>
          <a:p>
            <a:r>
              <a:rPr lang="zh-CN" altLang="en-US" sz="2000" b="1">
                <a:solidFill>
                  <a:schemeClr val="tx2"/>
                </a:solidFill>
              </a:rPr>
              <a:t>            流动负债 </a:t>
            </a:r>
            <a:r>
              <a:rPr lang="en-US" altLang="zh-CN" sz="2000" b="1">
                <a:solidFill>
                  <a:schemeClr val="tx2"/>
                </a:solidFill>
              </a:rPr>
              <a:t>= </a:t>
            </a:r>
            <a:r>
              <a:rPr lang="zh-CN" altLang="en-US" sz="2000" b="1">
                <a:solidFill>
                  <a:schemeClr val="tx2"/>
                </a:solidFill>
              </a:rPr>
              <a:t>应付帐款</a:t>
            </a:r>
          </a:p>
          <a:p>
            <a:r>
              <a:rPr lang="zh-CN" altLang="en-US" sz="2000" b="1">
                <a:solidFill>
                  <a:schemeClr val="tx2"/>
                </a:solidFill>
              </a:rPr>
              <a:t>流动资金本年增加额 </a:t>
            </a:r>
            <a:r>
              <a:rPr lang="en-US" altLang="zh-CN" sz="2000" b="1">
                <a:solidFill>
                  <a:schemeClr val="tx2"/>
                </a:solidFill>
              </a:rPr>
              <a:t>= </a:t>
            </a:r>
            <a:r>
              <a:rPr lang="zh-CN" altLang="en-US" sz="2000" b="1">
                <a:solidFill>
                  <a:schemeClr val="tx2"/>
                </a:solidFill>
              </a:rPr>
              <a:t>本年流动资金</a:t>
            </a:r>
            <a:r>
              <a:rPr lang="en-US" altLang="zh-CN" sz="2000" b="1">
                <a:solidFill>
                  <a:schemeClr val="tx2"/>
                </a:solidFill>
                <a:latin typeface="宋体" panose="02010600030101010101" pitchFamily="2" charset="-122"/>
              </a:rPr>
              <a:t>-</a:t>
            </a:r>
            <a:r>
              <a:rPr lang="zh-CN" altLang="en-US" sz="2000" b="1">
                <a:solidFill>
                  <a:schemeClr val="tx2"/>
                </a:solidFill>
              </a:rPr>
              <a:t>上年流动资金</a:t>
            </a:r>
          </a:p>
          <a:p>
            <a:r>
              <a:rPr lang="zh-CN" altLang="en-US" sz="2000" b="1">
                <a:solidFill>
                  <a:schemeClr val="accent2"/>
                </a:solidFill>
              </a:rPr>
              <a:t>流动资金是一种周转资金，只需估算每年增加额即可。</a:t>
            </a:r>
          </a:p>
          <a:p>
            <a:endParaRPr lang="zh-CN" altLang="en-US" sz="2000" b="1">
              <a:solidFill>
                <a:schemeClr val="accent2"/>
              </a:solidFill>
            </a:endParaRPr>
          </a:p>
          <a:p>
            <a:pPr>
              <a:lnSpc>
                <a:spcPct val="110000"/>
              </a:lnSpc>
            </a:pPr>
            <a:r>
              <a:rPr lang="zh-CN" altLang="en-US" sz="2000" b="1">
                <a:solidFill>
                  <a:srgbClr val="FF0000"/>
                </a:solidFill>
              </a:rPr>
              <a:t>例</a:t>
            </a:r>
            <a:r>
              <a:rPr lang="en-US" altLang="zh-CN" sz="2000" b="1">
                <a:solidFill>
                  <a:srgbClr val="FF0000"/>
                </a:solidFill>
              </a:rPr>
              <a:t>5</a:t>
            </a:r>
            <a:r>
              <a:rPr lang="zh-CN" altLang="en-US" sz="2000" b="1">
                <a:solidFill>
                  <a:srgbClr val="FF0000"/>
                </a:solidFill>
              </a:rPr>
              <a:t>：</a:t>
            </a:r>
            <a:r>
              <a:rPr lang="zh-CN" altLang="en-US" sz="2000" b="1">
                <a:solidFill>
                  <a:schemeClr val="tx2"/>
                </a:solidFill>
              </a:rPr>
              <a:t>拟建年产</a:t>
            </a:r>
            <a:r>
              <a:rPr lang="en-US" altLang="zh-CN" sz="2000" b="1">
                <a:solidFill>
                  <a:schemeClr val="tx2"/>
                </a:solidFill>
              </a:rPr>
              <a:t>10</a:t>
            </a:r>
            <a:r>
              <a:rPr lang="zh-CN" altLang="en-US" sz="2000" b="1">
                <a:solidFill>
                  <a:schemeClr val="tx2"/>
                </a:solidFill>
              </a:rPr>
              <a:t>万吨的炼钢厂，根据可行性研究报告提供的主厂房工艺设备清单和询价资料估算出该项目主厂房设备投资约</a:t>
            </a:r>
            <a:r>
              <a:rPr lang="en-US" altLang="zh-CN" sz="2000" b="1">
                <a:solidFill>
                  <a:schemeClr val="tx2"/>
                </a:solidFill>
              </a:rPr>
              <a:t>3600</a:t>
            </a:r>
            <a:r>
              <a:rPr lang="zh-CN" altLang="en-US" sz="2000" b="1">
                <a:solidFill>
                  <a:schemeClr val="tx2"/>
                </a:solidFill>
              </a:rPr>
              <a:t>万元。已建类似项目资料有：与设备有关的其他各专业工程投资系数见表</a:t>
            </a:r>
            <a:r>
              <a:rPr lang="en-US" altLang="zh-CN" sz="2000" b="1">
                <a:solidFill>
                  <a:schemeClr val="tx2"/>
                </a:solidFill>
              </a:rPr>
              <a:t>6-1</a:t>
            </a:r>
            <a:r>
              <a:rPr lang="zh-CN" altLang="en-US" sz="2000" b="1">
                <a:solidFill>
                  <a:schemeClr val="tx2"/>
                </a:solidFill>
              </a:rPr>
              <a:t>，与主厂房投资有关的辅助工程及附属设施投资系数见表</a:t>
            </a:r>
            <a:r>
              <a:rPr lang="en-US" altLang="zh-CN" sz="2000" b="1">
                <a:solidFill>
                  <a:schemeClr val="tx2"/>
                </a:solidFill>
              </a:rPr>
              <a:t>6-2</a:t>
            </a:r>
            <a:r>
              <a:rPr lang="zh-CN" altLang="en-US" sz="2000" b="1">
                <a:solidFill>
                  <a:schemeClr val="tx2"/>
                </a:solidFill>
              </a:rPr>
              <a:t>。</a:t>
            </a:r>
          </a:p>
          <a:p>
            <a:pPr>
              <a:lnSpc>
                <a:spcPct val="110000"/>
              </a:lnSpc>
            </a:pPr>
            <a:endParaRPr lang="zh-CN" altLang="en-US" sz="2000" b="1">
              <a:solidFill>
                <a:schemeClr val="tx2"/>
              </a:solidFill>
            </a:endParaRPr>
          </a:p>
          <a:p>
            <a:pPr>
              <a:lnSpc>
                <a:spcPct val="110000"/>
              </a:lnSpc>
            </a:pPr>
            <a:r>
              <a:rPr lang="zh-CN" altLang="en-US" sz="2000" b="1">
                <a:solidFill>
                  <a:srgbClr val="FF0000"/>
                </a:solidFill>
              </a:rPr>
              <a:t>      </a:t>
            </a:r>
            <a:r>
              <a:rPr lang="zh-CN" altLang="en-US" sz="1800" b="1">
                <a:solidFill>
                  <a:srgbClr val="CC3300"/>
                </a:solidFill>
              </a:rPr>
              <a:t>表</a:t>
            </a:r>
            <a:r>
              <a:rPr lang="en-US" altLang="zh-CN" sz="1800" b="1">
                <a:solidFill>
                  <a:srgbClr val="CC3300"/>
                </a:solidFill>
              </a:rPr>
              <a:t>6-1   </a:t>
            </a:r>
            <a:r>
              <a:rPr lang="zh-CN" altLang="en-US" sz="1800" b="1">
                <a:solidFill>
                  <a:srgbClr val="CC3300"/>
                </a:solidFill>
              </a:rPr>
              <a:t>与设备有关的其他各专业工程投资系数</a:t>
            </a:r>
            <a:endParaRPr lang="zh-CN" altLang="en-US" sz="1600" b="1">
              <a:solidFill>
                <a:srgbClr val="CC3300"/>
              </a:solidFill>
            </a:endParaRPr>
          </a:p>
        </p:txBody>
      </p:sp>
      <p:graphicFrame>
        <p:nvGraphicFramePr>
          <p:cNvPr id="175108" name="Group 4">
            <a:extLst>
              <a:ext uri="{FF2B5EF4-FFF2-40B4-BE49-F238E27FC236}">
                <a16:creationId xmlns:a16="http://schemas.microsoft.com/office/drawing/2014/main" id="{31FDDA80-9012-43D4-B50A-247705878069}"/>
              </a:ext>
            </a:extLst>
          </p:cNvPr>
          <p:cNvGraphicFramePr>
            <a:graphicFrameLocks noGrp="1"/>
          </p:cNvGraphicFramePr>
          <p:nvPr/>
        </p:nvGraphicFramePr>
        <p:xfrm>
          <a:off x="2555875" y="5373688"/>
          <a:ext cx="6192838" cy="993775"/>
        </p:xfrm>
        <a:graphic>
          <a:graphicData uri="http://schemas.openxmlformats.org/drawingml/2006/table">
            <a:tbl>
              <a:tblPr/>
              <a:tblGrid>
                <a:gridCol w="863600">
                  <a:extLst>
                    <a:ext uri="{9D8B030D-6E8A-4147-A177-3AD203B41FA5}">
                      <a16:colId xmlns:a16="http://schemas.microsoft.com/office/drawing/2014/main" val="1542023667"/>
                    </a:ext>
                  </a:extLst>
                </a:gridCol>
                <a:gridCol w="720725">
                  <a:extLst>
                    <a:ext uri="{9D8B030D-6E8A-4147-A177-3AD203B41FA5}">
                      <a16:colId xmlns:a16="http://schemas.microsoft.com/office/drawing/2014/main" val="186789944"/>
                    </a:ext>
                  </a:extLst>
                </a:gridCol>
                <a:gridCol w="719138">
                  <a:extLst>
                    <a:ext uri="{9D8B030D-6E8A-4147-A177-3AD203B41FA5}">
                      <a16:colId xmlns:a16="http://schemas.microsoft.com/office/drawing/2014/main" val="1270693915"/>
                    </a:ext>
                  </a:extLst>
                </a:gridCol>
                <a:gridCol w="865187">
                  <a:extLst>
                    <a:ext uri="{9D8B030D-6E8A-4147-A177-3AD203B41FA5}">
                      <a16:colId xmlns:a16="http://schemas.microsoft.com/office/drawing/2014/main" val="464874834"/>
                    </a:ext>
                  </a:extLst>
                </a:gridCol>
                <a:gridCol w="863600">
                  <a:extLst>
                    <a:ext uri="{9D8B030D-6E8A-4147-A177-3AD203B41FA5}">
                      <a16:colId xmlns:a16="http://schemas.microsoft.com/office/drawing/2014/main" val="3299542412"/>
                    </a:ext>
                  </a:extLst>
                </a:gridCol>
                <a:gridCol w="1008063">
                  <a:extLst>
                    <a:ext uri="{9D8B030D-6E8A-4147-A177-3AD203B41FA5}">
                      <a16:colId xmlns:a16="http://schemas.microsoft.com/office/drawing/2014/main" val="2340348554"/>
                    </a:ext>
                  </a:extLst>
                </a:gridCol>
                <a:gridCol w="1152525">
                  <a:extLst>
                    <a:ext uri="{9D8B030D-6E8A-4147-A177-3AD203B41FA5}">
                      <a16:colId xmlns:a16="http://schemas.microsoft.com/office/drawing/2014/main" val="583661935"/>
                    </a:ext>
                  </a:extLst>
                </a:gridCol>
              </a:tblGrid>
              <a:tr h="5048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加热炉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汽化</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冷却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余热</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锅炉</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自动化</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仪 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起重</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设备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供电与</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传动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 筑和</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安装工程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308135214"/>
                  </a:ext>
                </a:extLst>
              </a:tr>
              <a:tr h="3587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746565105"/>
                  </a:ext>
                </a:extLst>
              </a:tr>
            </a:tbl>
          </a:graphicData>
        </a:graphic>
      </p:graphicFrame>
    </p:spTree>
  </p:cSld>
  <p:clrMapOvr>
    <a:masterClrMapping/>
  </p:clrMapOvr>
  <p:transition spd="slow">
    <p:randomBar dir="vert"/>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灯片编号占位符 3">
            <a:extLst>
              <a:ext uri="{FF2B5EF4-FFF2-40B4-BE49-F238E27FC236}">
                <a16:creationId xmlns:a16="http://schemas.microsoft.com/office/drawing/2014/main" id="{6ED0EF5D-135D-4A9E-AEC2-29CB87DFA16E}"/>
              </a:ext>
            </a:extLst>
          </p:cNvPr>
          <p:cNvSpPr>
            <a:spLocks noGrp="1"/>
          </p:cNvSpPr>
          <p:nvPr>
            <p:ph type="sldNum" sz="quarter" idx="10"/>
          </p:nvPr>
        </p:nvSpPr>
        <p:spPr/>
        <p:txBody>
          <a:bodyPr/>
          <a:lstStyle/>
          <a:p>
            <a:fld id="{CB972583-E5AE-4A78-A1B0-9F5CCAC9D011}" type="slidenum">
              <a:rPr lang="en-US" altLang="zh-CN"/>
              <a:pPr/>
              <a:t>104</a:t>
            </a:fld>
            <a:endParaRPr lang="en-US" altLang="zh-CN">
              <a:solidFill>
                <a:schemeClr val="tx1"/>
              </a:solidFill>
            </a:endParaRPr>
          </a:p>
        </p:txBody>
      </p:sp>
      <p:sp>
        <p:nvSpPr>
          <p:cNvPr id="176130" name="Rectangle 2">
            <a:extLst>
              <a:ext uri="{FF2B5EF4-FFF2-40B4-BE49-F238E27FC236}">
                <a16:creationId xmlns:a16="http://schemas.microsoft.com/office/drawing/2014/main" id="{66A9AC2C-5F3F-4D16-B153-2289F708181B}"/>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solidFill>
                  <a:srgbClr val="FFFFFF"/>
                </a:solidFill>
                <a:latin typeface="Arial Narrow" panose="020B06060202020A0204" pitchFamily="34" charset="0"/>
              </a:rPr>
              <a:t>第一节    工程项目的投资估算</a:t>
            </a:r>
          </a:p>
        </p:txBody>
      </p:sp>
      <p:sp>
        <p:nvSpPr>
          <p:cNvPr id="176131" name="Rectangle 3">
            <a:extLst>
              <a:ext uri="{FF2B5EF4-FFF2-40B4-BE49-F238E27FC236}">
                <a16:creationId xmlns:a16="http://schemas.microsoft.com/office/drawing/2014/main" id="{37A9BE50-A891-4EFC-8270-15EF0BCD1E0F}"/>
              </a:ext>
            </a:extLst>
          </p:cNvPr>
          <p:cNvSpPr>
            <a:spLocks noGrp="1" noChangeArrowheads="1"/>
          </p:cNvSpPr>
          <p:nvPr>
            <p:ph type="body" idx="1"/>
          </p:nvPr>
        </p:nvSpPr>
        <p:spPr>
          <a:xfrm>
            <a:off x="2438400" y="188913"/>
            <a:ext cx="6705600" cy="6408737"/>
          </a:xfrm>
        </p:spPr>
        <p:txBody>
          <a:bodyPr/>
          <a:lstStyle/>
          <a:p>
            <a:pPr>
              <a:lnSpc>
                <a:spcPct val="90000"/>
              </a:lnSpc>
            </a:pPr>
            <a:r>
              <a:rPr lang="zh-CN" altLang="en-US" sz="1600" b="1">
                <a:solidFill>
                  <a:srgbClr val="CC3300"/>
                </a:solidFill>
              </a:rPr>
              <a:t>表</a:t>
            </a:r>
            <a:r>
              <a:rPr lang="en-US" altLang="zh-CN" sz="1600" b="1">
                <a:solidFill>
                  <a:srgbClr val="CC3300"/>
                </a:solidFill>
              </a:rPr>
              <a:t>6-2   </a:t>
            </a:r>
            <a:r>
              <a:rPr lang="zh-CN" altLang="en-US" sz="1600" b="1">
                <a:solidFill>
                  <a:srgbClr val="CC3300"/>
                </a:solidFill>
              </a:rPr>
              <a:t>与主厂房投资有关的辅助工程及附属设施投资系数</a:t>
            </a:r>
          </a:p>
          <a:p>
            <a:pPr>
              <a:lnSpc>
                <a:spcPct val="90000"/>
              </a:lnSpc>
            </a:pPr>
            <a:endParaRPr lang="zh-CN" altLang="en-US" sz="1600" b="1">
              <a:solidFill>
                <a:srgbClr val="CC3300"/>
              </a:solidFill>
            </a:endParaRPr>
          </a:p>
          <a:p>
            <a:pPr>
              <a:lnSpc>
                <a:spcPct val="90000"/>
              </a:lnSpc>
            </a:pPr>
            <a:endParaRPr lang="zh-CN" altLang="en-US" sz="1600" b="1">
              <a:solidFill>
                <a:srgbClr val="CC3300"/>
              </a:solidFill>
            </a:endParaRPr>
          </a:p>
          <a:p>
            <a:pPr>
              <a:lnSpc>
                <a:spcPct val="90000"/>
              </a:lnSpc>
            </a:pPr>
            <a:endParaRPr lang="zh-CN" altLang="en-US" sz="1600" b="1">
              <a:solidFill>
                <a:srgbClr val="CC3300"/>
              </a:solidFill>
            </a:endParaRPr>
          </a:p>
          <a:p>
            <a:pPr>
              <a:lnSpc>
                <a:spcPct val="90000"/>
              </a:lnSpc>
            </a:pPr>
            <a:endParaRPr lang="zh-CN" altLang="en-US" sz="1600" b="1">
              <a:solidFill>
                <a:srgbClr val="CC3300"/>
              </a:solidFill>
            </a:endParaRPr>
          </a:p>
          <a:p>
            <a:pPr>
              <a:lnSpc>
                <a:spcPct val="90000"/>
              </a:lnSpc>
            </a:pPr>
            <a:endParaRPr lang="zh-CN" altLang="en-US" sz="1800" b="1"/>
          </a:p>
          <a:p>
            <a:pPr>
              <a:lnSpc>
                <a:spcPct val="90000"/>
              </a:lnSpc>
            </a:pPr>
            <a:r>
              <a:rPr lang="zh-CN" altLang="en-US" sz="2000" b="1"/>
              <a:t>本项目的资金来源为自有资金和贷款。贷款总额为</a:t>
            </a:r>
            <a:r>
              <a:rPr lang="en-US" altLang="zh-CN" sz="2000" b="1"/>
              <a:t>8000</a:t>
            </a:r>
            <a:r>
              <a:rPr lang="zh-CN" altLang="en-US" sz="2000" b="1"/>
              <a:t>万元，贷款年利率为</a:t>
            </a:r>
            <a:r>
              <a:rPr lang="en-US" altLang="zh-CN" sz="2000" b="1"/>
              <a:t>8%</a:t>
            </a:r>
            <a:r>
              <a:rPr lang="zh-CN" altLang="en-US" sz="2000" b="1"/>
              <a:t>。建设期</a:t>
            </a:r>
            <a:r>
              <a:rPr lang="en-US" altLang="zh-CN" sz="2000" b="1"/>
              <a:t>3</a:t>
            </a:r>
            <a:r>
              <a:rPr lang="zh-CN" altLang="en-US" sz="2000" b="1"/>
              <a:t>年，第</a:t>
            </a:r>
            <a:r>
              <a:rPr lang="en-US" altLang="zh-CN" sz="2000" b="1"/>
              <a:t>1</a:t>
            </a:r>
            <a:r>
              <a:rPr lang="zh-CN" altLang="en-US" sz="2000" b="1"/>
              <a:t>年投入</a:t>
            </a:r>
            <a:r>
              <a:rPr lang="en-US" altLang="zh-CN" sz="2000" b="1"/>
              <a:t>30%</a:t>
            </a:r>
            <a:r>
              <a:rPr lang="zh-CN" altLang="en-US" sz="2000" b="1"/>
              <a:t>，第</a:t>
            </a:r>
            <a:r>
              <a:rPr lang="en-US" altLang="zh-CN" sz="2000" b="1"/>
              <a:t>2</a:t>
            </a:r>
            <a:r>
              <a:rPr lang="zh-CN" altLang="en-US" sz="2000" b="1"/>
              <a:t>年投入</a:t>
            </a:r>
            <a:r>
              <a:rPr lang="en-US" altLang="zh-CN" sz="2000" b="1"/>
              <a:t>50%</a:t>
            </a:r>
            <a:r>
              <a:rPr lang="zh-CN" altLang="en-US" sz="2000" b="1"/>
              <a:t>，第</a:t>
            </a:r>
            <a:r>
              <a:rPr lang="en-US" altLang="zh-CN" sz="2000" b="1"/>
              <a:t>3</a:t>
            </a:r>
            <a:r>
              <a:rPr lang="zh-CN" altLang="en-US" sz="2000" b="1"/>
              <a:t>年投入</a:t>
            </a:r>
            <a:r>
              <a:rPr lang="en-US" altLang="zh-CN" sz="2000" b="1"/>
              <a:t>20%</a:t>
            </a:r>
            <a:r>
              <a:rPr lang="zh-CN" altLang="en-US" sz="2000" b="1"/>
              <a:t>。预计建设期物价平均上涨率为</a:t>
            </a:r>
            <a:r>
              <a:rPr lang="en-US" altLang="zh-CN" sz="2000" b="1"/>
              <a:t>3%</a:t>
            </a:r>
            <a:r>
              <a:rPr lang="zh-CN" altLang="en-US" sz="2000" b="1"/>
              <a:t>，基本预备费费率为</a:t>
            </a:r>
            <a:r>
              <a:rPr lang="en-US" altLang="zh-CN" sz="2000" b="1"/>
              <a:t>5%</a:t>
            </a:r>
            <a:r>
              <a:rPr lang="zh-CN" altLang="en-US" sz="2000" b="1"/>
              <a:t>，投资方向调节税率为</a:t>
            </a:r>
            <a:r>
              <a:rPr lang="en-US" altLang="zh-CN" sz="2000" b="1"/>
              <a:t>0%</a:t>
            </a:r>
            <a:r>
              <a:rPr lang="zh-CN" altLang="en-US" sz="2000" b="1"/>
              <a:t>。试完成以下问题：</a:t>
            </a:r>
          </a:p>
          <a:p>
            <a:pPr>
              <a:lnSpc>
                <a:spcPct val="90000"/>
              </a:lnSpc>
            </a:pPr>
            <a:r>
              <a:rPr lang="zh-CN" altLang="en-US" sz="2000" b="1">
                <a:solidFill>
                  <a:schemeClr val="accent2"/>
                </a:solidFill>
              </a:rPr>
              <a:t>（</a:t>
            </a:r>
            <a:r>
              <a:rPr lang="en-US" altLang="zh-CN" sz="2000" b="1">
                <a:solidFill>
                  <a:schemeClr val="accent2"/>
                </a:solidFill>
              </a:rPr>
              <a:t>1</a:t>
            </a:r>
            <a:r>
              <a:rPr lang="zh-CN" altLang="en-US" sz="2000" b="1">
                <a:solidFill>
                  <a:schemeClr val="accent2"/>
                </a:solidFill>
              </a:rPr>
              <a:t>）试用系数估算法估算该项目主厂房的投资和项目建设的工程费与其他费投资。</a:t>
            </a:r>
          </a:p>
          <a:p>
            <a:pPr>
              <a:lnSpc>
                <a:spcPct val="90000"/>
              </a:lnSpc>
            </a:pPr>
            <a:r>
              <a:rPr lang="zh-CN" altLang="en-US" sz="2000" b="1">
                <a:solidFill>
                  <a:schemeClr val="accent2"/>
                </a:solidFill>
              </a:rPr>
              <a:t>（</a:t>
            </a:r>
            <a:r>
              <a:rPr lang="en-US" altLang="zh-CN" sz="2000" b="1">
                <a:solidFill>
                  <a:schemeClr val="accent2"/>
                </a:solidFill>
              </a:rPr>
              <a:t>2</a:t>
            </a:r>
            <a:r>
              <a:rPr lang="zh-CN" altLang="en-US" sz="2000" b="1">
                <a:solidFill>
                  <a:schemeClr val="accent2"/>
                </a:solidFill>
              </a:rPr>
              <a:t>）估算该项目固定资产投资，并编制固定资产投资估算表。</a:t>
            </a:r>
          </a:p>
          <a:p>
            <a:pPr>
              <a:lnSpc>
                <a:spcPct val="90000"/>
              </a:lnSpc>
            </a:pPr>
            <a:r>
              <a:rPr lang="zh-CN" altLang="en-US" sz="2000" b="1">
                <a:solidFill>
                  <a:schemeClr val="accent2"/>
                </a:solidFill>
              </a:rPr>
              <a:t>（</a:t>
            </a:r>
            <a:r>
              <a:rPr lang="en-US" altLang="zh-CN" sz="2000" b="1">
                <a:solidFill>
                  <a:schemeClr val="accent2"/>
                </a:solidFill>
              </a:rPr>
              <a:t>3</a:t>
            </a:r>
            <a:r>
              <a:rPr lang="zh-CN" altLang="en-US" sz="2000" b="1">
                <a:solidFill>
                  <a:schemeClr val="accent2"/>
                </a:solidFill>
              </a:rPr>
              <a:t>）若固定资产投资资金率为</a:t>
            </a:r>
            <a:r>
              <a:rPr lang="en-US" altLang="zh-CN" sz="2000" b="1">
                <a:solidFill>
                  <a:schemeClr val="accent2"/>
                </a:solidFill>
              </a:rPr>
              <a:t>6%</a:t>
            </a:r>
            <a:r>
              <a:rPr lang="zh-CN" altLang="en-US" sz="2000" b="1">
                <a:solidFill>
                  <a:schemeClr val="accent2"/>
                </a:solidFill>
              </a:rPr>
              <a:t>，试用扩大指标法估算该项目的流动资金，并确定项目的总投资。</a:t>
            </a:r>
          </a:p>
          <a:p>
            <a:pPr>
              <a:lnSpc>
                <a:spcPct val="90000"/>
              </a:lnSpc>
            </a:pPr>
            <a:r>
              <a:rPr lang="zh-CN" altLang="en-US" sz="2000" b="1">
                <a:solidFill>
                  <a:srgbClr val="CC3300"/>
                </a:solidFill>
              </a:rPr>
              <a:t>解</a:t>
            </a:r>
            <a:r>
              <a:rPr lang="zh-CN" altLang="en-US" sz="2000" b="1">
                <a:solidFill>
                  <a:srgbClr val="CC3300"/>
                </a:solidFill>
                <a:sym typeface="Wingdings" panose="05000000000000000000" pitchFamily="2" charset="2"/>
              </a:rPr>
              <a:t>：（</a:t>
            </a:r>
            <a:r>
              <a:rPr lang="en-US" altLang="zh-CN" sz="2000" b="1">
                <a:solidFill>
                  <a:srgbClr val="CC3300"/>
                </a:solidFill>
                <a:sym typeface="Wingdings" panose="05000000000000000000" pitchFamily="2" charset="2"/>
              </a:rPr>
              <a:t>1</a:t>
            </a:r>
            <a:r>
              <a:rPr lang="zh-CN" altLang="en-US" sz="2000" b="1">
                <a:solidFill>
                  <a:srgbClr val="CC3300"/>
                </a:solidFill>
                <a:sym typeface="Wingdings" panose="05000000000000000000" pitchFamily="2" charset="2"/>
              </a:rPr>
              <a:t>）先</a:t>
            </a:r>
            <a:r>
              <a:rPr lang="zh-CN" altLang="en-US" sz="2000" b="1">
                <a:solidFill>
                  <a:srgbClr val="CC3300"/>
                </a:solidFill>
              </a:rPr>
              <a:t>用系数估算法估算主厂房的投资</a:t>
            </a:r>
          </a:p>
          <a:p>
            <a:pPr>
              <a:lnSpc>
                <a:spcPct val="90000"/>
              </a:lnSpc>
            </a:pPr>
            <a:r>
              <a:rPr lang="zh-CN" altLang="en-US" sz="2000" b="1">
                <a:solidFill>
                  <a:schemeClr val="accent2"/>
                </a:solidFill>
              </a:rPr>
              <a:t>  </a:t>
            </a:r>
            <a:r>
              <a:rPr lang="zh-CN" altLang="en-US" sz="2000" b="1">
                <a:solidFill>
                  <a:srgbClr val="008000"/>
                </a:solidFill>
              </a:rPr>
              <a:t>主厂房的投资：  </a:t>
            </a:r>
          </a:p>
          <a:p>
            <a:pPr>
              <a:lnSpc>
                <a:spcPct val="90000"/>
              </a:lnSpc>
            </a:pPr>
            <a:r>
              <a:rPr lang="zh-CN" altLang="en-US" sz="2000" b="1">
                <a:solidFill>
                  <a:srgbClr val="008000"/>
                </a:solidFill>
              </a:rPr>
              <a:t>          </a:t>
            </a:r>
            <a:r>
              <a:rPr lang="en-US" altLang="zh-CN" sz="2000" b="1">
                <a:solidFill>
                  <a:srgbClr val="008000"/>
                </a:solidFill>
              </a:rPr>
              <a:t>=3600 ×(1+0.12+0.01+0.04+0.02+0.09+0.18+0.40)</a:t>
            </a:r>
          </a:p>
          <a:p>
            <a:pPr>
              <a:lnSpc>
                <a:spcPct val="90000"/>
              </a:lnSpc>
            </a:pPr>
            <a:r>
              <a:rPr lang="en-US" altLang="zh-CN" sz="2000" b="1">
                <a:solidFill>
                  <a:srgbClr val="008000"/>
                </a:solidFill>
              </a:rPr>
              <a:t>          =6696(</a:t>
            </a:r>
            <a:r>
              <a:rPr lang="zh-CN" altLang="en-US" sz="2000" b="1">
                <a:solidFill>
                  <a:srgbClr val="008000"/>
                </a:solidFill>
              </a:rPr>
              <a:t>万元</a:t>
            </a:r>
            <a:r>
              <a:rPr lang="en-US" altLang="zh-CN" sz="2000" b="1">
                <a:solidFill>
                  <a:srgbClr val="008000"/>
                </a:solidFill>
              </a:rPr>
              <a:t>)</a:t>
            </a:r>
          </a:p>
          <a:p>
            <a:pPr>
              <a:lnSpc>
                <a:spcPct val="90000"/>
              </a:lnSpc>
            </a:pPr>
            <a:endParaRPr lang="en-US" altLang="zh-CN" sz="2000" b="1">
              <a:solidFill>
                <a:srgbClr val="008000"/>
              </a:solidFill>
            </a:endParaRPr>
          </a:p>
        </p:txBody>
      </p:sp>
      <p:graphicFrame>
        <p:nvGraphicFramePr>
          <p:cNvPr id="176132" name="Group 4">
            <a:extLst>
              <a:ext uri="{FF2B5EF4-FFF2-40B4-BE49-F238E27FC236}">
                <a16:creationId xmlns:a16="http://schemas.microsoft.com/office/drawing/2014/main" id="{7588EB2F-2941-4420-B0D8-587107FC2EAB}"/>
              </a:ext>
            </a:extLst>
          </p:cNvPr>
          <p:cNvGraphicFramePr>
            <a:graphicFrameLocks noGrp="1"/>
          </p:cNvGraphicFramePr>
          <p:nvPr/>
        </p:nvGraphicFramePr>
        <p:xfrm>
          <a:off x="2627313" y="692150"/>
          <a:ext cx="5905500" cy="1060450"/>
        </p:xfrm>
        <a:graphic>
          <a:graphicData uri="http://schemas.openxmlformats.org/drawingml/2006/table">
            <a:tbl>
              <a:tblPr/>
              <a:tblGrid>
                <a:gridCol w="936625">
                  <a:extLst>
                    <a:ext uri="{9D8B030D-6E8A-4147-A177-3AD203B41FA5}">
                      <a16:colId xmlns:a16="http://schemas.microsoft.com/office/drawing/2014/main" val="2285552759"/>
                    </a:ext>
                  </a:extLst>
                </a:gridCol>
                <a:gridCol w="1079500">
                  <a:extLst>
                    <a:ext uri="{9D8B030D-6E8A-4147-A177-3AD203B41FA5}">
                      <a16:colId xmlns:a16="http://schemas.microsoft.com/office/drawing/2014/main" val="2456274335"/>
                    </a:ext>
                  </a:extLst>
                </a:gridCol>
                <a:gridCol w="1081087">
                  <a:extLst>
                    <a:ext uri="{9D8B030D-6E8A-4147-A177-3AD203B41FA5}">
                      <a16:colId xmlns:a16="http://schemas.microsoft.com/office/drawing/2014/main" val="2835183189"/>
                    </a:ext>
                  </a:extLst>
                </a:gridCol>
                <a:gridCol w="1655763">
                  <a:extLst>
                    <a:ext uri="{9D8B030D-6E8A-4147-A177-3AD203B41FA5}">
                      <a16:colId xmlns:a16="http://schemas.microsoft.com/office/drawing/2014/main" val="3178990517"/>
                    </a:ext>
                  </a:extLst>
                </a:gridCol>
                <a:gridCol w="1152525">
                  <a:extLst>
                    <a:ext uri="{9D8B030D-6E8A-4147-A177-3AD203B41FA5}">
                      <a16:colId xmlns:a16="http://schemas.microsoft.com/office/drawing/2014/main" val="1722910997"/>
                    </a:ext>
                  </a:extLst>
                </a:gridCol>
              </a:tblGrid>
              <a:tr h="2889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动力</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系统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机修</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系统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总图运</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输系统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行政及生活福利设施工程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工程建设</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其他费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231610420"/>
                  </a:ext>
                </a:extLst>
              </a:tr>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320568331"/>
                  </a:ext>
                </a:extLst>
              </a:tr>
            </a:tbl>
          </a:graphicData>
        </a:graphic>
      </p:graphicFrame>
    </p:spTree>
  </p:cSld>
  <p:clrMapOvr>
    <a:masterClrMapping/>
  </p:clrMapOvr>
  <p:transition spd="slow">
    <p:randomBar dir="vert"/>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C385930-846D-4088-89A0-8C3AF38D083E}"/>
              </a:ext>
            </a:extLst>
          </p:cNvPr>
          <p:cNvSpPr>
            <a:spLocks noGrp="1"/>
          </p:cNvSpPr>
          <p:nvPr>
            <p:ph type="sldNum" sz="quarter" idx="10"/>
          </p:nvPr>
        </p:nvSpPr>
        <p:spPr/>
        <p:txBody>
          <a:bodyPr/>
          <a:lstStyle/>
          <a:p>
            <a:fld id="{FC000844-FDFE-492B-9486-FAC17A7CC657}" type="slidenum">
              <a:rPr lang="en-US" altLang="zh-CN"/>
              <a:pPr/>
              <a:t>105</a:t>
            </a:fld>
            <a:endParaRPr lang="en-US" altLang="zh-CN">
              <a:solidFill>
                <a:schemeClr val="tx1"/>
              </a:solidFill>
            </a:endParaRPr>
          </a:p>
        </p:txBody>
      </p:sp>
      <p:sp>
        <p:nvSpPr>
          <p:cNvPr id="177154" name="Rectangle 2">
            <a:extLst>
              <a:ext uri="{FF2B5EF4-FFF2-40B4-BE49-F238E27FC236}">
                <a16:creationId xmlns:a16="http://schemas.microsoft.com/office/drawing/2014/main" id="{94900479-6F10-474F-BE07-56B26FF2D785}"/>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solidFill>
                  <a:srgbClr val="FFFFFF"/>
                </a:solidFill>
                <a:latin typeface="Arial Narrow" panose="020B06060202020A0204" pitchFamily="34" charset="0"/>
              </a:rPr>
              <a:t>第一节    工程项目的投资估算</a:t>
            </a:r>
          </a:p>
        </p:txBody>
      </p:sp>
      <p:sp>
        <p:nvSpPr>
          <p:cNvPr id="177155" name="Rectangle 3">
            <a:extLst>
              <a:ext uri="{FF2B5EF4-FFF2-40B4-BE49-F238E27FC236}">
                <a16:creationId xmlns:a16="http://schemas.microsoft.com/office/drawing/2014/main" id="{D6535D62-36F9-4179-8AD6-202858218FFE}"/>
              </a:ext>
            </a:extLst>
          </p:cNvPr>
          <p:cNvSpPr>
            <a:spLocks noGrp="1" noChangeArrowheads="1"/>
          </p:cNvSpPr>
          <p:nvPr>
            <p:ph type="body" idx="1"/>
          </p:nvPr>
        </p:nvSpPr>
        <p:spPr>
          <a:xfrm>
            <a:off x="2438400" y="188913"/>
            <a:ext cx="6526213" cy="6480175"/>
          </a:xfrm>
        </p:spPr>
        <p:txBody>
          <a:bodyPr/>
          <a:lstStyle/>
          <a:p>
            <a:r>
              <a:rPr lang="zh-CN" altLang="en-US" sz="2000" b="1">
                <a:solidFill>
                  <a:srgbClr val="008000"/>
                </a:solidFill>
              </a:rPr>
              <a:t>其中：建筑安装工程费</a:t>
            </a:r>
            <a:r>
              <a:rPr lang="en-US" altLang="zh-CN" sz="2000" b="1">
                <a:solidFill>
                  <a:srgbClr val="008000"/>
                </a:solidFill>
              </a:rPr>
              <a:t>=3600 ×0.40=1440(</a:t>
            </a:r>
            <a:r>
              <a:rPr lang="zh-CN" altLang="en-US" sz="2000" b="1">
                <a:solidFill>
                  <a:srgbClr val="008000"/>
                </a:solidFill>
              </a:rPr>
              <a:t>万元</a:t>
            </a:r>
            <a:r>
              <a:rPr lang="en-US" altLang="zh-CN" sz="2000" b="1">
                <a:solidFill>
                  <a:srgbClr val="008000"/>
                </a:solidFill>
              </a:rPr>
              <a:t>)</a:t>
            </a:r>
          </a:p>
          <a:p>
            <a:r>
              <a:rPr lang="zh-CN" altLang="en-US" sz="2000" b="1">
                <a:solidFill>
                  <a:srgbClr val="008000"/>
                </a:solidFill>
              </a:rPr>
              <a:t>设备购置费 </a:t>
            </a:r>
            <a:r>
              <a:rPr lang="en-US" altLang="zh-CN" sz="2000" b="1">
                <a:solidFill>
                  <a:srgbClr val="008000"/>
                </a:solidFill>
              </a:rPr>
              <a:t>= 6696</a:t>
            </a:r>
            <a:r>
              <a:rPr lang="en-US" altLang="zh-CN" sz="2000" b="1">
                <a:solidFill>
                  <a:srgbClr val="008000"/>
                </a:solidFill>
                <a:latin typeface="宋体" panose="02010600030101010101" pitchFamily="2" charset="-122"/>
              </a:rPr>
              <a:t>-</a:t>
            </a:r>
            <a:r>
              <a:rPr lang="en-US" altLang="zh-CN" sz="2000" b="1">
                <a:solidFill>
                  <a:srgbClr val="008000"/>
                </a:solidFill>
              </a:rPr>
              <a:t>1440 = 5256 (</a:t>
            </a:r>
            <a:r>
              <a:rPr lang="zh-CN" altLang="en-US" sz="2000" b="1">
                <a:solidFill>
                  <a:srgbClr val="008000"/>
                </a:solidFill>
              </a:rPr>
              <a:t>万元</a:t>
            </a:r>
            <a:r>
              <a:rPr lang="en-US" altLang="zh-CN" sz="2000" b="1">
                <a:solidFill>
                  <a:srgbClr val="008000"/>
                </a:solidFill>
              </a:rPr>
              <a:t>)</a:t>
            </a:r>
          </a:p>
          <a:p>
            <a:r>
              <a:rPr lang="zh-CN" altLang="en-US" sz="2000" b="1">
                <a:solidFill>
                  <a:srgbClr val="CC3300"/>
                </a:solidFill>
              </a:rPr>
              <a:t>又用系数估算法估算其他费用：</a:t>
            </a:r>
            <a:endParaRPr lang="zh-CN" altLang="en-US" sz="2000" b="1">
              <a:solidFill>
                <a:srgbClr val="008000"/>
              </a:solidFill>
            </a:endParaRPr>
          </a:p>
          <a:p>
            <a:r>
              <a:rPr lang="zh-CN" altLang="en-US" sz="2000" b="1">
                <a:solidFill>
                  <a:srgbClr val="008000"/>
                </a:solidFill>
              </a:rPr>
              <a:t>工程费与工程建设其他费</a:t>
            </a:r>
          </a:p>
          <a:p>
            <a:pPr>
              <a:buFont typeface="Wingdings" panose="05000000000000000000" pitchFamily="2" charset="2"/>
              <a:buNone/>
            </a:pPr>
            <a:r>
              <a:rPr lang="zh-CN" altLang="en-US" sz="2000" b="1">
                <a:solidFill>
                  <a:srgbClr val="008000"/>
                </a:solidFill>
              </a:rPr>
              <a:t> </a:t>
            </a:r>
            <a:r>
              <a:rPr lang="en-US" altLang="zh-CN" sz="2000" b="1">
                <a:solidFill>
                  <a:srgbClr val="008000"/>
                </a:solidFill>
              </a:rPr>
              <a:t>= 6696 ×(1+0.30+0.12+0.20+0.30+0.20)=14195.52(</a:t>
            </a:r>
            <a:r>
              <a:rPr lang="zh-CN" altLang="en-US" sz="2000" b="1">
                <a:solidFill>
                  <a:srgbClr val="008000"/>
                </a:solidFill>
              </a:rPr>
              <a:t>万元</a:t>
            </a:r>
            <a:r>
              <a:rPr lang="en-US" altLang="zh-CN" sz="2000" b="1">
                <a:solidFill>
                  <a:srgbClr val="008000"/>
                </a:solidFill>
              </a:rPr>
              <a:t>)</a:t>
            </a:r>
          </a:p>
          <a:p>
            <a:pPr>
              <a:buFont typeface="Wingdings" panose="05000000000000000000" pitchFamily="2" charset="2"/>
              <a:buNone/>
            </a:pPr>
            <a:r>
              <a:rPr lang="en-US" altLang="zh-CN" sz="2000" b="1">
                <a:solidFill>
                  <a:srgbClr val="008000"/>
                </a:solidFill>
              </a:rPr>
              <a:t>  </a:t>
            </a:r>
            <a:r>
              <a:rPr lang="zh-CN" altLang="en-US" sz="2000" b="1">
                <a:solidFill>
                  <a:srgbClr val="008000"/>
                </a:solidFill>
              </a:rPr>
              <a:t>工程费</a:t>
            </a:r>
            <a:r>
              <a:rPr lang="en-US" altLang="zh-CN" sz="2000" b="1">
                <a:solidFill>
                  <a:srgbClr val="008000"/>
                </a:solidFill>
              </a:rPr>
              <a:t>= 14195.52-6696 ×0.20=12856.32(</a:t>
            </a:r>
            <a:r>
              <a:rPr lang="zh-CN" altLang="en-US" sz="2000" b="1">
                <a:solidFill>
                  <a:srgbClr val="008000"/>
                </a:solidFill>
              </a:rPr>
              <a:t>万元</a:t>
            </a:r>
            <a:r>
              <a:rPr lang="en-US" altLang="zh-CN" sz="2000" b="1">
                <a:solidFill>
                  <a:srgbClr val="008000"/>
                </a:solidFill>
              </a:rPr>
              <a:t>)</a:t>
            </a:r>
          </a:p>
          <a:p>
            <a:r>
              <a:rPr lang="en-US" altLang="zh-CN" sz="2000" b="1">
                <a:solidFill>
                  <a:srgbClr val="FF0000"/>
                </a:solidFill>
              </a:rPr>
              <a:t>(2) </a:t>
            </a:r>
            <a:r>
              <a:rPr lang="zh-CN" altLang="en-US" sz="2000" b="1">
                <a:solidFill>
                  <a:srgbClr val="FF0000"/>
                </a:solidFill>
              </a:rPr>
              <a:t>固定资产投资估算表的编制</a:t>
            </a:r>
          </a:p>
          <a:p>
            <a:r>
              <a:rPr lang="en-US" altLang="zh-CN" sz="2000" b="1">
                <a:solidFill>
                  <a:schemeClr val="accent2"/>
                </a:solidFill>
              </a:rPr>
              <a:t>1</a:t>
            </a:r>
            <a:r>
              <a:rPr lang="zh-CN" altLang="en-US" sz="2000" b="1">
                <a:solidFill>
                  <a:schemeClr val="accent2"/>
                </a:solidFill>
              </a:rPr>
              <a:t>）基本预备费的估算</a:t>
            </a:r>
          </a:p>
          <a:p>
            <a:r>
              <a:rPr lang="zh-CN" altLang="en-US" sz="2000" b="1">
                <a:solidFill>
                  <a:srgbClr val="CC3300"/>
                </a:solidFill>
              </a:rPr>
              <a:t>基本预备费</a:t>
            </a:r>
            <a:r>
              <a:rPr lang="en-US" altLang="zh-CN" sz="2000" b="1">
                <a:solidFill>
                  <a:srgbClr val="CC3300"/>
                </a:solidFill>
              </a:rPr>
              <a:t>= 14195.52 ×5%=709.78 (</a:t>
            </a:r>
            <a:r>
              <a:rPr lang="zh-CN" altLang="en-US" sz="2000" b="1">
                <a:solidFill>
                  <a:srgbClr val="CC3300"/>
                </a:solidFill>
              </a:rPr>
              <a:t>万元</a:t>
            </a:r>
            <a:r>
              <a:rPr lang="en-US" altLang="zh-CN" sz="2000" b="1">
                <a:solidFill>
                  <a:srgbClr val="CC3300"/>
                </a:solidFill>
              </a:rPr>
              <a:t>)</a:t>
            </a:r>
          </a:p>
          <a:p>
            <a:r>
              <a:rPr lang="zh-CN" altLang="en-US" sz="2000" b="1">
                <a:solidFill>
                  <a:srgbClr val="CC3300"/>
                </a:solidFill>
              </a:rPr>
              <a:t>由此得，项目静态投资</a:t>
            </a:r>
            <a:r>
              <a:rPr lang="en-US" altLang="zh-CN" sz="2000" b="1">
                <a:solidFill>
                  <a:srgbClr val="CC3300"/>
                </a:solidFill>
              </a:rPr>
              <a:t>= 14195.52+ 709.78</a:t>
            </a:r>
          </a:p>
          <a:p>
            <a:r>
              <a:rPr lang="en-US" altLang="zh-CN" sz="2000" b="1">
                <a:solidFill>
                  <a:srgbClr val="CC3300"/>
                </a:solidFill>
              </a:rPr>
              <a:t>                                        = 14905.30 (</a:t>
            </a:r>
            <a:r>
              <a:rPr lang="zh-CN" altLang="en-US" sz="2000" b="1">
                <a:solidFill>
                  <a:srgbClr val="CC3300"/>
                </a:solidFill>
              </a:rPr>
              <a:t>万元</a:t>
            </a:r>
            <a:r>
              <a:rPr lang="en-US" altLang="zh-CN" sz="2000" b="1">
                <a:solidFill>
                  <a:srgbClr val="CC3300"/>
                </a:solidFill>
              </a:rPr>
              <a:t>)</a:t>
            </a:r>
          </a:p>
          <a:p>
            <a:r>
              <a:rPr lang="en-US" altLang="zh-CN" sz="2000" b="1">
                <a:solidFill>
                  <a:srgbClr val="3333FF"/>
                </a:solidFill>
              </a:rPr>
              <a:t>2)  </a:t>
            </a:r>
            <a:r>
              <a:rPr lang="zh-CN" altLang="en-US" sz="2000" b="1">
                <a:solidFill>
                  <a:srgbClr val="3333FF"/>
                </a:solidFill>
              </a:rPr>
              <a:t>涨价预备费的估算</a:t>
            </a:r>
          </a:p>
          <a:p>
            <a:r>
              <a:rPr lang="zh-CN" altLang="en-US" sz="2000" b="1">
                <a:solidFill>
                  <a:srgbClr val="008000"/>
                </a:solidFill>
              </a:rPr>
              <a:t>第</a:t>
            </a:r>
            <a:r>
              <a:rPr lang="en-US" altLang="zh-CN" sz="2000" b="1">
                <a:solidFill>
                  <a:srgbClr val="008000"/>
                </a:solidFill>
              </a:rPr>
              <a:t>1</a:t>
            </a:r>
            <a:r>
              <a:rPr lang="zh-CN" altLang="en-US" sz="2000" b="1">
                <a:solidFill>
                  <a:srgbClr val="008000"/>
                </a:solidFill>
              </a:rPr>
              <a:t>年  </a:t>
            </a:r>
            <a:r>
              <a:rPr lang="en-US" altLang="zh-CN" sz="2000" b="1">
                <a:solidFill>
                  <a:srgbClr val="008000"/>
                </a:solidFill>
              </a:rPr>
              <a:t>12856.32 ×30%  ×[(1+3%)-1] = 115.71 (</a:t>
            </a:r>
            <a:r>
              <a:rPr lang="zh-CN" altLang="en-US" sz="2000" b="1">
                <a:solidFill>
                  <a:srgbClr val="008000"/>
                </a:solidFill>
              </a:rPr>
              <a:t>万元</a:t>
            </a:r>
            <a:r>
              <a:rPr lang="en-US" altLang="zh-CN" sz="2000" b="1">
                <a:solidFill>
                  <a:srgbClr val="008000"/>
                </a:solidFill>
              </a:rPr>
              <a:t>)</a:t>
            </a:r>
          </a:p>
          <a:p>
            <a:r>
              <a:rPr lang="zh-CN" altLang="en-US" sz="2000" b="1">
                <a:solidFill>
                  <a:srgbClr val="008000"/>
                </a:solidFill>
              </a:rPr>
              <a:t>第</a:t>
            </a:r>
            <a:r>
              <a:rPr lang="en-US" altLang="zh-CN" sz="2000" b="1">
                <a:solidFill>
                  <a:srgbClr val="008000"/>
                </a:solidFill>
              </a:rPr>
              <a:t>2</a:t>
            </a:r>
            <a:r>
              <a:rPr lang="zh-CN" altLang="en-US" sz="2000" b="1">
                <a:solidFill>
                  <a:srgbClr val="008000"/>
                </a:solidFill>
              </a:rPr>
              <a:t>年 </a:t>
            </a:r>
            <a:r>
              <a:rPr lang="en-US" altLang="zh-CN" sz="2000" b="1">
                <a:solidFill>
                  <a:srgbClr val="008000"/>
                </a:solidFill>
              </a:rPr>
              <a:t>12856.32 ×50% ×[(1+3%)</a:t>
            </a:r>
            <a:r>
              <a:rPr lang="en-US" altLang="zh-CN" sz="2000" b="1" baseline="30000">
                <a:solidFill>
                  <a:srgbClr val="008000"/>
                </a:solidFill>
              </a:rPr>
              <a:t>2</a:t>
            </a:r>
            <a:r>
              <a:rPr lang="en-US" altLang="zh-CN" sz="2000" b="1">
                <a:solidFill>
                  <a:srgbClr val="008000"/>
                </a:solidFill>
              </a:rPr>
              <a:t>-1] = 391.47 (</a:t>
            </a:r>
            <a:r>
              <a:rPr lang="zh-CN" altLang="en-US" sz="2000" b="1">
                <a:solidFill>
                  <a:srgbClr val="008000"/>
                </a:solidFill>
              </a:rPr>
              <a:t>万元</a:t>
            </a:r>
            <a:r>
              <a:rPr lang="en-US" altLang="zh-CN" sz="2000" b="1">
                <a:solidFill>
                  <a:srgbClr val="008000"/>
                </a:solidFill>
              </a:rPr>
              <a:t>)</a:t>
            </a:r>
            <a:endParaRPr lang="en-US" altLang="zh-CN" sz="2000" b="1">
              <a:solidFill>
                <a:srgbClr val="3333FF"/>
              </a:solidFill>
            </a:endParaRPr>
          </a:p>
          <a:p>
            <a:r>
              <a:rPr lang="zh-CN" altLang="en-US" sz="2000" b="1">
                <a:solidFill>
                  <a:srgbClr val="008000"/>
                </a:solidFill>
              </a:rPr>
              <a:t>第</a:t>
            </a:r>
            <a:r>
              <a:rPr lang="en-US" altLang="zh-CN" sz="2000" b="1">
                <a:solidFill>
                  <a:srgbClr val="008000"/>
                </a:solidFill>
              </a:rPr>
              <a:t>3</a:t>
            </a:r>
            <a:r>
              <a:rPr lang="zh-CN" altLang="en-US" sz="2000" b="1">
                <a:solidFill>
                  <a:srgbClr val="008000"/>
                </a:solidFill>
              </a:rPr>
              <a:t>年 </a:t>
            </a:r>
            <a:r>
              <a:rPr lang="en-US" altLang="zh-CN" sz="2000" b="1">
                <a:solidFill>
                  <a:srgbClr val="008000"/>
                </a:solidFill>
              </a:rPr>
              <a:t>12856.32 ×20% ×[(1+3%)</a:t>
            </a:r>
            <a:r>
              <a:rPr lang="en-US" altLang="zh-CN" sz="2000" b="1" baseline="30000">
                <a:solidFill>
                  <a:srgbClr val="008000"/>
                </a:solidFill>
              </a:rPr>
              <a:t>3</a:t>
            </a:r>
            <a:r>
              <a:rPr lang="en-US" altLang="zh-CN" sz="2000" b="1">
                <a:solidFill>
                  <a:srgbClr val="008000"/>
                </a:solidFill>
              </a:rPr>
              <a:t>-1] = 238.43 (</a:t>
            </a:r>
            <a:r>
              <a:rPr lang="zh-CN" altLang="en-US" sz="2000" b="1">
                <a:solidFill>
                  <a:srgbClr val="008000"/>
                </a:solidFill>
              </a:rPr>
              <a:t>万元</a:t>
            </a:r>
            <a:r>
              <a:rPr lang="en-US" altLang="zh-CN" sz="2000" b="1">
                <a:solidFill>
                  <a:srgbClr val="008000"/>
                </a:solidFill>
              </a:rPr>
              <a:t>)</a:t>
            </a:r>
          </a:p>
          <a:p>
            <a:r>
              <a:rPr lang="zh-CN" altLang="en-US" sz="2000" b="1">
                <a:solidFill>
                  <a:srgbClr val="CC3300"/>
                </a:solidFill>
              </a:rPr>
              <a:t>涨价预备费合计：</a:t>
            </a:r>
            <a:r>
              <a:rPr lang="en-US" altLang="zh-CN" sz="2000" b="1">
                <a:solidFill>
                  <a:srgbClr val="CC3300"/>
                </a:solidFill>
              </a:rPr>
              <a:t>745.61 (</a:t>
            </a:r>
            <a:r>
              <a:rPr lang="zh-CN" altLang="en-US" sz="2000" b="1">
                <a:solidFill>
                  <a:srgbClr val="CC3300"/>
                </a:solidFill>
              </a:rPr>
              <a:t>万元</a:t>
            </a:r>
            <a:r>
              <a:rPr lang="en-US" altLang="zh-CN" sz="2000" b="1">
                <a:solidFill>
                  <a:srgbClr val="CC3300"/>
                </a:solidFill>
              </a:rPr>
              <a:t>)</a:t>
            </a:r>
          </a:p>
        </p:txBody>
      </p:sp>
    </p:spTree>
  </p:cSld>
  <p:clrMapOvr>
    <a:masterClrMapping/>
  </p:clrMapOvr>
  <p:transition spd="slow">
    <p:randomBar dir="vert"/>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a:extLst>
              <a:ext uri="{FF2B5EF4-FFF2-40B4-BE49-F238E27FC236}">
                <a16:creationId xmlns:a16="http://schemas.microsoft.com/office/drawing/2014/main" id="{8F314BBD-8FBD-45C6-8590-BCD9ACF9D11F}"/>
              </a:ext>
            </a:extLst>
          </p:cNvPr>
          <p:cNvSpPr>
            <a:spLocks noGrp="1"/>
          </p:cNvSpPr>
          <p:nvPr>
            <p:ph type="sldNum" sz="quarter" idx="10"/>
          </p:nvPr>
        </p:nvSpPr>
        <p:spPr/>
        <p:txBody>
          <a:bodyPr/>
          <a:lstStyle/>
          <a:p>
            <a:fld id="{41FEF6F3-33E2-4129-A538-A8DA71010FDB}" type="slidenum">
              <a:rPr lang="en-US" altLang="zh-CN"/>
              <a:pPr/>
              <a:t>106</a:t>
            </a:fld>
            <a:endParaRPr lang="en-US" altLang="zh-CN">
              <a:solidFill>
                <a:schemeClr val="tx1"/>
              </a:solidFill>
            </a:endParaRPr>
          </a:p>
        </p:txBody>
      </p:sp>
      <p:sp>
        <p:nvSpPr>
          <p:cNvPr id="178178" name="Rectangle 2">
            <a:extLst>
              <a:ext uri="{FF2B5EF4-FFF2-40B4-BE49-F238E27FC236}">
                <a16:creationId xmlns:a16="http://schemas.microsoft.com/office/drawing/2014/main" id="{BE516A5F-7D05-45B6-A3C6-496C0080B827}"/>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solidFill>
                  <a:srgbClr val="FFFFFF"/>
                </a:solidFill>
                <a:latin typeface="Arial Narrow" panose="020B06060202020A0204" pitchFamily="34" charset="0"/>
              </a:rPr>
              <a:t>第一节    工程项目的投资估算</a:t>
            </a:r>
          </a:p>
        </p:txBody>
      </p:sp>
      <p:sp>
        <p:nvSpPr>
          <p:cNvPr id="178179" name="Rectangle 3">
            <a:extLst>
              <a:ext uri="{FF2B5EF4-FFF2-40B4-BE49-F238E27FC236}">
                <a16:creationId xmlns:a16="http://schemas.microsoft.com/office/drawing/2014/main" id="{5CC30643-5F5C-46A9-8686-ECFFEB7143B0}"/>
              </a:ext>
            </a:extLst>
          </p:cNvPr>
          <p:cNvSpPr>
            <a:spLocks noGrp="1" noChangeArrowheads="1"/>
          </p:cNvSpPr>
          <p:nvPr>
            <p:ph type="body" idx="1"/>
          </p:nvPr>
        </p:nvSpPr>
        <p:spPr>
          <a:xfrm>
            <a:off x="2438400" y="188913"/>
            <a:ext cx="6019800" cy="5907087"/>
          </a:xfrm>
        </p:spPr>
        <p:txBody>
          <a:bodyPr/>
          <a:lstStyle/>
          <a:p>
            <a:r>
              <a:rPr lang="en-US" altLang="zh-CN" sz="2000" b="1">
                <a:solidFill>
                  <a:srgbClr val="CC3300"/>
                </a:solidFill>
              </a:rPr>
              <a:t>3</a:t>
            </a:r>
            <a:r>
              <a:rPr lang="zh-CN" altLang="en-US" sz="2000" b="1">
                <a:solidFill>
                  <a:srgbClr val="CC3300"/>
                </a:solidFill>
              </a:rPr>
              <a:t>）本例投资方向调节税为</a:t>
            </a:r>
            <a:r>
              <a:rPr lang="en-US" altLang="zh-CN" sz="2000" b="1">
                <a:solidFill>
                  <a:srgbClr val="CC3300"/>
                </a:solidFill>
              </a:rPr>
              <a:t>0</a:t>
            </a:r>
            <a:r>
              <a:rPr lang="zh-CN" altLang="en-US" sz="2000" b="1">
                <a:solidFill>
                  <a:srgbClr val="CC3300"/>
                </a:solidFill>
              </a:rPr>
              <a:t>。</a:t>
            </a:r>
          </a:p>
          <a:p>
            <a:r>
              <a:rPr lang="en-US" altLang="zh-CN" sz="2000" b="1">
                <a:solidFill>
                  <a:srgbClr val="CC3300"/>
                </a:solidFill>
              </a:rPr>
              <a:t>4</a:t>
            </a:r>
            <a:r>
              <a:rPr lang="zh-CN" altLang="en-US" sz="2000" b="1">
                <a:solidFill>
                  <a:srgbClr val="CC3300"/>
                </a:solidFill>
              </a:rPr>
              <a:t>）建设期贷款利息估算</a:t>
            </a:r>
          </a:p>
          <a:p>
            <a:r>
              <a:rPr lang="zh-CN" altLang="en-US" sz="2000" b="1"/>
              <a:t>第</a:t>
            </a:r>
            <a:r>
              <a:rPr lang="en-US" altLang="zh-CN" sz="2000" b="1"/>
              <a:t>1</a:t>
            </a:r>
            <a:r>
              <a:rPr lang="zh-CN" altLang="en-US" sz="2000" b="1"/>
              <a:t>年   贷款利息</a:t>
            </a:r>
          </a:p>
          <a:p>
            <a:endParaRPr lang="zh-CN" altLang="en-US" sz="2000" b="1"/>
          </a:p>
          <a:p>
            <a:r>
              <a:rPr lang="zh-CN" altLang="en-US" sz="2000" b="1"/>
              <a:t>第</a:t>
            </a:r>
            <a:r>
              <a:rPr lang="en-US" altLang="zh-CN" sz="2000" b="1"/>
              <a:t>2</a:t>
            </a:r>
            <a:r>
              <a:rPr lang="zh-CN" altLang="en-US" sz="2000" b="1"/>
              <a:t>年  贷款利息 </a:t>
            </a:r>
          </a:p>
          <a:p>
            <a:endParaRPr lang="zh-CN" altLang="en-US" sz="2000" b="1"/>
          </a:p>
          <a:p>
            <a:endParaRPr lang="zh-CN" altLang="en-US" sz="2000" b="1"/>
          </a:p>
          <a:p>
            <a:endParaRPr lang="zh-CN" altLang="en-US" sz="2000" b="1"/>
          </a:p>
          <a:p>
            <a:r>
              <a:rPr lang="zh-CN" altLang="en-US" sz="2000" b="1"/>
              <a:t>第</a:t>
            </a:r>
            <a:r>
              <a:rPr lang="en-US" altLang="zh-CN" sz="2000" b="1"/>
              <a:t>3</a:t>
            </a:r>
            <a:r>
              <a:rPr lang="zh-CN" altLang="en-US" sz="2000" b="1"/>
              <a:t>年  贷款利息</a:t>
            </a:r>
          </a:p>
          <a:p>
            <a:endParaRPr lang="zh-CN" altLang="en-US" sz="2000" b="1"/>
          </a:p>
          <a:p>
            <a:endParaRPr lang="zh-CN" altLang="en-US" sz="2000" b="1"/>
          </a:p>
          <a:p>
            <a:endParaRPr lang="zh-CN" altLang="en-US" sz="2000" b="1"/>
          </a:p>
          <a:p>
            <a:r>
              <a:rPr lang="zh-CN" altLang="en-US" sz="2000" b="1"/>
              <a:t>贷款利息合计：</a:t>
            </a:r>
            <a:r>
              <a:rPr lang="en-US" altLang="zh-CN" sz="2000" b="1"/>
              <a:t>1068.13</a:t>
            </a:r>
            <a:r>
              <a:rPr lang="zh-CN" altLang="en-US" sz="2000" b="1"/>
              <a:t>万元。</a:t>
            </a:r>
          </a:p>
          <a:p>
            <a:endParaRPr lang="zh-CN" altLang="en-US" sz="2000" b="1"/>
          </a:p>
          <a:p>
            <a:r>
              <a:rPr lang="zh-CN" altLang="en-US" sz="2000" b="1">
                <a:solidFill>
                  <a:srgbClr val="3333FF"/>
                </a:solidFill>
              </a:rPr>
              <a:t>项目固定资产投资额：    </a:t>
            </a:r>
          </a:p>
          <a:p>
            <a:r>
              <a:rPr lang="zh-CN" altLang="en-US" sz="2000" b="1">
                <a:solidFill>
                  <a:srgbClr val="3333FF"/>
                </a:solidFill>
              </a:rPr>
              <a:t>     </a:t>
            </a:r>
            <a:r>
              <a:rPr lang="en-US" altLang="zh-CN" sz="2000" b="1">
                <a:solidFill>
                  <a:srgbClr val="3333FF"/>
                </a:solidFill>
              </a:rPr>
              <a:t>=14195.52+1574.22+0+1068.13=16837.87</a:t>
            </a:r>
            <a:r>
              <a:rPr lang="zh-CN" altLang="en-US" sz="2000" b="1">
                <a:solidFill>
                  <a:srgbClr val="3333FF"/>
                </a:solidFill>
              </a:rPr>
              <a:t>万元</a:t>
            </a:r>
          </a:p>
          <a:p>
            <a:r>
              <a:rPr lang="en-US" altLang="zh-CN" sz="2000" b="1">
                <a:solidFill>
                  <a:srgbClr val="CC3300"/>
                </a:solidFill>
              </a:rPr>
              <a:t>5</a:t>
            </a:r>
            <a:r>
              <a:rPr lang="zh-CN" altLang="en-US" sz="2000" b="1">
                <a:solidFill>
                  <a:srgbClr val="CC3300"/>
                </a:solidFill>
              </a:rPr>
              <a:t>）编制固定资产投资估算表，见表</a:t>
            </a:r>
            <a:r>
              <a:rPr lang="en-US" altLang="zh-CN" sz="2000" b="1">
                <a:solidFill>
                  <a:srgbClr val="CC3300"/>
                </a:solidFill>
              </a:rPr>
              <a:t>6-3</a:t>
            </a:r>
            <a:r>
              <a:rPr lang="zh-CN" altLang="en-US" sz="2000" b="1">
                <a:solidFill>
                  <a:srgbClr val="CC3300"/>
                </a:solidFill>
              </a:rPr>
              <a:t>。</a:t>
            </a:r>
          </a:p>
        </p:txBody>
      </p:sp>
      <p:sp>
        <p:nvSpPr>
          <p:cNvPr id="178180" name="Rectangle 4">
            <a:extLst>
              <a:ext uri="{FF2B5EF4-FFF2-40B4-BE49-F238E27FC236}">
                <a16:creationId xmlns:a16="http://schemas.microsoft.com/office/drawing/2014/main" id="{3768BAC6-E438-4587-920E-14089CD922B1}"/>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8181" name="Object 5">
            <a:extLst>
              <a:ext uri="{FF2B5EF4-FFF2-40B4-BE49-F238E27FC236}">
                <a16:creationId xmlns:a16="http://schemas.microsoft.com/office/drawing/2014/main" id="{FA7E1F10-DA03-4427-9523-0D2A62C6CA6C}"/>
              </a:ext>
            </a:extLst>
          </p:cNvPr>
          <p:cNvGraphicFramePr>
            <a:graphicFrameLocks noChangeAspect="1"/>
          </p:cNvGraphicFramePr>
          <p:nvPr/>
        </p:nvGraphicFramePr>
        <p:xfrm>
          <a:off x="4787900" y="981075"/>
          <a:ext cx="3959225" cy="647700"/>
        </p:xfrm>
        <a:graphic>
          <a:graphicData uri="http://schemas.openxmlformats.org/presentationml/2006/ole">
            <mc:AlternateContent xmlns:mc="http://schemas.openxmlformats.org/markup-compatibility/2006">
              <mc:Choice xmlns:v="urn:schemas-microsoft-com:vml" Requires="v">
                <p:oleObj spid="_x0000_s178186" name="公式" r:id="rId3" imgW="2095500" imgH="393700" progId="Equation.3">
                  <p:embed/>
                </p:oleObj>
              </mc:Choice>
              <mc:Fallback>
                <p:oleObj name="公式" r:id="rId3" imgW="20955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981075"/>
                        <a:ext cx="3959225" cy="647700"/>
                      </a:xfrm>
                      <a:prstGeom prst="rect">
                        <a:avLst/>
                      </a:prstGeom>
                      <a:solidFill>
                        <a:srgbClr val="66FFFF"/>
                      </a:solidFill>
                    </p:spPr>
                  </p:pic>
                </p:oleObj>
              </mc:Fallback>
            </mc:AlternateContent>
          </a:graphicData>
        </a:graphic>
      </p:graphicFrame>
      <p:sp>
        <p:nvSpPr>
          <p:cNvPr id="178182" name="Rectangle 6">
            <a:extLst>
              <a:ext uri="{FF2B5EF4-FFF2-40B4-BE49-F238E27FC236}">
                <a16:creationId xmlns:a16="http://schemas.microsoft.com/office/drawing/2014/main" id="{C6592552-FEAE-425A-A5CE-19915D2FC6C1}"/>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8183" name="Object 7">
            <a:extLst>
              <a:ext uri="{FF2B5EF4-FFF2-40B4-BE49-F238E27FC236}">
                <a16:creationId xmlns:a16="http://schemas.microsoft.com/office/drawing/2014/main" id="{B231E7CB-06D7-47CB-AE8F-025FFDE1F353}"/>
              </a:ext>
            </a:extLst>
          </p:cNvPr>
          <p:cNvGraphicFramePr>
            <a:graphicFrameLocks noChangeAspect="1"/>
          </p:cNvGraphicFramePr>
          <p:nvPr/>
        </p:nvGraphicFramePr>
        <p:xfrm>
          <a:off x="3059113" y="2205038"/>
          <a:ext cx="5905500" cy="677862"/>
        </p:xfrm>
        <a:graphic>
          <a:graphicData uri="http://schemas.openxmlformats.org/presentationml/2006/ole">
            <mc:AlternateContent xmlns:mc="http://schemas.openxmlformats.org/markup-compatibility/2006">
              <mc:Choice xmlns:v="urn:schemas-microsoft-com:vml" Requires="v">
                <p:oleObj spid="_x0000_s178187" name="公式" r:id="rId5" imgW="3416300" imgH="393700" progId="Equation.3">
                  <p:embed/>
                </p:oleObj>
              </mc:Choice>
              <mc:Fallback>
                <p:oleObj name="公式" r:id="rId5" imgW="3416300" imgH="3937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9113" y="2205038"/>
                        <a:ext cx="5905500" cy="677862"/>
                      </a:xfrm>
                      <a:prstGeom prst="rect">
                        <a:avLst/>
                      </a:prstGeom>
                      <a:solidFill>
                        <a:srgbClr val="66FFFF"/>
                      </a:solidFill>
                    </p:spPr>
                  </p:pic>
                </p:oleObj>
              </mc:Fallback>
            </mc:AlternateContent>
          </a:graphicData>
        </a:graphic>
      </p:graphicFrame>
      <p:sp>
        <p:nvSpPr>
          <p:cNvPr id="178184" name="Rectangle 8">
            <a:extLst>
              <a:ext uri="{FF2B5EF4-FFF2-40B4-BE49-F238E27FC236}">
                <a16:creationId xmlns:a16="http://schemas.microsoft.com/office/drawing/2014/main" id="{9F97BDEA-BDEE-4778-A2AB-8CA642813E1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78185" name="Object 9">
            <a:extLst>
              <a:ext uri="{FF2B5EF4-FFF2-40B4-BE49-F238E27FC236}">
                <a16:creationId xmlns:a16="http://schemas.microsoft.com/office/drawing/2014/main" id="{7D0A641E-71ED-42FA-84DB-B17BD38CA2F1}"/>
              </a:ext>
            </a:extLst>
          </p:cNvPr>
          <p:cNvGraphicFramePr>
            <a:graphicFrameLocks noChangeAspect="1"/>
          </p:cNvGraphicFramePr>
          <p:nvPr/>
        </p:nvGraphicFramePr>
        <p:xfrm>
          <a:off x="1908175" y="3644900"/>
          <a:ext cx="7235825" cy="647700"/>
        </p:xfrm>
        <a:graphic>
          <a:graphicData uri="http://schemas.openxmlformats.org/presentationml/2006/ole">
            <mc:AlternateContent xmlns:mc="http://schemas.openxmlformats.org/markup-compatibility/2006">
              <mc:Choice xmlns:v="urn:schemas-microsoft-com:vml" Requires="v">
                <p:oleObj spid="_x0000_s178188" name="公式" r:id="rId7" imgW="4826000" imgH="393700" progId="Equation.3">
                  <p:embed/>
                </p:oleObj>
              </mc:Choice>
              <mc:Fallback>
                <p:oleObj name="公式" r:id="rId7" imgW="4826000" imgH="393700"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8175" y="3644900"/>
                        <a:ext cx="7235825" cy="647700"/>
                      </a:xfrm>
                      <a:prstGeom prst="rect">
                        <a:avLst/>
                      </a:prstGeom>
                      <a:solidFill>
                        <a:srgbClr val="99FF99"/>
                      </a:solidFill>
                    </p:spPr>
                  </p:pic>
                </p:oleObj>
              </mc:Fallback>
            </mc:AlternateContent>
          </a:graphicData>
        </a:graphic>
      </p:graphicFrame>
    </p:spTree>
  </p:cSld>
  <p:clrMapOvr>
    <a:masterClrMapping/>
  </p:clrMapOvr>
  <p:transition spd="slow">
    <p:randomBar dir="vert"/>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灯片编号占位符 3">
            <a:extLst>
              <a:ext uri="{FF2B5EF4-FFF2-40B4-BE49-F238E27FC236}">
                <a16:creationId xmlns:a16="http://schemas.microsoft.com/office/drawing/2014/main" id="{7A8537E5-1D5A-4156-A649-BA61783147A0}"/>
              </a:ext>
            </a:extLst>
          </p:cNvPr>
          <p:cNvSpPr>
            <a:spLocks noGrp="1"/>
          </p:cNvSpPr>
          <p:nvPr>
            <p:ph type="sldNum" sz="quarter" idx="10"/>
          </p:nvPr>
        </p:nvSpPr>
        <p:spPr/>
        <p:txBody>
          <a:bodyPr/>
          <a:lstStyle/>
          <a:p>
            <a:fld id="{CE91312C-D554-4C74-B8B7-22AE54D666BC}" type="slidenum">
              <a:rPr lang="en-US" altLang="zh-CN"/>
              <a:pPr/>
              <a:t>107</a:t>
            </a:fld>
            <a:endParaRPr lang="en-US" altLang="zh-CN">
              <a:solidFill>
                <a:schemeClr val="tx1"/>
              </a:solidFill>
            </a:endParaRPr>
          </a:p>
        </p:txBody>
      </p:sp>
      <p:sp>
        <p:nvSpPr>
          <p:cNvPr id="179202" name="Rectangle 2">
            <a:extLst>
              <a:ext uri="{FF2B5EF4-FFF2-40B4-BE49-F238E27FC236}">
                <a16:creationId xmlns:a16="http://schemas.microsoft.com/office/drawing/2014/main" id="{CA5DCA66-A387-4A62-949A-414CCE409621}"/>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solidFill>
                  <a:srgbClr val="FFFFFF"/>
                </a:solidFill>
                <a:latin typeface="Arial Narrow" panose="020B06060202020A0204" pitchFamily="34" charset="0"/>
              </a:rPr>
              <a:t>第一节    工程项目的投资估算</a:t>
            </a:r>
          </a:p>
        </p:txBody>
      </p:sp>
      <p:sp>
        <p:nvSpPr>
          <p:cNvPr id="179203" name="Rectangle 3">
            <a:extLst>
              <a:ext uri="{FF2B5EF4-FFF2-40B4-BE49-F238E27FC236}">
                <a16:creationId xmlns:a16="http://schemas.microsoft.com/office/drawing/2014/main" id="{2A47BFA6-23CD-4D27-88F0-70E827FA0D19}"/>
              </a:ext>
            </a:extLst>
          </p:cNvPr>
          <p:cNvSpPr>
            <a:spLocks noGrp="1" noChangeArrowheads="1"/>
          </p:cNvSpPr>
          <p:nvPr>
            <p:ph type="body" idx="1"/>
          </p:nvPr>
        </p:nvSpPr>
        <p:spPr>
          <a:xfrm>
            <a:off x="2438400" y="115888"/>
            <a:ext cx="6454775" cy="6742112"/>
          </a:xfrm>
        </p:spPr>
        <p:txBody>
          <a:bodyPr/>
          <a:lstStyle/>
          <a:p>
            <a:r>
              <a:rPr lang="zh-CN" altLang="en-US" sz="1800" b="1">
                <a:solidFill>
                  <a:srgbClr val="FF0000"/>
                </a:solidFill>
              </a:rPr>
              <a:t>表</a:t>
            </a:r>
            <a:r>
              <a:rPr lang="en-US" altLang="zh-CN" sz="1800" b="1">
                <a:solidFill>
                  <a:srgbClr val="FF0000"/>
                </a:solidFill>
              </a:rPr>
              <a:t>6-3     </a:t>
            </a:r>
            <a:r>
              <a:rPr lang="zh-CN" altLang="en-US" sz="1800" b="1">
                <a:solidFill>
                  <a:srgbClr val="FF0000"/>
                </a:solidFill>
              </a:rPr>
              <a:t>拟建项目固定资产投资估算表</a:t>
            </a: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endParaRPr lang="zh-CN" altLang="en-US" sz="1800" b="1">
              <a:solidFill>
                <a:srgbClr val="FF0000"/>
              </a:solidFill>
            </a:endParaRPr>
          </a:p>
          <a:p>
            <a:r>
              <a:rPr lang="zh-CN" altLang="en-US" sz="2000" b="1">
                <a:solidFill>
                  <a:srgbClr val="CC3300"/>
                </a:solidFill>
              </a:rPr>
              <a:t>项目固定资产投资额</a:t>
            </a:r>
            <a:r>
              <a:rPr lang="en-US" altLang="zh-CN" sz="2000" b="1">
                <a:solidFill>
                  <a:srgbClr val="CC3300"/>
                </a:solidFill>
              </a:rPr>
              <a:t>= 16719.05 (</a:t>
            </a:r>
            <a:r>
              <a:rPr lang="zh-CN" altLang="en-US" sz="2000" b="1">
                <a:solidFill>
                  <a:srgbClr val="CC3300"/>
                </a:solidFill>
              </a:rPr>
              <a:t>万元</a:t>
            </a:r>
            <a:r>
              <a:rPr lang="en-US" altLang="zh-CN" sz="2000" b="1">
                <a:solidFill>
                  <a:srgbClr val="CC3300"/>
                </a:solidFill>
              </a:rPr>
              <a:t>)</a:t>
            </a:r>
          </a:p>
        </p:txBody>
      </p:sp>
      <p:graphicFrame>
        <p:nvGraphicFramePr>
          <p:cNvPr id="179204" name="Group 4">
            <a:extLst>
              <a:ext uri="{FF2B5EF4-FFF2-40B4-BE49-F238E27FC236}">
                <a16:creationId xmlns:a16="http://schemas.microsoft.com/office/drawing/2014/main" id="{9201163E-633A-4EA8-B940-F68F5A650128}"/>
              </a:ext>
            </a:extLst>
          </p:cNvPr>
          <p:cNvGraphicFramePr>
            <a:graphicFrameLocks noGrp="1"/>
          </p:cNvGraphicFramePr>
          <p:nvPr/>
        </p:nvGraphicFramePr>
        <p:xfrm>
          <a:off x="2268538" y="549275"/>
          <a:ext cx="6840537" cy="5346700"/>
        </p:xfrm>
        <a:graphic>
          <a:graphicData uri="http://schemas.openxmlformats.org/drawingml/2006/table">
            <a:tbl>
              <a:tblPr/>
              <a:tblGrid>
                <a:gridCol w="576262">
                  <a:extLst>
                    <a:ext uri="{9D8B030D-6E8A-4147-A177-3AD203B41FA5}">
                      <a16:colId xmlns:a16="http://schemas.microsoft.com/office/drawing/2014/main" val="2114646405"/>
                    </a:ext>
                  </a:extLst>
                </a:gridCol>
                <a:gridCol w="1727200">
                  <a:extLst>
                    <a:ext uri="{9D8B030D-6E8A-4147-A177-3AD203B41FA5}">
                      <a16:colId xmlns:a16="http://schemas.microsoft.com/office/drawing/2014/main" val="3819860322"/>
                    </a:ext>
                  </a:extLst>
                </a:gridCol>
                <a:gridCol w="576263">
                  <a:extLst>
                    <a:ext uri="{9D8B030D-6E8A-4147-A177-3AD203B41FA5}">
                      <a16:colId xmlns:a16="http://schemas.microsoft.com/office/drawing/2014/main" val="2624637335"/>
                    </a:ext>
                  </a:extLst>
                </a:gridCol>
                <a:gridCol w="1008062">
                  <a:extLst>
                    <a:ext uri="{9D8B030D-6E8A-4147-A177-3AD203B41FA5}">
                      <a16:colId xmlns:a16="http://schemas.microsoft.com/office/drawing/2014/main" val="2905633008"/>
                    </a:ext>
                  </a:extLst>
                </a:gridCol>
                <a:gridCol w="936625">
                  <a:extLst>
                    <a:ext uri="{9D8B030D-6E8A-4147-A177-3AD203B41FA5}">
                      <a16:colId xmlns:a16="http://schemas.microsoft.com/office/drawing/2014/main" val="2946242263"/>
                    </a:ext>
                  </a:extLst>
                </a:gridCol>
                <a:gridCol w="1008063">
                  <a:extLst>
                    <a:ext uri="{9D8B030D-6E8A-4147-A177-3AD203B41FA5}">
                      <a16:colId xmlns:a16="http://schemas.microsoft.com/office/drawing/2014/main" val="2688171894"/>
                    </a:ext>
                  </a:extLst>
                </a:gridCol>
                <a:gridCol w="1008062">
                  <a:extLst>
                    <a:ext uri="{9D8B030D-6E8A-4147-A177-3AD203B41FA5}">
                      <a16:colId xmlns:a16="http://schemas.microsoft.com/office/drawing/2014/main" val="1685575879"/>
                    </a:ext>
                  </a:extLst>
                </a:gridCol>
              </a:tblGrid>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序号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工程费用名称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系数</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建筑安装</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工程费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设备购</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置 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工程建设</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其他费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合 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64220092"/>
                  </a:ext>
                </a:extLst>
              </a:tr>
              <a:tr h="2413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工程费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7600.32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5256.00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12856.32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632404203"/>
                  </a:ext>
                </a:extLst>
              </a:tr>
              <a:tr h="3381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主厂房</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5256.00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6696.00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613599285"/>
                  </a:ext>
                </a:extLst>
              </a:tr>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动力系统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2008.8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140638278"/>
                  </a:ext>
                </a:extLst>
              </a:tr>
              <a:tr h="3127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机修系统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803.52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803.52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910040336"/>
                  </a:ext>
                </a:extLst>
              </a:tr>
              <a:tr h="3381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总图运输</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1339.20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1339.20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230833761"/>
                  </a:ext>
                </a:extLst>
              </a:tr>
              <a:tr h="3540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行政生活福利设施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2008.80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2008.80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510591791"/>
                  </a:ext>
                </a:extLst>
              </a:tr>
              <a:tr h="3127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工程建设其他费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1339.20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1339.20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059253270"/>
                  </a:ext>
                </a:extLst>
              </a:tr>
              <a:tr h="3381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 + 2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010884473"/>
                  </a:ext>
                </a:extLst>
              </a:tr>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预备费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1455.39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1455.39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576221798"/>
                  </a:ext>
                </a:extLst>
              </a:tr>
              <a:tr h="3127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基本预备费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709.78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709.78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347232676"/>
                  </a:ext>
                </a:extLst>
              </a:tr>
              <a:tr h="1936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涨价预备费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745.61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745.61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972350231"/>
                  </a:ext>
                </a:extLst>
              </a:tr>
              <a:tr h="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投资方向调节税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793554421"/>
                  </a:ext>
                </a:extLst>
              </a:tr>
              <a:tr h="1714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建设期贷款利息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1068.14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1068.14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529893308"/>
                  </a:ext>
                </a:extLst>
              </a:tr>
              <a:tr h="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1+2+3+4+5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7600.32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5256.00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3862.72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16719.05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246205524"/>
                  </a:ext>
                </a:extLst>
              </a:tr>
            </a:tbl>
          </a:graphicData>
        </a:graphic>
      </p:graphicFrame>
    </p:spTree>
  </p:cSld>
  <p:clrMapOvr>
    <a:masterClrMapping/>
  </p:clrMapOvr>
  <p:transition spd="slow">
    <p:randomBar dir="vert"/>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8C46E00-AC69-4A67-8D05-699F5EC41CDD}"/>
              </a:ext>
            </a:extLst>
          </p:cNvPr>
          <p:cNvSpPr>
            <a:spLocks noGrp="1"/>
          </p:cNvSpPr>
          <p:nvPr>
            <p:ph type="sldNum" sz="quarter" idx="10"/>
          </p:nvPr>
        </p:nvSpPr>
        <p:spPr/>
        <p:txBody>
          <a:bodyPr/>
          <a:lstStyle/>
          <a:p>
            <a:fld id="{60B32F8B-A29C-4539-95C4-2C5EE6246620}" type="slidenum">
              <a:rPr lang="en-US" altLang="zh-CN"/>
              <a:pPr/>
              <a:t>108</a:t>
            </a:fld>
            <a:endParaRPr lang="en-US" altLang="zh-CN">
              <a:solidFill>
                <a:schemeClr val="tx1"/>
              </a:solidFill>
            </a:endParaRPr>
          </a:p>
        </p:txBody>
      </p:sp>
      <p:sp>
        <p:nvSpPr>
          <p:cNvPr id="180226" name="Rectangle 2">
            <a:extLst>
              <a:ext uri="{FF2B5EF4-FFF2-40B4-BE49-F238E27FC236}">
                <a16:creationId xmlns:a16="http://schemas.microsoft.com/office/drawing/2014/main" id="{CD68F05A-1028-4512-9E14-5B37F0BD4306}"/>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工程项目的投资估算</a:t>
            </a:r>
          </a:p>
        </p:txBody>
      </p:sp>
      <p:sp>
        <p:nvSpPr>
          <p:cNvPr id="180227" name="Rectangle 3">
            <a:extLst>
              <a:ext uri="{FF2B5EF4-FFF2-40B4-BE49-F238E27FC236}">
                <a16:creationId xmlns:a16="http://schemas.microsoft.com/office/drawing/2014/main" id="{47DB9C8A-CCFC-47DD-9B59-BD83451600B8}"/>
              </a:ext>
            </a:extLst>
          </p:cNvPr>
          <p:cNvSpPr>
            <a:spLocks noGrp="1" noChangeArrowheads="1"/>
          </p:cNvSpPr>
          <p:nvPr>
            <p:ph type="body" idx="1"/>
          </p:nvPr>
        </p:nvSpPr>
        <p:spPr>
          <a:xfrm>
            <a:off x="2438400" y="260350"/>
            <a:ext cx="6526213" cy="6337300"/>
          </a:xfrm>
        </p:spPr>
        <p:txBody>
          <a:bodyPr/>
          <a:lstStyle/>
          <a:p>
            <a:r>
              <a:rPr lang="en-US" altLang="zh-CN" sz="2000" b="1">
                <a:solidFill>
                  <a:srgbClr val="FF0000"/>
                </a:solidFill>
              </a:rPr>
              <a:t>(3) </a:t>
            </a:r>
            <a:r>
              <a:rPr lang="zh-CN" altLang="en-US" sz="2000" b="1">
                <a:solidFill>
                  <a:srgbClr val="FF0000"/>
                </a:solidFill>
              </a:rPr>
              <a:t>流动资金的估算</a:t>
            </a:r>
          </a:p>
          <a:p>
            <a:r>
              <a:rPr lang="zh-CN" altLang="en-US" sz="2000" b="1">
                <a:solidFill>
                  <a:schemeClr val="accent2"/>
                </a:solidFill>
              </a:rPr>
              <a:t>拟建项目流动资金</a:t>
            </a:r>
            <a:r>
              <a:rPr lang="en-US" altLang="zh-CN" sz="2000" b="1">
                <a:solidFill>
                  <a:schemeClr val="accent2"/>
                </a:solidFill>
              </a:rPr>
              <a:t>= 16719.05×6%=1003.14(</a:t>
            </a:r>
            <a:r>
              <a:rPr lang="zh-CN" altLang="en-US" sz="2000" b="1">
                <a:solidFill>
                  <a:schemeClr val="accent2"/>
                </a:solidFill>
              </a:rPr>
              <a:t>万元</a:t>
            </a:r>
            <a:r>
              <a:rPr lang="en-US" altLang="zh-CN" sz="2000" b="1">
                <a:solidFill>
                  <a:schemeClr val="accent2"/>
                </a:solidFill>
              </a:rPr>
              <a:t>)</a:t>
            </a:r>
          </a:p>
          <a:p>
            <a:endParaRPr lang="en-US" altLang="zh-CN" sz="2000" b="1">
              <a:solidFill>
                <a:schemeClr val="accent2"/>
              </a:solidFill>
            </a:endParaRPr>
          </a:p>
          <a:p>
            <a:r>
              <a:rPr lang="zh-CN" altLang="en-US" sz="2000" b="1">
                <a:solidFill>
                  <a:schemeClr val="accent2"/>
                </a:solidFill>
              </a:rPr>
              <a:t>拟建项目总投资</a:t>
            </a:r>
            <a:r>
              <a:rPr lang="en-US" altLang="zh-CN" sz="2000" b="1">
                <a:solidFill>
                  <a:schemeClr val="accent2"/>
                </a:solidFill>
              </a:rPr>
              <a:t>=16719.05+ 1003.14</a:t>
            </a:r>
          </a:p>
          <a:p>
            <a:r>
              <a:rPr lang="en-US" altLang="zh-CN" sz="2000" b="1">
                <a:solidFill>
                  <a:schemeClr val="accent2"/>
                </a:solidFill>
              </a:rPr>
              <a:t>                            =  17722.19 (</a:t>
            </a:r>
            <a:r>
              <a:rPr lang="zh-CN" altLang="en-US" sz="2000" b="1">
                <a:solidFill>
                  <a:schemeClr val="accent2"/>
                </a:solidFill>
              </a:rPr>
              <a:t>万元</a:t>
            </a:r>
            <a:r>
              <a:rPr lang="en-US" altLang="zh-CN" sz="2000" b="1">
                <a:solidFill>
                  <a:schemeClr val="accent2"/>
                </a:solidFill>
              </a:rPr>
              <a:t>)</a:t>
            </a:r>
          </a:p>
        </p:txBody>
      </p:sp>
    </p:spTree>
  </p:cSld>
  <p:clrMapOvr>
    <a:masterClrMapping/>
  </p:clrMapOvr>
  <p:transition spd="slow">
    <p:randomBar dir="vert"/>
  </p:transitio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93E56E7-9492-4607-B384-5B1DC9792EAF}"/>
              </a:ext>
            </a:extLst>
          </p:cNvPr>
          <p:cNvSpPr>
            <a:spLocks noGrp="1"/>
          </p:cNvSpPr>
          <p:nvPr>
            <p:ph type="sldNum" sz="quarter" idx="10"/>
          </p:nvPr>
        </p:nvSpPr>
        <p:spPr/>
        <p:txBody>
          <a:bodyPr/>
          <a:lstStyle/>
          <a:p>
            <a:fld id="{667FA42F-4C0F-4D3E-9AE4-480CE4B7AE05}" type="slidenum">
              <a:rPr lang="en-US" altLang="zh-CN"/>
              <a:pPr/>
              <a:t>109</a:t>
            </a:fld>
            <a:endParaRPr lang="en-US" altLang="zh-CN">
              <a:solidFill>
                <a:schemeClr val="tx1"/>
              </a:solidFill>
            </a:endParaRPr>
          </a:p>
        </p:txBody>
      </p:sp>
      <p:sp>
        <p:nvSpPr>
          <p:cNvPr id="181250" name="Rectangle 2">
            <a:extLst>
              <a:ext uri="{FF2B5EF4-FFF2-40B4-BE49-F238E27FC236}">
                <a16:creationId xmlns:a16="http://schemas.microsoft.com/office/drawing/2014/main" id="{52F63D81-F875-4EF5-A568-05B36251EA1C}"/>
              </a:ext>
            </a:extLst>
          </p:cNvPr>
          <p:cNvSpPr>
            <a:spLocks noChangeArrowheads="1"/>
          </p:cNvSpPr>
          <p:nvPr>
            <p:ph type="title"/>
          </p:nvPr>
        </p:nvSpPr>
        <p:spPr bwMode="auto">
          <a:xfrm>
            <a:off x="862013" y="188913"/>
            <a:ext cx="1143000" cy="66690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第二节      收入、成本、利润的估算</a:t>
            </a:r>
          </a:p>
        </p:txBody>
      </p:sp>
      <p:sp>
        <p:nvSpPr>
          <p:cNvPr id="181251" name="Rectangle 3">
            <a:extLst>
              <a:ext uri="{FF2B5EF4-FFF2-40B4-BE49-F238E27FC236}">
                <a16:creationId xmlns:a16="http://schemas.microsoft.com/office/drawing/2014/main" id="{D07A6945-DA20-4B26-A100-E0EBBD265645}"/>
              </a:ext>
            </a:extLst>
          </p:cNvPr>
          <p:cNvSpPr>
            <a:spLocks noGrp="1" noChangeArrowheads="1"/>
          </p:cNvSpPr>
          <p:nvPr>
            <p:ph type="body" idx="1"/>
          </p:nvPr>
        </p:nvSpPr>
        <p:spPr>
          <a:xfrm>
            <a:off x="2438400" y="0"/>
            <a:ext cx="6705600" cy="6858000"/>
          </a:xfrm>
        </p:spPr>
        <p:txBody>
          <a:bodyPr/>
          <a:lstStyle/>
          <a:p>
            <a:pPr>
              <a:lnSpc>
                <a:spcPct val="115000"/>
              </a:lnSpc>
              <a:buFont typeface="Wingdings" panose="05000000000000000000" pitchFamily="2" charset="2"/>
              <a:buNone/>
            </a:pPr>
            <a:r>
              <a:rPr lang="zh-CN" altLang="en-US" sz="2400" b="1">
                <a:solidFill>
                  <a:srgbClr val="FF0000"/>
                </a:solidFill>
              </a:rPr>
              <a:t>一、收入的估算</a:t>
            </a:r>
          </a:p>
          <a:p>
            <a:pPr>
              <a:lnSpc>
                <a:spcPct val="115000"/>
              </a:lnSpc>
            </a:pPr>
            <a:r>
              <a:rPr lang="zh-CN" altLang="en-US" sz="2000" b="1">
                <a:solidFill>
                  <a:srgbClr val="009900"/>
                </a:solidFill>
              </a:rPr>
              <a:t>销售收入 </a:t>
            </a:r>
            <a:r>
              <a:rPr lang="en-US" altLang="zh-CN" sz="2000" b="1">
                <a:solidFill>
                  <a:srgbClr val="009900"/>
                </a:solidFill>
              </a:rPr>
              <a:t>= </a:t>
            </a:r>
            <a:r>
              <a:rPr lang="zh-CN" altLang="en-US" sz="2000" b="1">
                <a:solidFill>
                  <a:srgbClr val="009900"/>
                </a:solidFill>
              </a:rPr>
              <a:t>产品产量</a:t>
            </a:r>
            <a:r>
              <a:rPr lang="en-US" altLang="zh-CN" sz="2000" b="1">
                <a:solidFill>
                  <a:srgbClr val="009900"/>
                </a:solidFill>
              </a:rPr>
              <a:t>×</a:t>
            </a:r>
            <a:r>
              <a:rPr lang="zh-CN" altLang="en-US" sz="2000" b="1">
                <a:solidFill>
                  <a:srgbClr val="009900"/>
                </a:solidFill>
              </a:rPr>
              <a:t>产品单价</a:t>
            </a:r>
          </a:p>
          <a:p>
            <a:pPr>
              <a:lnSpc>
                <a:spcPct val="115000"/>
              </a:lnSpc>
            </a:pPr>
            <a:r>
              <a:rPr lang="zh-CN" altLang="en-US" sz="2000" b="1">
                <a:solidFill>
                  <a:schemeClr val="accent2"/>
                </a:solidFill>
              </a:rPr>
              <a:t>应分别用市场预测的方法对产量和单价进行估算，重点是“产量”的估算。</a:t>
            </a:r>
          </a:p>
          <a:p>
            <a:pPr>
              <a:lnSpc>
                <a:spcPct val="115000"/>
              </a:lnSpc>
              <a:buFont typeface="Wingdings" panose="05000000000000000000" pitchFamily="2" charset="2"/>
              <a:buNone/>
            </a:pPr>
            <a:r>
              <a:rPr lang="en-US" altLang="zh-CN" sz="2000" b="1">
                <a:solidFill>
                  <a:srgbClr val="CC3300"/>
                </a:solidFill>
              </a:rPr>
              <a:t>1</a:t>
            </a:r>
            <a:r>
              <a:rPr lang="zh-CN" altLang="en-US" sz="2000" b="1">
                <a:solidFill>
                  <a:srgbClr val="CC3300"/>
                </a:solidFill>
              </a:rPr>
              <a:t>、定量估算法：</a:t>
            </a:r>
          </a:p>
          <a:p>
            <a:pPr>
              <a:lnSpc>
                <a:spcPct val="115000"/>
              </a:lnSpc>
              <a:buFont typeface="Wingdings" panose="05000000000000000000" pitchFamily="2" charset="2"/>
              <a:buNone/>
            </a:pPr>
            <a:r>
              <a:rPr lang="zh-CN" altLang="en-US" sz="2000" b="1">
                <a:solidFill>
                  <a:srgbClr val="3333FF"/>
                </a:solidFill>
              </a:rPr>
              <a:t>  回归分析法、弹性系数法、移动平均法、指数平滑法等。</a:t>
            </a:r>
          </a:p>
          <a:p>
            <a:pPr>
              <a:lnSpc>
                <a:spcPct val="115000"/>
              </a:lnSpc>
              <a:buFont typeface="Wingdings" panose="05000000000000000000" pitchFamily="2" charset="2"/>
              <a:buNone/>
            </a:pPr>
            <a:r>
              <a:rPr lang="en-US" altLang="zh-CN" sz="2000" b="1">
                <a:solidFill>
                  <a:srgbClr val="CC0000"/>
                </a:solidFill>
              </a:rPr>
              <a:t>2</a:t>
            </a:r>
            <a:r>
              <a:rPr lang="zh-CN" altLang="en-US" sz="2000" b="1">
                <a:solidFill>
                  <a:srgbClr val="CC0000"/>
                </a:solidFill>
              </a:rPr>
              <a:t>、定性估算法：</a:t>
            </a:r>
          </a:p>
          <a:p>
            <a:pPr>
              <a:lnSpc>
                <a:spcPct val="115000"/>
              </a:lnSpc>
            </a:pPr>
            <a:r>
              <a:rPr lang="zh-CN" altLang="en-US" sz="2000" b="1">
                <a:solidFill>
                  <a:srgbClr val="3333FF"/>
                </a:solidFill>
              </a:rPr>
              <a:t>类推预测法、专家会议法、德尔菲法。</a:t>
            </a:r>
          </a:p>
          <a:p>
            <a:pPr>
              <a:lnSpc>
                <a:spcPct val="115000"/>
              </a:lnSpc>
              <a:buFont typeface="Wingdings" panose="05000000000000000000" pitchFamily="2" charset="2"/>
              <a:buNone/>
            </a:pPr>
            <a:r>
              <a:rPr lang="zh-CN" altLang="en-US" sz="2400" b="1">
                <a:solidFill>
                  <a:srgbClr val="FF0000"/>
                </a:solidFill>
              </a:rPr>
              <a:t>二、成本的估算</a:t>
            </a:r>
          </a:p>
          <a:p>
            <a:pPr>
              <a:lnSpc>
                <a:spcPct val="115000"/>
              </a:lnSpc>
            </a:pPr>
            <a:r>
              <a:rPr lang="zh-CN" altLang="en-US" sz="2000" b="1">
                <a:solidFill>
                  <a:srgbClr val="009900"/>
                </a:solidFill>
              </a:rPr>
              <a:t>总成本费用</a:t>
            </a:r>
            <a:r>
              <a:rPr lang="en-US" altLang="zh-CN" sz="2000" b="1">
                <a:solidFill>
                  <a:srgbClr val="009900"/>
                </a:solidFill>
              </a:rPr>
              <a:t>=</a:t>
            </a:r>
            <a:r>
              <a:rPr lang="zh-CN" altLang="en-US" sz="2000" b="1">
                <a:solidFill>
                  <a:srgbClr val="009900"/>
                </a:solidFill>
              </a:rPr>
              <a:t>外购原材料、燃料及动力费</a:t>
            </a:r>
            <a:r>
              <a:rPr lang="en-US" altLang="zh-CN" sz="2000" b="1">
                <a:solidFill>
                  <a:srgbClr val="009900"/>
                </a:solidFill>
              </a:rPr>
              <a:t>+</a:t>
            </a:r>
            <a:r>
              <a:rPr lang="zh-CN" altLang="en-US" sz="2000" b="1">
                <a:solidFill>
                  <a:srgbClr val="009900"/>
                </a:solidFill>
              </a:rPr>
              <a:t>人工工资及福</a:t>
            </a:r>
          </a:p>
          <a:p>
            <a:pPr>
              <a:lnSpc>
                <a:spcPct val="115000"/>
              </a:lnSpc>
            </a:pPr>
            <a:r>
              <a:rPr lang="zh-CN" altLang="en-US" sz="2000" b="1">
                <a:solidFill>
                  <a:srgbClr val="009900"/>
                </a:solidFill>
              </a:rPr>
              <a:t>              利费</a:t>
            </a:r>
            <a:r>
              <a:rPr lang="en-US" altLang="zh-CN" sz="2000" b="1">
                <a:solidFill>
                  <a:srgbClr val="009900"/>
                </a:solidFill>
              </a:rPr>
              <a:t>+</a:t>
            </a:r>
            <a:r>
              <a:rPr lang="zh-CN" altLang="en-US" sz="2000" b="1">
                <a:solidFill>
                  <a:srgbClr val="009900"/>
                </a:solidFill>
              </a:rPr>
              <a:t>外部提供的劳务及服务费</a:t>
            </a:r>
            <a:r>
              <a:rPr lang="en-US" altLang="zh-CN" sz="2000" b="1">
                <a:solidFill>
                  <a:srgbClr val="009900"/>
                </a:solidFill>
              </a:rPr>
              <a:t>+</a:t>
            </a:r>
            <a:r>
              <a:rPr lang="zh-CN" altLang="en-US" sz="2000" b="1">
                <a:solidFill>
                  <a:srgbClr val="009900"/>
                </a:solidFill>
              </a:rPr>
              <a:t>修理费</a:t>
            </a:r>
            <a:r>
              <a:rPr lang="en-US" altLang="zh-CN" sz="2000" b="1">
                <a:solidFill>
                  <a:srgbClr val="009900"/>
                </a:solidFill>
              </a:rPr>
              <a:t>+</a:t>
            </a:r>
            <a:r>
              <a:rPr lang="zh-CN" altLang="en-US" sz="2000" b="1">
                <a:solidFill>
                  <a:srgbClr val="009900"/>
                </a:solidFill>
              </a:rPr>
              <a:t>折旧费 </a:t>
            </a:r>
          </a:p>
          <a:p>
            <a:pPr>
              <a:lnSpc>
                <a:spcPct val="115000"/>
              </a:lnSpc>
            </a:pPr>
            <a:r>
              <a:rPr lang="zh-CN" altLang="en-US" sz="2000" b="1">
                <a:solidFill>
                  <a:srgbClr val="009900"/>
                </a:solidFill>
              </a:rPr>
              <a:t>             </a:t>
            </a:r>
            <a:r>
              <a:rPr lang="en-US" altLang="zh-CN" sz="2000" b="1">
                <a:solidFill>
                  <a:srgbClr val="009900"/>
                </a:solidFill>
              </a:rPr>
              <a:t>+</a:t>
            </a:r>
            <a:r>
              <a:rPr lang="zh-CN" altLang="en-US" sz="2000" b="1">
                <a:solidFill>
                  <a:srgbClr val="009900"/>
                </a:solidFill>
              </a:rPr>
              <a:t>矿山维简费</a:t>
            </a:r>
            <a:r>
              <a:rPr lang="en-US" altLang="zh-CN" sz="2000" b="1">
                <a:solidFill>
                  <a:srgbClr val="009900"/>
                </a:solidFill>
              </a:rPr>
              <a:t>+</a:t>
            </a:r>
            <a:r>
              <a:rPr lang="zh-CN" altLang="en-US" sz="2000" b="1">
                <a:solidFill>
                  <a:srgbClr val="009900"/>
                </a:solidFill>
              </a:rPr>
              <a:t>摊销费</a:t>
            </a:r>
            <a:r>
              <a:rPr lang="en-US" altLang="zh-CN" sz="2000" b="1">
                <a:solidFill>
                  <a:srgbClr val="009900"/>
                </a:solidFill>
              </a:rPr>
              <a:t>+</a:t>
            </a:r>
            <a:r>
              <a:rPr lang="zh-CN" altLang="en-US" sz="2000" b="1">
                <a:solidFill>
                  <a:srgbClr val="009900"/>
                </a:solidFill>
              </a:rPr>
              <a:t>财务费</a:t>
            </a:r>
            <a:r>
              <a:rPr lang="en-US" altLang="zh-CN" sz="2000" b="1">
                <a:solidFill>
                  <a:srgbClr val="009900"/>
                </a:solidFill>
              </a:rPr>
              <a:t>+</a:t>
            </a:r>
            <a:r>
              <a:rPr lang="zh-CN" altLang="en-US" sz="2000" b="1">
                <a:solidFill>
                  <a:srgbClr val="009900"/>
                </a:solidFill>
              </a:rPr>
              <a:t>其他费用</a:t>
            </a:r>
          </a:p>
          <a:p>
            <a:pPr>
              <a:lnSpc>
                <a:spcPct val="115000"/>
              </a:lnSpc>
            </a:pPr>
            <a:r>
              <a:rPr lang="zh-CN" altLang="en-US" sz="2000" b="1">
                <a:solidFill>
                  <a:srgbClr val="009900"/>
                </a:solidFill>
              </a:rPr>
              <a:t>经营成本</a:t>
            </a:r>
            <a:r>
              <a:rPr lang="en-US" altLang="zh-CN" sz="2000" b="1">
                <a:solidFill>
                  <a:srgbClr val="009900"/>
                </a:solidFill>
              </a:rPr>
              <a:t>=</a:t>
            </a:r>
            <a:r>
              <a:rPr lang="zh-CN" altLang="en-US" sz="2000" b="1">
                <a:solidFill>
                  <a:srgbClr val="009900"/>
                </a:solidFill>
              </a:rPr>
              <a:t>总成本费用</a:t>
            </a:r>
            <a:r>
              <a:rPr lang="en-US" altLang="zh-CN" sz="2000" b="1">
                <a:solidFill>
                  <a:srgbClr val="009900"/>
                </a:solidFill>
                <a:latin typeface="宋体" panose="02010600030101010101" pitchFamily="2" charset="-122"/>
              </a:rPr>
              <a:t>-</a:t>
            </a:r>
            <a:r>
              <a:rPr lang="zh-CN" altLang="en-US" sz="2000" b="1">
                <a:solidFill>
                  <a:srgbClr val="009900"/>
                </a:solidFill>
              </a:rPr>
              <a:t>折旧费</a:t>
            </a:r>
            <a:r>
              <a:rPr lang="en-US" altLang="zh-CN" sz="2000" b="1">
                <a:solidFill>
                  <a:srgbClr val="009900"/>
                </a:solidFill>
                <a:latin typeface="宋体" panose="02010600030101010101" pitchFamily="2" charset="-122"/>
              </a:rPr>
              <a:t>-</a:t>
            </a:r>
            <a:r>
              <a:rPr lang="zh-CN" altLang="en-US" sz="2000" b="1">
                <a:solidFill>
                  <a:srgbClr val="009900"/>
                </a:solidFill>
              </a:rPr>
              <a:t>维简费</a:t>
            </a:r>
            <a:r>
              <a:rPr lang="en-US" altLang="zh-CN" sz="2000" b="1">
                <a:solidFill>
                  <a:srgbClr val="009900"/>
                </a:solidFill>
                <a:latin typeface="宋体" panose="02010600030101010101" pitchFamily="2" charset="-122"/>
              </a:rPr>
              <a:t>-</a:t>
            </a:r>
            <a:r>
              <a:rPr lang="zh-CN" altLang="en-US" sz="2000" b="1">
                <a:solidFill>
                  <a:srgbClr val="009900"/>
                </a:solidFill>
              </a:rPr>
              <a:t>摊销费</a:t>
            </a:r>
            <a:r>
              <a:rPr lang="en-US" altLang="zh-CN" sz="2000" b="1">
                <a:solidFill>
                  <a:srgbClr val="009900"/>
                </a:solidFill>
                <a:latin typeface="宋体" panose="02010600030101010101" pitchFamily="2" charset="-122"/>
              </a:rPr>
              <a:t>-</a:t>
            </a:r>
            <a:r>
              <a:rPr lang="zh-CN" altLang="en-US" sz="2000" b="1">
                <a:solidFill>
                  <a:srgbClr val="009900"/>
                </a:solidFill>
              </a:rPr>
              <a:t>财务费</a:t>
            </a:r>
          </a:p>
          <a:p>
            <a:pPr>
              <a:lnSpc>
                <a:spcPct val="115000"/>
              </a:lnSpc>
              <a:buFont typeface="Wingdings" panose="05000000000000000000" pitchFamily="2" charset="2"/>
              <a:buNone/>
            </a:pPr>
            <a:r>
              <a:rPr lang="zh-CN" altLang="en-US" sz="2400" b="1">
                <a:solidFill>
                  <a:srgbClr val="CC3300"/>
                </a:solidFill>
              </a:rPr>
              <a:t>三、利润的估算</a:t>
            </a:r>
          </a:p>
          <a:p>
            <a:pPr>
              <a:lnSpc>
                <a:spcPct val="115000"/>
              </a:lnSpc>
            </a:pPr>
            <a:r>
              <a:rPr lang="zh-CN" altLang="en-US" sz="2000" b="1">
                <a:solidFill>
                  <a:srgbClr val="3333FF"/>
                </a:solidFill>
              </a:rPr>
              <a:t>利润总额 </a:t>
            </a:r>
            <a:r>
              <a:rPr lang="en-US" altLang="zh-CN" sz="2000" b="1">
                <a:solidFill>
                  <a:srgbClr val="3333FF"/>
                </a:solidFill>
              </a:rPr>
              <a:t>= </a:t>
            </a:r>
            <a:r>
              <a:rPr lang="zh-CN" altLang="en-US" sz="2000" b="1">
                <a:solidFill>
                  <a:srgbClr val="3333FF"/>
                </a:solidFill>
              </a:rPr>
              <a:t>销售收入</a:t>
            </a:r>
            <a:r>
              <a:rPr lang="en-US" altLang="zh-CN" sz="2000" b="1">
                <a:solidFill>
                  <a:srgbClr val="3333FF"/>
                </a:solidFill>
              </a:rPr>
              <a:t>-</a:t>
            </a:r>
            <a:r>
              <a:rPr lang="zh-CN" altLang="en-US" sz="2000" b="1">
                <a:solidFill>
                  <a:srgbClr val="3333FF"/>
                </a:solidFill>
              </a:rPr>
              <a:t>销售税金及附加</a:t>
            </a:r>
            <a:r>
              <a:rPr lang="en-US" altLang="zh-CN" sz="2000" b="1">
                <a:solidFill>
                  <a:srgbClr val="3333FF"/>
                </a:solidFill>
              </a:rPr>
              <a:t>-</a:t>
            </a:r>
            <a:r>
              <a:rPr lang="zh-CN" altLang="en-US" sz="2000" b="1">
                <a:solidFill>
                  <a:srgbClr val="3333FF"/>
                </a:solidFill>
              </a:rPr>
              <a:t>总成本费用</a:t>
            </a:r>
          </a:p>
          <a:p>
            <a:pPr>
              <a:lnSpc>
                <a:spcPct val="90000"/>
              </a:lnSpc>
            </a:pPr>
            <a:endParaRPr lang="en-US" altLang="zh-CN" sz="2000" b="1">
              <a:solidFill>
                <a:srgbClr val="3333FF"/>
              </a:solidFill>
            </a:endParaRPr>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A992103D-8E99-4330-9E0B-CC5D50243F85}"/>
              </a:ext>
            </a:extLst>
          </p:cNvPr>
          <p:cNvSpPr>
            <a:spLocks noGrp="1"/>
          </p:cNvSpPr>
          <p:nvPr>
            <p:ph type="sldNum" sz="quarter" idx="10"/>
          </p:nvPr>
        </p:nvSpPr>
        <p:spPr/>
        <p:txBody>
          <a:bodyPr/>
          <a:lstStyle/>
          <a:p>
            <a:fld id="{B0EF4C26-1CDE-4ADC-BC79-F515C81C7ACE}" type="slidenum">
              <a:rPr lang="en-US" altLang="zh-CN"/>
              <a:pPr/>
              <a:t>11</a:t>
            </a:fld>
            <a:endParaRPr lang="en-US" altLang="zh-CN">
              <a:solidFill>
                <a:schemeClr val="tx1"/>
              </a:solidFill>
            </a:endParaRPr>
          </a:p>
        </p:txBody>
      </p:sp>
      <p:sp>
        <p:nvSpPr>
          <p:cNvPr id="56322" name="Rectangle 2">
            <a:extLst>
              <a:ext uri="{FF2B5EF4-FFF2-40B4-BE49-F238E27FC236}">
                <a16:creationId xmlns:a16="http://schemas.microsoft.com/office/drawing/2014/main" id="{8EA0A7A5-F80F-4125-B9E4-D3A0B0FC4E27}"/>
              </a:ext>
            </a:extLst>
          </p:cNvPr>
          <p:cNvSpPr>
            <a:spLocks noChangeArrowheads="1"/>
          </p:cNvSpPr>
          <p:nvPr>
            <p:ph type="title"/>
          </p:nvPr>
        </p:nvSpPr>
        <p:spPr bwMode="auto">
          <a:xfrm>
            <a:off x="611188" y="0"/>
            <a:ext cx="1584325"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56323" name="Rectangle 3">
            <a:extLst>
              <a:ext uri="{FF2B5EF4-FFF2-40B4-BE49-F238E27FC236}">
                <a16:creationId xmlns:a16="http://schemas.microsoft.com/office/drawing/2014/main" id="{629B231C-4777-4468-A470-B8221B1F4D67}"/>
              </a:ext>
            </a:extLst>
          </p:cNvPr>
          <p:cNvSpPr>
            <a:spLocks noGrp="1" noChangeArrowheads="1"/>
          </p:cNvSpPr>
          <p:nvPr>
            <p:ph type="body" idx="1"/>
          </p:nvPr>
        </p:nvSpPr>
        <p:spPr>
          <a:xfrm>
            <a:off x="2268538" y="260350"/>
            <a:ext cx="6875462" cy="6597650"/>
          </a:xfrm>
        </p:spPr>
        <p:txBody>
          <a:bodyPr/>
          <a:lstStyle/>
          <a:p>
            <a:r>
              <a:rPr lang="en-US" altLang="zh-CN" sz="2000"/>
              <a:t>               </a:t>
            </a:r>
            <a:r>
              <a:rPr lang="zh-CN" altLang="en-US" b="1">
                <a:solidFill>
                  <a:schemeClr val="accent2"/>
                </a:solidFill>
              </a:rPr>
              <a:t>第四节   资金的等值计算</a:t>
            </a:r>
          </a:p>
          <a:p>
            <a:r>
              <a:rPr lang="zh-CN" altLang="en-US" sz="2000"/>
              <a:t>而</a:t>
            </a:r>
            <a:r>
              <a:rPr lang="en-US" altLang="zh-CN" sz="2000" b="1"/>
              <a:t>P=F/(1+i)</a:t>
            </a:r>
            <a:r>
              <a:rPr lang="en-US" altLang="zh-CN" sz="2000" b="1" baseline="30000"/>
              <a:t>n</a:t>
            </a:r>
            <a:r>
              <a:rPr lang="en-US" altLang="zh-CN" sz="2000" b="1"/>
              <a:t>     </a:t>
            </a:r>
            <a:r>
              <a:rPr lang="zh-CN" altLang="en-US" sz="2000" b="1"/>
              <a:t>则现值</a:t>
            </a:r>
            <a:r>
              <a:rPr lang="en-US" altLang="zh-CN" sz="2000" b="1"/>
              <a:t>P</a:t>
            </a:r>
            <a:r>
              <a:rPr lang="zh-CN" altLang="en-US" sz="2000" b="1"/>
              <a:t>为</a:t>
            </a:r>
            <a:r>
              <a:rPr lang="en-US" altLang="zh-CN" sz="2000" b="1"/>
              <a:t>:</a:t>
            </a:r>
          </a:p>
          <a:p>
            <a:endParaRPr lang="en-US" altLang="zh-CN" sz="2000" b="1"/>
          </a:p>
          <a:p>
            <a:r>
              <a:rPr lang="en-US" altLang="zh-CN" sz="2000" b="1"/>
              <a:t>        </a:t>
            </a:r>
          </a:p>
          <a:p>
            <a:r>
              <a:rPr lang="en-US" altLang="zh-CN" sz="2000" b="1"/>
              <a:t>G(P/G</a:t>
            </a:r>
            <a:r>
              <a:rPr lang="zh-CN" altLang="en-US" sz="2000" b="1"/>
              <a:t>，</a:t>
            </a:r>
            <a:r>
              <a:rPr lang="en-US" altLang="zh-CN" sz="2000" b="1"/>
              <a:t>i</a:t>
            </a:r>
            <a:r>
              <a:rPr lang="zh-CN" altLang="en-US" sz="2000" b="1"/>
              <a:t>，</a:t>
            </a:r>
            <a:r>
              <a:rPr lang="en-US" altLang="zh-CN" sz="2000" b="1"/>
              <a:t>n)</a:t>
            </a:r>
            <a:r>
              <a:rPr lang="zh-CN" altLang="en-US" sz="2000" b="1"/>
              <a:t>称为等差序列现值系数。</a:t>
            </a:r>
          </a:p>
          <a:p>
            <a:r>
              <a:rPr lang="zh-CN" altLang="en-US" sz="2000" b="1"/>
              <a:t>将等差序列换算成等额年值为：</a:t>
            </a:r>
          </a:p>
          <a:p>
            <a:r>
              <a:rPr lang="zh-CN" altLang="en-US" sz="2000" b="1"/>
              <a:t>  </a:t>
            </a:r>
          </a:p>
          <a:p>
            <a:endParaRPr lang="zh-CN" altLang="en-US" sz="2000" b="1"/>
          </a:p>
          <a:p>
            <a:r>
              <a:rPr lang="en-US" altLang="zh-CN" sz="2000" b="1"/>
              <a:t>(A/G</a:t>
            </a:r>
            <a:r>
              <a:rPr lang="zh-CN" altLang="en-US" sz="2000" b="1"/>
              <a:t>，</a:t>
            </a:r>
            <a:r>
              <a:rPr lang="en-US" altLang="zh-CN" sz="2000" b="1"/>
              <a:t>i</a:t>
            </a:r>
            <a:r>
              <a:rPr lang="zh-CN" altLang="en-US" sz="2000" b="1"/>
              <a:t>，</a:t>
            </a:r>
            <a:r>
              <a:rPr lang="en-US" altLang="zh-CN" sz="2000" b="1"/>
              <a:t>n)</a:t>
            </a:r>
            <a:r>
              <a:rPr lang="zh-CN" altLang="en-US" sz="2000" b="1"/>
              <a:t>称为等差序列年值系数。</a:t>
            </a:r>
          </a:p>
          <a:p>
            <a:endParaRPr lang="zh-CN" altLang="en-US" sz="2000" b="1"/>
          </a:p>
          <a:p>
            <a:r>
              <a:rPr lang="zh-CN" altLang="en-US" sz="2000" b="1">
                <a:solidFill>
                  <a:srgbClr val="CC3300"/>
                </a:solidFill>
              </a:rPr>
              <a:t>例</a:t>
            </a:r>
            <a:r>
              <a:rPr lang="en-US" altLang="zh-CN" sz="2000" b="1">
                <a:solidFill>
                  <a:srgbClr val="CC3300"/>
                </a:solidFill>
              </a:rPr>
              <a:t>7</a:t>
            </a:r>
            <a:r>
              <a:rPr lang="zh-CN" altLang="en-US" sz="2000" b="1">
                <a:solidFill>
                  <a:srgbClr val="CC3300"/>
                </a:solidFill>
              </a:rPr>
              <a:t>：</a:t>
            </a:r>
            <a:r>
              <a:rPr lang="zh-CN" altLang="en-US" sz="2000" b="1">
                <a:solidFill>
                  <a:srgbClr val="3366FF"/>
                </a:solidFill>
              </a:rPr>
              <a:t>王明同学</a:t>
            </a:r>
            <a:r>
              <a:rPr lang="en-US" altLang="zh-CN" sz="2000" b="1">
                <a:solidFill>
                  <a:srgbClr val="3366FF"/>
                </a:solidFill>
              </a:rPr>
              <a:t>2000</a:t>
            </a:r>
            <a:r>
              <a:rPr lang="zh-CN" altLang="en-US" sz="2000" b="1">
                <a:solidFill>
                  <a:srgbClr val="3366FF"/>
                </a:solidFill>
              </a:rPr>
              <a:t>年</a:t>
            </a:r>
            <a:r>
              <a:rPr lang="en-US" altLang="zh-CN" sz="2000" b="1">
                <a:solidFill>
                  <a:srgbClr val="3366FF"/>
                </a:solidFill>
              </a:rPr>
              <a:t>7</a:t>
            </a:r>
            <a:r>
              <a:rPr lang="zh-CN" altLang="en-US" sz="2000" b="1">
                <a:solidFill>
                  <a:srgbClr val="3366FF"/>
                </a:solidFill>
              </a:rPr>
              <a:t>月参加工作，为了买房，从当年</a:t>
            </a:r>
            <a:r>
              <a:rPr lang="en-US" altLang="zh-CN" sz="2000" b="1">
                <a:solidFill>
                  <a:srgbClr val="3366FF"/>
                </a:solidFill>
              </a:rPr>
              <a:t>8</a:t>
            </a:r>
            <a:r>
              <a:rPr lang="zh-CN" altLang="en-US" sz="2000" b="1">
                <a:solidFill>
                  <a:srgbClr val="3366FF"/>
                </a:solidFill>
              </a:rPr>
              <a:t>月</a:t>
            </a:r>
            <a:r>
              <a:rPr lang="en-US" altLang="zh-CN" sz="2000" b="1">
                <a:solidFill>
                  <a:srgbClr val="3366FF"/>
                </a:solidFill>
              </a:rPr>
              <a:t>1</a:t>
            </a:r>
            <a:r>
              <a:rPr lang="zh-CN" altLang="en-US" sz="2000" b="1">
                <a:solidFill>
                  <a:srgbClr val="3366FF"/>
                </a:solidFill>
              </a:rPr>
              <a:t>日开始每月存入银行</a:t>
            </a:r>
            <a:r>
              <a:rPr lang="en-US" altLang="zh-CN" sz="2000" b="1">
                <a:solidFill>
                  <a:srgbClr val="3366FF"/>
                </a:solidFill>
              </a:rPr>
              <a:t>500</a:t>
            </a:r>
            <a:r>
              <a:rPr lang="zh-CN" altLang="en-US" sz="2000" b="1">
                <a:solidFill>
                  <a:srgbClr val="3366FF"/>
                </a:solidFill>
              </a:rPr>
              <a:t>元，以后每月递增存款</a:t>
            </a:r>
            <a:r>
              <a:rPr lang="en-US" altLang="zh-CN" sz="2000" b="1">
                <a:solidFill>
                  <a:srgbClr val="3366FF"/>
                </a:solidFill>
              </a:rPr>
              <a:t>20</a:t>
            </a:r>
            <a:r>
              <a:rPr lang="zh-CN" altLang="en-US" sz="2000" b="1">
                <a:solidFill>
                  <a:srgbClr val="3366FF"/>
                </a:solidFill>
              </a:rPr>
              <a:t>元，连续存</a:t>
            </a:r>
            <a:r>
              <a:rPr lang="en-US" altLang="zh-CN" sz="2000" b="1">
                <a:solidFill>
                  <a:srgbClr val="3366FF"/>
                </a:solidFill>
              </a:rPr>
              <a:t>5</a:t>
            </a:r>
            <a:r>
              <a:rPr lang="zh-CN" altLang="en-US" sz="2000" b="1">
                <a:solidFill>
                  <a:srgbClr val="3366FF"/>
                </a:solidFill>
              </a:rPr>
              <a:t>年。若存款年利率为</a:t>
            </a:r>
            <a:r>
              <a:rPr lang="en-US" altLang="zh-CN" sz="2000" b="1">
                <a:solidFill>
                  <a:srgbClr val="3366FF"/>
                </a:solidFill>
              </a:rPr>
              <a:t>2%</a:t>
            </a:r>
            <a:r>
              <a:rPr lang="zh-CN" altLang="en-US" sz="2000" b="1">
                <a:solidFill>
                  <a:srgbClr val="3366FF"/>
                </a:solidFill>
              </a:rPr>
              <a:t>，问：</a:t>
            </a:r>
          </a:p>
          <a:p>
            <a:r>
              <a:rPr lang="zh-CN" altLang="en-US" sz="2000" b="1">
                <a:solidFill>
                  <a:srgbClr val="3366FF"/>
                </a:solidFill>
              </a:rPr>
              <a:t>（</a:t>
            </a:r>
            <a:r>
              <a:rPr lang="en-US" altLang="zh-CN" sz="2000" b="1">
                <a:solidFill>
                  <a:srgbClr val="3366FF"/>
                </a:solidFill>
              </a:rPr>
              <a:t>1</a:t>
            </a:r>
            <a:r>
              <a:rPr lang="zh-CN" altLang="en-US" sz="2000" b="1">
                <a:solidFill>
                  <a:srgbClr val="3366FF"/>
                </a:solidFill>
              </a:rPr>
              <a:t>）王明同学</a:t>
            </a:r>
            <a:r>
              <a:rPr lang="en-US" altLang="zh-CN" sz="2000" b="1">
                <a:solidFill>
                  <a:srgbClr val="3366FF"/>
                </a:solidFill>
              </a:rPr>
              <a:t>2005</a:t>
            </a:r>
            <a:r>
              <a:rPr lang="zh-CN" altLang="en-US" sz="2000" b="1">
                <a:solidFill>
                  <a:srgbClr val="3366FF"/>
                </a:solidFill>
              </a:rPr>
              <a:t>年</a:t>
            </a:r>
            <a:r>
              <a:rPr lang="en-US" altLang="zh-CN" sz="2000" b="1">
                <a:solidFill>
                  <a:srgbClr val="3366FF"/>
                </a:solidFill>
              </a:rPr>
              <a:t>8</a:t>
            </a:r>
            <a:r>
              <a:rPr lang="zh-CN" altLang="en-US" sz="2000" b="1">
                <a:solidFill>
                  <a:srgbClr val="3366FF"/>
                </a:solidFill>
              </a:rPr>
              <a:t>月</a:t>
            </a:r>
            <a:r>
              <a:rPr lang="en-US" altLang="zh-CN" sz="2000" b="1">
                <a:solidFill>
                  <a:srgbClr val="3366FF"/>
                </a:solidFill>
              </a:rPr>
              <a:t>1</a:t>
            </a:r>
            <a:r>
              <a:rPr lang="zh-CN" altLang="en-US" sz="2000" b="1">
                <a:solidFill>
                  <a:srgbClr val="3366FF"/>
                </a:solidFill>
              </a:rPr>
              <a:t>日可以从银行取出多少钱？</a:t>
            </a:r>
          </a:p>
          <a:p>
            <a:r>
              <a:rPr lang="zh-CN" altLang="en-US" sz="2000" b="1">
                <a:solidFill>
                  <a:srgbClr val="3366FF"/>
                </a:solidFill>
              </a:rPr>
              <a:t>（</a:t>
            </a:r>
            <a:r>
              <a:rPr lang="en-US" altLang="zh-CN" sz="2000" b="1">
                <a:solidFill>
                  <a:srgbClr val="3366FF"/>
                </a:solidFill>
              </a:rPr>
              <a:t>2</a:t>
            </a:r>
            <a:r>
              <a:rPr lang="zh-CN" altLang="en-US" sz="2000" b="1">
                <a:solidFill>
                  <a:srgbClr val="3366FF"/>
                </a:solidFill>
              </a:rPr>
              <a:t>）他每月平均存入银行多少钱？</a:t>
            </a:r>
          </a:p>
          <a:p>
            <a:r>
              <a:rPr lang="zh-CN" altLang="en-US" sz="2000" b="1">
                <a:solidFill>
                  <a:srgbClr val="3366FF"/>
                </a:solidFill>
              </a:rPr>
              <a:t>（</a:t>
            </a:r>
            <a:r>
              <a:rPr lang="en-US" altLang="zh-CN" sz="2000" b="1">
                <a:solidFill>
                  <a:srgbClr val="3366FF"/>
                </a:solidFill>
              </a:rPr>
              <a:t>3</a:t>
            </a:r>
            <a:r>
              <a:rPr lang="zh-CN" altLang="en-US" sz="2000" b="1">
                <a:solidFill>
                  <a:srgbClr val="3366FF"/>
                </a:solidFill>
              </a:rPr>
              <a:t>）所有这些存款相当于王明</a:t>
            </a:r>
            <a:r>
              <a:rPr lang="en-US" altLang="zh-CN" sz="2000" b="1">
                <a:solidFill>
                  <a:srgbClr val="3366FF"/>
                </a:solidFill>
              </a:rPr>
              <a:t>2000</a:t>
            </a:r>
            <a:r>
              <a:rPr lang="zh-CN" altLang="en-US" sz="2000" b="1">
                <a:solidFill>
                  <a:srgbClr val="3366FF"/>
                </a:solidFill>
              </a:rPr>
              <a:t>年</a:t>
            </a:r>
            <a:r>
              <a:rPr lang="en-US" altLang="zh-CN" sz="2000" b="1">
                <a:solidFill>
                  <a:srgbClr val="3366FF"/>
                </a:solidFill>
              </a:rPr>
              <a:t>8</a:t>
            </a:r>
            <a:r>
              <a:rPr lang="zh-CN" altLang="en-US" sz="2000" b="1">
                <a:solidFill>
                  <a:srgbClr val="3366FF"/>
                </a:solidFill>
              </a:rPr>
              <a:t>月</a:t>
            </a:r>
            <a:r>
              <a:rPr lang="en-US" altLang="zh-CN" sz="2000" b="1">
                <a:solidFill>
                  <a:srgbClr val="3366FF"/>
                </a:solidFill>
              </a:rPr>
              <a:t>1</a:t>
            </a:r>
            <a:r>
              <a:rPr lang="zh-CN" altLang="en-US" sz="2000" b="1">
                <a:solidFill>
                  <a:srgbClr val="3366FF"/>
                </a:solidFill>
              </a:rPr>
              <a:t>日一次性存入银行多少钱？</a:t>
            </a:r>
          </a:p>
          <a:p>
            <a:endParaRPr lang="en-US" altLang="zh-CN" sz="2000" b="1">
              <a:solidFill>
                <a:srgbClr val="3366FF"/>
              </a:solidFill>
            </a:endParaRPr>
          </a:p>
        </p:txBody>
      </p:sp>
      <p:sp>
        <p:nvSpPr>
          <p:cNvPr id="56326" name="Rectangle 6">
            <a:extLst>
              <a:ext uri="{FF2B5EF4-FFF2-40B4-BE49-F238E27FC236}">
                <a16:creationId xmlns:a16="http://schemas.microsoft.com/office/drawing/2014/main" id="{60696212-78FC-484B-B159-03E9B3834C7A}"/>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6325" name="Object 5">
            <a:extLst>
              <a:ext uri="{FF2B5EF4-FFF2-40B4-BE49-F238E27FC236}">
                <a16:creationId xmlns:a16="http://schemas.microsoft.com/office/drawing/2014/main" id="{89697833-C991-4C98-9FFD-E804D78B6E9A}"/>
              </a:ext>
            </a:extLst>
          </p:cNvPr>
          <p:cNvGraphicFramePr>
            <a:graphicFrameLocks noChangeAspect="1"/>
          </p:cNvGraphicFramePr>
          <p:nvPr/>
        </p:nvGraphicFramePr>
        <p:xfrm>
          <a:off x="2555875" y="1196975"/>
          <a:ext cx="6588125" cy="719138"/>
        </p:xfrm>
        <a:graphic>
          <a:graphicData uri="http://schemas.openxmlformats.org/presentationml/2006/ole">
            <mc:AlternateContent xmlns:mc="http://schemas.openxmlformats.org/markup-compatibility/2006">
              <mc:Choice xmlns:v="urn:schemas-microsoft-com:vml" Requires="v">
                <p:oleObj spid="_x0000_s56329" name="公式" r:id="rId3" imgW="4038600" imgH="457200" progId="Equation.3">
                  <p:embed/>
                </p:oleObj>
              </mc:Choice>
              <mc:Fallback>
                <p:oleObj name="公式" r:id="rId3" imgW="40386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196975"/>
                        <a:ext cx="6588125" cy="719138"/>
                      </a:xfrm>
                      <a:prstGeom prst="rect">
                        <a:avLst/>
                      </a:prstGeom>
                      <a:solidFill>
                        <a:srgbClr val="FFCCFF"/>
                      </a:solidFill>
                    </p:spPr>
                  </p:pic>
                </p:oleObj>
              </mc:Fallback>
            </mc:AlternateContent>
          </a:graphicData>
        </a:graphic>
      </p:graphicFrame>
      <p:sp>
        <p:nvSpPr>
          <p:cNvPr id="56328" name="Rectangle 8">
            <a:extLst>
              <a:ext uri="{FF2B5EF4-FFF2-40B4-BE49-F238E27FC236}">
                <a16:creationId xmlns:a16="http://schemas.microsoft.com/office/drawing/2014/main" id="{0107EC3D-0653-462F-B966-C54ACC17E5A9}"/>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6327" name="Object 7">
            <a:extLst>
              <a:ext uri="{FF2B5EF4-FFF2-40B4-BE49-F238E27FC236}">
                <a16:creationId xmlns:a16="http://schemas.microsoft.com/office/drawing/2014/main" id="{B96B4B63-DE08-47BC-9FDC-E798E67718F9}"/>
              </a:ext>
            </a:extLst>
          </p:cNvPr>
          <p:cNvGraphicFramePr>
            <a:graphicFrameLocks noChangeAspect="1"/>
          </p:cNvGraphicFramePr>
          <p:nvPr/>
        </p:nvGraphicFramePr>
        <p:xfrm>
          <a:off x="2700338" y="2636838"/>
          <a:ext cx="6119812" cy="720725"/>
        </p:xfrm>
        <a:graphic>
          <a:graphicData uri="http://schemas.openxmlformats.org/presentationml/2006/ole">
            <mc:AlternateContent xmlns:mc="http://schemas.openxmlformats.org/markup-compatibility/2006">
              <mc:Choice xmlns:v="urn:schemas-microsoft-com:vml" Requires="v">
                <p:oleObj spid="_x0000_s56330" name="公式" r:id="rId5" imgW="3073400" imgH="431800" progId="Equation.3">
                  <p:embed/>
                </p:oleObj>
              </mc:Choice>
              <mc:Fallback>
                <p:oleObj name="公式" r:id="rId5" imgW="3073400" imgH="431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2636838"/>
                        <a:ext cx="6119812" cy="720725"/>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E86D796-B826-4052-AB76-8F66ABFEBBDD}"/>
              </a:ext>
            </a:extLst>
          </p:cNvPr>
          <p:cNvSpPr>
            <a:spLocks noGrp="1"/>
          </p:cNvSpPr>
          <p:nvPr>
            <p:ph type="sldNum" sz="quarter" idx="10"/>
          </p:nvPr>
        </p:nvSpPr>
        <p:spPr/>
        <p:txBody>
          <a:bodyPr/>
          <a:lstStyle/>
          <a:p>
            <a:fld id="{30168914-BEEE-49C1-8D5C-7AA0E1DA47B8}" type="slidenum">
              <a:rPr lang="en-US" altLang="zh-CN"/>
              <a:pPr/>
              <a:t>110</a:t>
            </a:fld>
            <a:endParaRPr lang="en-US" altLang="zh-CN">
              <a:solidFill>
                <a:schemeClr val="tx1"/>
              </a:solidFill>
            </a:endParaRPr>
          </a:p>
        </p:txBody>
      </p:sp>
      <p:sp>
        <p:nvSpPr>
          <p:cNvPr id="182274" name="Rectangle 2">
            <a:extLst>
              <a:ext uri="{FF2B5EF4-FFF2-40B4-BE49-F238E27FC236}">
                <a16:creationId xmlns:a16="http://schemas.microsoft.com/office/drawing/2014/main" id="{A45DFDA3-E176-46AB-9B28-ABBF4005F584}"/>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第二节      收入、成本、利润的估算</a:t>
            </a:r>
          </a:p>
        </p:txBody>
      </p:sp>
      <p:sp>
        <p:nvSpPr>
          <p:cNvPr id="182275" name="Rectangle 3">
            <a:extLst>
              <a:ext uri="{FF2B5EF4-FFF2-40B4-BE49-F238E27FC236}">
                <a16:creationId xmlns:a16="http://schemas.microsoft.com/office/drawing/2014/main" id="{A255A76E-7FF8-4061-A877-8DBDCFBE188E}"/>
              </a:ext>
            </a:extLst>
          </p:cNvPr>
          <p:cNvSpPr>
            <a:spLocks noGrp="1" noChangeArrowheads="1"/>
          </p:cNvSpPr>
          <p:nvPr>
            <p:ph type="body" idx="1"/>
          </p:nvPr>
        </p:nvSpPr>
        <p:spPr>
          <a:xfrm>
            <a:off x="2438400" y="620713"/>
            <a:ext cx="6019800" cy="5475287"/>
          </a:xfrm>
        </p:spPr>
        <p:txBody>
          <a:bodyPr/>
          <a:lstStyle/>
          <a:p>
            <a:pPr>
              <a:lnSpc>
                <a:spcPct val="115000"/>
              </a:lnSpc>
            </a:pPr>
            <a:r>
              <a:rPr lang="zh-CN" altLang="en-US" sz="2000" b="1"/>
              <a:t>其中，销售税金及附加包括增值税、营业税、消费税、资源税、城市维护建设税及教育费附加，可以按照国家各项税收的相应规定估算，也可以根据类似工程估算一个比例，按比例估算。</a:t>
            </a:r>
          </a:p>
          <a:p>
            <a:pPr>
              <a:lnSpc>
                <a:spcPct val="115000"/>
              </a:lnSpc>
            </a:pPr>
            <a:endParaRPr lang="zh-CN" altLang="en-US" sz="2000" b="1"/>
          </a:p>
          <a:p>
            <a:pPr>
              <a:lnSpc>
                <a:spcPct val="115000"/>
              </a:lnSpc>
              <a:buFont typeface="Wingdings" panose="05000000000000000000" pitchFamily="2" charset="2"/>
              <a:buNone/>
            </a:pPr>
            <a:r>
              <a:rPr lang="zh-CN" altLang="en-US" sz="2000" b="1">
                <a:solidFill>
                  <a:srgbClr val="009900"/>
                </a:solidFill>
              </a:rPr>
              <a:t>销售税金及附加 </a:t>
            </a:r>
            <a:r>
              <a:rPr lang="en-US" altLang="zh-CN" sz="2000" b="1">
                <a:solidFill>
                  <a:srgbClr val="009900"/>
                </a:solidFill>
              </a:rPr>
              <a:t>= </a:t>
            </a:r>
            <a:r>
              <a:rPr lang="zh-CN" altLang="en-US" sz="2000" b="1">
                <a:solidFill>
                  <a:srgbClr val="009900"/>
                </a:solidFill>
              </a:rPr>
              <a:t>销售收入</a:t>
            </a:r>
            <a:r>
              <a:rPr lang="en-US" altLang="zh-CN" sz="2000" b="1">
                <a:solidFill>
                  <a:srgbClr val="009900"/>
                </a:solidFill>
              </a:rPr>
              <a:t>×</a:t>
            </a:r>
            <a:r>
              <a:rPr lang="zh-CN" altLang="en-US" sz="2000" b="1">
                <a:solidFill>
                  <a:srgbClr val="009900"/>
                </a:solidFill>
              </a:rPr>
              <a:t>销售税金及附加 税率</a:t>
            </a:r>
          </a:p>
          <a:p>
            <a:pPr>
              <a:lnSpc>
                <a:spcPct val="115000"/>
              </a:lnSpc>
              <a:buFont typeface="Wingdings" panose="05000000000000000000" pitchFamily="2" charset="2"/>
              <a:buNone/>
            </a:pPr>
            <a:endParaRPr lang="zh-CN" altLang="en-US" sz="2000" b="1">
              <a:solidFill>
                <a:srgbClr val="009900"/>
              </a:solidFill>
            </a:endParaRPr>
          </a:p>
          <a:p>
            <a:pPr>
              <a:lnSpc>
                <a:spcPct val="115000"/>
              </a:lnSpc>
            </a:pPr>
            <a:r>
              <a:rPr lang="zh-CN" altLang="en-US" sz="2000" b="1">
                <a:solidFill>
                  <a:srgbClr val="9933FF"/>
                </a:solidFill>
              </a:rPr>
              <a:t>净利润 </a:t>
            </a:r>
            <a:r>
              <a:rPr lang="en-US" altLang="zh-CN" sz="2000" b="1">
                <a:solidFill>
                  <a:srgbClr val="9933FF"/>
                </a:solidFill>
              </a:rPr>
              <a:t>= </a:t>
            </a:r>
            <a:r>
              <a:rPr lang="zh-CN" altLang="en-US" sz="2000" b="1">
                <a:solidFill>
                  <a:srgbClr val="9933FF"/>
                </a:solidFill>
              </a:rPr>
              <a:t>利润总额 </a:t>
            </a:r>
            <a:r>
              <a:rPr lang="en-US" altLang="zh-CN" sz="2000" b="1">
                <a:solidFill>
                  <a:srgbClr val="9933FF"/>
                </a:solidFill>
                <a:latin typeface="宋体" panose="02010600030101010101" pitchFamily="2" charset="-122"/>
              </a:rPr>
              <a:t>- </a:t>
            </a:r>
            <a:r>
              <a:rPr lang="zh-CN" altLang="en-US" sz="2000" b="1">
                <a:solidFill>
                  <a:srgbClr val="9933FF"/>
                </a:solidFill>
              </a:rPr>
              <a:t>所得税</a:t>
            </a:r>
          </a:p>
          <a:p>
            <a:pPr>
              <a:lnSpc>
                <a:spcPct val="115000"/>
              </a:lnSpc>
            </a:pPr>
            <a:r>
              <a:rPr lang="zh-CN" altLang="en-US" sz="2000" b="1">
                <a:solidFill>
                  <a:srgbClr val="9933FF"/>
                </a:solidFill>
              </a:rPr>
              <a:t>所得税 </a:t>
            </a:r>
            <a:r>
              <a:rPr lang="en-US" altLang="zh-CN" sz="2000" b="1">
                <a:solidFill>
                  <a:srgbClr val="9933FF"/>
                </a:solidFill>
              </a:rPr>
              <a:t>= </a:t>
            </a:r>
            <a:r>
              <a:rPr lang="zh-CN" altLang="en-US" sz="2000" b="1">
                <a:solidFill>
                  <a:srgbClr val="9933FF"/>
                </a:solidFill>
              </a:rPr>
              <a:t>利润总额</a:t>
            </a:r>
            <a:r>
              <a:rPr lang="en-US" altLang="zh-CN" sz="2000" b="1">
                <a:solidFill>
                  <a:srgbClr val="9933FF"/>
                </a:solidFill>
              </a:rPr>
              <a:t>×</a:t>
            </a:r>
            <a:r>
              <a:rPr lang="zh-CN" altLang="en-US" sz="2000" b="1">
                <a:solidFill>
                  <a:srgbClr val="9933FF"/>
                </a:solidFill>
              </a:rPr>
              <a:t>所得税税率</a:t>
            </a:r>
          </a:p>
          <a:p>
            <a:endParaRPr lang="zh-CN" altLang="en-US" sz="2000" b="1">
              <a:solidFill>
                <a:srgbClr val="9933FF"/>
              </a:solidFill>
            </a:endParaRPr>
          </a:p>
          <a:p>
            <a:endParaRPr lang="en-US" altLang="zh-CN" sz="2000" b="1">
              <a:solidFill>
                <a:srgbClr val="9933FF"/>
              </a:solidFill>
            </a:endParaRPr>
          </a:p>
        </p:txBody>
      </p:sp>
    </p:spTree>
  </p:cSld>
  <p:clrMapOvr>
    <a:masterClrMapping/>
  </p:clrMapOvr>
  <p:transition spd="slow">
    <p:randomBar dir="vert"/>
  </p:transition>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灯片编号占位符 3">
            <a:extLst>
              <a:ext uri="{FF2B5EF4-FFF2-40B4-BE49-F238E27FC236}">
                <a16:creationId xmlns:a16="http://schemas.microsoft.com/office/drawing/2014/main" id="{A5E41627-AF36-4CC8-AE75-35CD3AE2C5B1}"/>
              </a:ext>
            </a:extLst>
          </p:cNvPr>
          <p:cNvSpPr>
            <a:spLocks noGrp="1"/>
          </p:cNvSpPr>
          <p:nvPr>
            <p:ph type="sldNum" sz="quarter" idx="10"/>
          </p:nvPr>
        </p:nvSpPr>
        <p:spPr/>
        <p:txBody>
          <a:bodyPr/>
          <a:lstStyle/>
          <a:p>
            <a:fld id="{87C84889-F24B-426B-9818-06C7E1893E95}" type="slidenum">
              <a:rPr lang="en-US" altLang="zh-CN"/>
              <a:pPr/>
              <a:t>111</a:t>
            </a:fld>
            <a:endParaRPr lang="en-US" altLang="zh-CN">
              <a:solidFill>
                <a:schemeClr val="tx1"/>
              </a:solidFill>
            </a:endParaRPr>
          </a:p>
        </p:txBody>
      </p:sp>
      <p:sp>
        <p:nvSpPr>
          <p:cNvPr id="183298" name="Rectangle 2">
            <a:extLst>
              <a:ext uri="{FF2B5EF4-FFF2-40B4-BE49-F238E27FC236}">
                <a16:creationId xmlns:a16="http://schemas.microsoft.com/office/drawing/2014/main" id="{BBF8DB81-8FD1-4BDE-8EB9-ADE12F38C2CF}"/>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第三节  项目的盈利能力分析</a:t>
            </a:r>
          </a:p>
        </p:txBody>
      </p:sp>
      <p:sp>
        <p:nvSpPr>
          <p:cNvPr id="183299" name="Rectangle 3">
            <a:extLst>
              <a:ext uri="{FF2B5EF4-FFF2-40B4-BE49-F238E27FC236}">
                <a16:creationId xmlns:a16="http://schemas.microsoft.com/office/drawing/2014/main" id="{F85EBD4D-7400-4BFD-A806-D1CEE29F7B28}"/>
              </a:ext>
            </a:extLst>
          </p:cNvPr>
          <p:cNvSpPr>
            <a:spLocks noGrp="1" noChangeArrowheads="1"/>
          </p:cNvSpPr>
          <p:nvPr>
            <p:ph type="body" idx="1"/>
          </p:nvPr>
        </p:nvSpPr>
        <p:spPr>
          <a:xfrm>
            <a:off x="2438400" y="188913"/>
            <a:ext cx="6526213" cy="6408737"/>
          </a:xfrm>
        </p:spPr>
        <p:txBody>
          <a:bodyPr/>
          <a:lstStyle/>
          <a:p>
            <a:r>
              <a:rPr lang="zh-CN" altLang="en-US" sz="2400" b="1">
                <a:solidFill>
                  <a:srgbClr val="FF0000"/>
                </a:solidFill>
              </a:rPr>
              <a:t>目的：考察项目投资的盈利水平。</a:t>
            </a:r>
          </a:p>
          <a:p>
            <a:r>
              <a:rPr lang="zh-CN" altLang="en-US" sz="2000" b="1">
                <a:solidFill>
                  <a:srgbClr val="009900"/>
                </a:solidFill>
              </a:rPr>
              <a:t>就是在编制现金流量表和损益表的基础上，计算财务内部收益率、财务净现值、投资回收期等指标来判断项目是否盈利，以及盈利多少的过程。</a:t>
            </a:r>
          </a:p>
          <a:p>
            <a:r>
              <a:rPr lang="zh-CN" altLang="en-US" sz="2400" b="1">
                <a:solidFill>
                  <a:srgbClr val="FF0066"/>
                </a:solidFill>
              </a:rPr>
              <a:t>盈利能力分析程序：</a:t>
            </a:r>
          </a:p>
          <a:p>
            <a:endParaRPr lang="zh-CN" altLang="en-US" sz="2400" b="1">
              <a:solidFill>
                <a:srgbClr val="FF0066"/>
              </a:solidFill>
            </a:endParaRPr>
          </a:p>
          <a:p>
            <a:endParaRPr lang="zh-CN" altLang="en-US" sz="2400" b="1">
              <a:solidFill>
                <a:srgbClr val="FF0066"/>
              </a:solidFill>
            </a:endParaRPr>
          </a:p>
          <a:p>
            <a:endParaRPr lang="en-US" altLang="zh-CN" sz="2400" b="1">
              <a:solidFill>
                <a:schemeClr val="accent2"/>
              </a:solidFill>
            </a:endParaRPr>
          </a:p>
        </p:txBody>
      </p:sp>
      <p:sp>
        <p:nvSpPr>
          <p:cNvPr id="183300" name="Rectangle 4">
            <a:extLst>
              <a:ext uri="{FF2B5EF4-FFF2-40B4-BE49-F238E27FC236}">
                <a16:creationId xmlns:a16="http://schemas.microsoft.com/office/drawing/2014/main" id="{7793CFC4-4E24-4169-986B-00A8DB0EAB0C}"/>
              </a:ext>
            </a:extLst>
          </p:cNvPr>
          <p:cNvSpPr>
            <a:spLocks noChangeArrowheads="1"/>
          </p:cNvSpPr>
          <p:nvPr/>
        </p:nvSpPr>
        <p:spPr bwMode="auto">
          <a:xfrm>
            <a:off x="2700338" y="3068638"/>
            <a:ext cx="358775" cy="1152525"/>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基</a:t>
            </a:r>
          </a:p>
          <a:p>
            <a:pPr algn="ctr"/>
            <a:r>
              <a:rPr lang="zh-CN" altLang="en-US" sz="1600" b="1"/>
              <a:t>础</a:t>
            </a:r>
          </a:p>
          <a:p>
            <a:pPr algn="ctr"/>
            <a:r>
              <a:rPr lang="zh-CN" altLang="en-US" sz="1600" b="1"/>
              <a:t>数</a:t>
            </a:r>
          </a:p>
          <a:p>
            <a:pPr algn="ctr"/>
            <a:r>
              <a:rPr lang="zh-CN" altLang="en-US" sz="1600" b="1"/>
              <a:t>据</a:t>
            </a:r>
          </a:p>
        </p:txBody>
      </p:sp>
      <p:sp>
        <p:nvSpPr>
          <p:cNvPr id="183301" name="Rectangle 5">
            <a:extLst>
              <a:ext uri="{FF2B5EF4-FFF2-40B4-BE49-F238E27FC236}">
                <a16:creationId xmlns:a16="http://schemas.microsoft.com/office/drawing/2014/main" id="{81DF4C25-42F2-4BA9-8451-E769C5F292E4}"/>
              </a:ext>
            </a:extLst>
          </p:cNvPr>
          <p:cNvSpPr>
            <a:spLocks noChangeArrowheads="1"/>
          </p:cNvSpPr>
          <p:nvPr/>
        </p:nvSpPr>
        <p:spPr bwMode="auto">
          <a:xfrm>
            <a:off x="3635375" y="2420938"/>
            <a:ext cx="1512888"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建设投资估算</a:t>
            </a:r>
          </a:p>
        </p:txBody>
      </p:sp>
      <p:sp>
        <p:nvSpPr>
          <p:cNvPr id="183302" name="Rectangle 6">
            <a:extLst>
              <a:ext uri="{FF2B5EF4-FFF2-40B4-BE49-F238E27FC236}">
                <a16:creationId xmlns:a16="http://schemas.microsoft.com/office/drawing/2014/main" id="{3E9DF399-5F3B-42C2-86D8-70DDE9257BEF}"/>
              </a:ext>
            </a:extLst>
          </p:cNvPr>
          <p:cNvSpPr>
            <a:spLocks noChangeArrowheads="1"/>
          </p:cNvSpPr>
          <p:nvPr/>
        </p:nvSpPr>
        <p:spPr bwMode="auto">
          <a:xfrm>
            <a:off x="3563938" y="3141663"/>
            <a:ext cx="1439862" cy="35877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销售收入估算</a:t>
            </a:r>
          </a:p>
        </p:txBody>
      </p:sp>
      <p:sp>
        <p:nvSpPr>
          <p:cNvPr id="183303" name="Rectangle 7">
            <a:extLst>
              <a:ext uri="{FF2B5EF4-FFF2-40B4-BE49-F238E27FC236}">
                <a16:creationId xmlns:a16="http://schemas.microsoft.com/office/drawing/2014/main" id="{D122BB8E-5B57-4996-9E2A-C13924BEE446}"/>
              </a:ext>
            </a:extLst>
          </p:cNvPr>
          <p:cNvSpPr>
            <a:spLocks noChangeArrowheads="1"/>
          </p:cNvSpPr>
          <p:nvPr/>
        </p:nvSpPr>
        <p:spPr bwMode="auto">
          <a:xfrm>
            <a:off x="3635375" y="3789363"/>
            <a:ext cx="1441450"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经营成本估算</a:t>
            </a:r>
          </a:p>
        </p:txBody>
      </p:sp>
      <p:sp>
        <p:nvSpPr>
          <p:cNvPr id="183304" name="Rectangle 8">
            <a:extLst>
              <a:ext uri="{FF2B5EF4-FFF2-40B4-BE49-F238E27FC236}">
                <a16:creationId xmlns:a16="http://schemas.microsoft.com/office/drawing/2014/main" id="{B9D02827-E96D-4C2D-A3B7-D18670EC1B1C}"/>
              </a:ext>
            </a:extLst>
          </p:cNvPr>
          <p:cNvSpPr>
            <a:spLocks noChangeArrowheads="1"/>
          </p:cNvSpPr>
          <p:nvPr/>
        </p:nvSpPr>
        <p:spPr bwMode="auto">
          <a:xfrm>
            <a:off x="3635375" y="4437063"/>
            <a:ext cx="1368425"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流动资金估算</a:t>
            </a:r>
          </a:p>
        </p:txBody>
      </p:sp>
      <p:sp>
        <p:nvSpPr>
          <p:cNvPr id="183305" name="Rectangle 9">
            <a:extLst>
              <a:ext uri="{FF2B5EF4-FFF2-40B4-BE49-F238E27FC236}">
                <a16:creationId xmlns:a16="http://schemas.microsoft.com/office/drawing/2014/main" id="{4F373EA1-60C8-4263-B0BC-86A3D15EA35F}"/>
              </a:ext>
            </a:extLst>
          </p:cNvPr>
          <p:cNvSpPr>
            <a:spLocks noChangeArrowheads="1"/>
          </p:cNvSpPr>
          <p:nvPr/>
        </p:nvSpPr>
        <p:spPr bwMode="auto">
          <a:xfrm>
            <a:off x="7740650" y="2781300"/>
            <a:ext cx="1223963" cy="3603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现金流量表</a:t>
            </a:r>
          </a:p>
        </p:txBody>
      </p:sp>
      <p:sp>
        <p:nvSpPr>
          <p:cNvPr id="183306" name="Rectangle 10">
            <a:extLst>
              <a:ext uri="{FF2B5EF4-FFF2-40B4-BE49-F238E27FC236}">
                <a16:creationId xmlns:a16="http://schemas.microsoft.com/office/drawing/2014/main" id="{826A9DBC-74F0-4BE2-8C5B-D129313E53AC}"/>
              </a:ext>
            </a:extLst>
          </p:cNvPr>
          <p:cNvSpPr>
            <a:spLocks noChangeArrowheads="1"/>
          </p:cNvSpPr>
          <p:nvPr/>
        </p:nvSpPr>
        <p:spPr bwMode="auto">
          <a:xfrm>
            <a:off x="5651500" y="3429000"/>
            <a:ext cx="1368425" cy="3603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总成本费用表</a:t>
            </a:r>
          </a:p>
        </p:txBody>
      </p:sp>
      <p:sp>
        <p:nvSpPr>
          <p:cNvPr id="183307" name="Rectangle 11">
            <a:extLst>
              <a:ext uri="{FF2B5EF4-FFF2-40B4-BE49-F238E27FC236}">
                <a16:creationId xmlns:a16="http://schemas.microsoft.com/office/drawing/2014/main" id="{45D577C4-CF70-4182-B77F-41EF032EAAE5}"/>
              </a:ext>
            </a:extLst>
          </p:cNvPr>
          <p:cNvSpPr>
            <a:spLocks noChangeArrowheads="1"/>
          </p:cNvSpPr>
          <p:nvPr/>
        </p:nvSpPr>
        <p:spPr bwMode="auto">
          <a:xfrm>
            <a:off x="7451725" y="3789363"/>
            <a:ext cx="1441450"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盈利能力分析</a:t>
            </a:r>
          </a:p>
        </p:txBody>
      </p:sp>
      <p:sp>
        <p:nvSpPr>
          <p:cNvPr id="183308" name="Rectangle 12">
            <a:extLst>
              <a:ext uri="{FF2B5EF4-FFF2-40B4-BE49-F238E27FC236}">
                <a16:creationId xmlns:a16="http://schemas.microsoft.com/office/drawing/2014/main" id="{A324D23A-E9E7-432C-90E3-00CC41BEFA56}"/>
              </a:ext>
            </a:extLst>
          </p:cNvPr>
          <p:cNvSpPr>
            <a:spLocks noChangeArrowheads="1"/>
          </p:cNvSpPr>
          <p:nvPr/>
        </p:nvSpPr>
        <p:spPr bwMode="auto">
          <a:xfrm>
            <a:off x="5797550" y="5157788"/>
            <a:ext cx="3346450" cy="431800"/>
          </a:xfrm>
          <a:prstGeom prst="rect">
            <a:avLst/>
          </a:prstGeom>
          <a:solidFill>
            <a:srgbClr val="FF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投资回收期、净现值、内部收益率</a:t>
            </a:r>
          </a:p>
        </p:txBody>
      </p:sp>
      <p:sp>
        <p:nvSpPr>
          <p:cNvPr id="183309" name="Line 13">
            <a:extLst>
              <a:ext uri="{FF2B5EF4-FFF2-40B4-BE49-F238E27FC236}">
                <a16:creationId xmlns:a16="http://schemas.microsoft.com/office/drawing/2014/main" id="{0AAFE76F-D3F9-415E-8D58-7AE9C1A5F2F0}"/>
              </a:ext>
            </a:extLst>
          </p:cNvPr>
          <p:cNvSpPr>
            <a:spLocks noChangeShapeType="1"/>
          </p:cNvSpPr>
          <p:nvPr/>
        </p:nvSpPr>
        <p:spPr bwMode="auto">
          <a:xfrm>
            <a:off x="3348038" y="2565400"/>
            <a:ext cx="0" cy="2016125"/>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0" name="Line 14">
            <a:extLst>
              <a:ext uri="{FF2B5EF4-FFF2-40B4-BE49-F238E27FC236}">
                <a16:creationId xmlns:a16="http://schemas.microsoft.com/office/drawing/2014/main" id="{2776B139-0DDB-4B4C-B1B1-560366480B03}"/>
              </a:ext>
            </a:extLst>
          </p:cNvPr>
          <p:cNvSpPr>
            <a:spLocks noChangeShapeType="1"/>
          </p:cNvSpPr>
          <p:nvPr/>
        </p:nvSpPr>
        <p:spPr bwMode="auto">
          <a:xfrm>
            <a:off x="3348038" y="2565400"/>
            <a:ext cx="287337"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1" name="Line 15">
            <a:extLst>
              <a:ext uri="{FF2B5EF4-FFF2-40B4-BE49-F238E27FC236}">
                <a16:creationId xmlns:a16="http://schemas.microsoft.com/office/drawing/2014/main" id="{40FE7CE5-8B38-4BC0-884E-41AEE163F15B}"/>
              </a:ext>
            </a:extLst>
          </p:cNvPr>
          <p:cNvSpPr>
            <a:spLocks noChangeShapeType="1"/>
          </p:cNvSpPr>
          <p:nvPr/>
        </p:nvSpPr>
        <p:spPr bwMode="auto">
          <a:xfrm>
            <a:off x="3348038" y="3284538"/>
            <a:ext cx="215900"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2" name="Line 16">
            <a:extLst>
              <a:ext uri="{FF2B5EF4-FFF2-40B4-BE49-F238E27FC236}">
                <a16:creationId xmlns:a16="http://schemas.microsoft.com/office/drawing/2014/main" id="{383E5E6B-B640-41C5-A2E2-C4FFC886A440}"/>
              </a:ext>
            </a:extLst>
          </p:cNvPr>
          <p:cNvSpPr>
            <a:spLocks noChangeShapeType="1"/>
          </p:cNvSpPr>
          <p:nvPr/>
        </p:nvSpPr>
        <p:spPr bwMode="auto">
          <a:xfrm>
            <a:off x="3348038" y="3933825"/>
            <a:ext cx="287337"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3" name="Line 17">
            <a:extLst>
              <a:ext uri="{FF2B5EF4-FFF2-40B4-BE49-F238E27FC236}">
                <a16:creationId xmlns:a16="http://schemas.microsoft.com/office/drawing/2014/main" id="{AA2972DD-F0DB-476B-9591-30C3D272CC7A}"/>
              </a:ext>
            </a:extLst>
          </p:cNvPr>
          <p:cNvSpPr>
            <a:spLocks noChangeShapeType="1"/>
          </p:cNvSpPr>
          <p:nvPr/>
        </p:nvSpPr>
        <p:spPr bwMode="auto">
          <a:xfrm>
            <a:off x="3348038" y="4581525"/>
            <a:ext cx="287337"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4" name="Line 18">
            <a:extLst>
              <a:ext uri="{FF2B5EF4-FFF2-40B4-BE49-F238E27FC236}">
                <a16:creationId xmlns:a16="http://schemas.microsoft.com/office/drawing/2014/main" id="{8391E70C-7433-4EB1-9502-92A393A41D1B}"/>
              </a:ext>
            </a:extLst>
          </p:cNvPr>
          <p:cNvSpPr>
            <a:spLocks noChangeShapeType="1"/>
          </p:cNvSpPr>
          <p:nvPr/>
        </p:nvSpPr>
        <p:spPr bwMode="auto">
          <a:xfrm>
            <a:off x="3059113" y="3573463"/>
            <a:ext cx="288925"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5" name="Line 19">
            <a:extLst>
              <a:ext uri="{FF2B5EF4-FFF2-40B4-BE49-F238E27FC236}">
                <a16:creationId xmlns:a16="http://schemas.microsoft.com/office/drawing/2014/main" id="{AB277429-8493-4D35-AEF4-E960C8147015}"/>
              </a:ext>
            </a:extLst>
          </p:cNvPr>
          <p:cNvSpPr>
            <a:spLocks noChangeShapeType="1"/>
          </p:cNvSpPr>
          <p:nvPr/>
        </p:nvSpPr>
        <p:spPr bwMode="auto">
          <a:xfrm>
            <a:off x="5292725" y="2636838"/>
            <a:ext cx="0" cy="2016125"/>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6" name="Line 20">
            <a:extLst>
              <a:ext uri="{FF2B5EF4-FFF2-40B4-BE49-F238E27FC236}">
                <a16:creationId xmlns:a16="http://schemas.microsoft.com/office/drawing/2014/main" id="{341E6F14-7D2A-4CC7-B712-1E810FACEF2E}"/>
              </a:ext>
            </a:extLst>
          </p:cNvPr>
          <p:cNvSpPr>
            <a:spLocks noChangeShapeType="1"/>
          </p:cNvSpPr>
          <p:nvPr/>
        </p:nvSpPr>
        <p:spPr bwMode="auto">
          <a:xfrm>
            <a:off x="5148263" y="2636838"/>
            <a:ext cx="144462"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7" name="Line 21">
            <a:extLst>
              <a:ext uri="{FF2B5EF4-FFF2-40B4-BE49-F238E27FC236}">
                <a16:creationId xmlns:a16="http://schemas.microsoft.com/office/drawing/2014/main" id="{EC2BE060-289B-414A-BE65-DD545C25BB64}"/>
              </a:ext>
            </a:extLst>
          </p:cNvPr>
          <p:cNvSpPr>
            <a:spLocks noChangeShapeType="1"/>
          </p:cNvSpPr>
          <p:nvPr/>
        </p:nvSpPr>
        <p:spPr bwMode="auto">
          <a:xfrm>
            <a:off x="5003800" y="3357563"/>
            <a:ext cx="288925"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8" name="Line 22">
            <a:extLst>
              <a:ext uri="{FF2B5EF4-FFF2-40B4-BE49-F238E27FC236}">
                <a16:creationId xmlns:a16="http://schemas.microsoft.com/office/drawing/2014/main" id="{83283542-2D91-4002-92BD-AA07BE67DB40}"/>
              </a:ext>
            </a:extLst>
          </p:cNvPr>
          <p:cNvSpPr>
            <a:spLocks noChangeShapeType="1"/>
          </p:cNvSpPr>
          <p:nvPr/>
        </p:nvSpPr>
        <p:spPr bwMode="auto">
          <a:xfrm>
            <a:off x="5076825" y="4005263"/>
            <a:ext cx="21590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19" name="Line 23">
            <a:extLst>
              <a:ext uri="{FF2B5EF4-FFF2-40B4-BE49-F238E27FC236}">
                <a16:creationId xmlns:a16="http://schemas.microsoft.com/office/drawing/2014/main" id="{FC930A22-ED48-4CDD-8E8A-1F29924A09E2}"/>
              </a:ext>
            </a:extLst>
          </p:cNvPr>
          <p:cNvSpPr>
            <a:spLocks noChangeShapeType="1"/>
          </p:cNvSpPr>
          <p:nvPr/>
        </p:nvSpPr>
        <p:spPr bwMode="auto">
          <a:xfrm>
            <a:off x="5003800" y="4652963"/>
            <a:ext cx="288925"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20" name="Line 24">
            <a:extLst>
              <a:ext uri="{FF2B5EF4-FFF2-40B4-BE49-F238E27FC236}">
                <a16:creationId xmlns:a16="http://schemas.microsoft.com/office/drawing/2014/main" id="{BFA5707E-058C-42A0-B955-A2EEAAA68C02}"/>
              </a:ext>
            </a:extLst>
          </p:cNvPr>
          <p:cNvSpPr>
            <a:spLocks noChangeShapeType="1"/>
          </p:cNvSpPr>
          <p:nvPr/>
        </p:nvSpPr>
        <p:spPr bwMode="auto">
          <a:xfrm>
            <a:off x="5292725" y="3644900"/>
            <a:ext cx="358775"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21" name="Line 25">
            <a:extLst>
              <a:ext uri="{FF2B5EF4-FFF2-40B4-BE49-F238E27FC236}">
                <a16:creationId xmlns:a16="http://schemas.microsoft.com/office/drawing/2014/main" id="{FDDDF37E-8A18-40A7-A416-C6A89830FBB4}"/>
              </a:ext>
            </a:extLst>
          </p:cNvPr>
          <p:cNvSpPr>
            <a:spLocks noChangeShapeType="1"/>
          </p:cNvSpPr>
          <p:nvPr/>
        </p:nvSpPr>
        <p:spPr bwMode="auto">
          <a:xfrm>
            <a:off x="6372225" y="2997200"/>
            <a:ext cx="0" cy="43180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22" name="Line 26">
            <a:extLst>
              <a:ext uri="{FF2B5EF4-FFF2-40B4-BE49-F238E27FC236}">
                <a16:creationId xmlns:a16="http://schemas.microsoft.com/office/drawing/2014/main" id="{18EF6A99-C84D-405B-826A-DC089255D169}"/>
              </a:ext>
            </a:extLst>
          </p:cNvPr>
          <p:cNvSpPr>
            <a:spLocks noChangeShapeType="1"/>
          </p:cNvSpPr>
          <p:nvPr/>
        </p:nvSpPr>
        <p:spPr bwMode="auto">
          <a:xfrm>
            <a:off x="6372225" y="2997200"/>
            <a:ext cx="1368425"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23" name="Line 27">
            <a:extLst>
              <a:ext uri="{FF2B5EF4-FFF2-40B4-BE49-F238E27FC236}">
                <a16:creationId xmlns:a16="http://schemas.microsoft.com/office/drawing/2014/main" id="{3745C6A5-C023-4197-9C25-312BC84CE1F7}"/>
              </a:ext>
            </a:extLst>
          </p:cNvPr>
          <p:cNvSpPr>
            <a:spLocks noChangeShapeType="1"/>
          </p:cNvSpPr>
          <p:nvPr/>
        </p:nvSpPr>
        <p:spPr bwMode="auto">
          <a:xfrm>
            <a:off x="8243888" y="3141663"/>
            <a:ext cx="0" cy="64770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83324" name="Line 28">
            <a:extLst>
              <a:ext uri="{FF2B5EF4-FFF2-40B4-BE49-F238E27FC236}">
                <a16:creationId xmlns:a16="http://schemas.microsoft.com/office/drawing/2014/main" id="{B334715C-05C5-487F-8341-D630FFC1F2CA}"/>
              </a:ext>
            </a:extLst>
          </p:cNvPr>
          <p:cNvSpPr>
            <a:spLocks noChangeShapeType="1"/>
          </p:cNvSpPr>
          <p:nvPr/>
        </p:nvSpPr>
        <p:spPr bwMode="auto">
          <a:xfrm>
            <a:off x="8243888" y="4149725"/>
            <a:ext cx="0" cy="1008063"/>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59DF1CD-8601-427A-B8FC-E39E09DB9EB7}"/>
              </a:ext>
            </a:extLst>
          </p:cNvPr>
          <p:cNvSpPr>
            <a:spLocks noGrp="1"/>
          </p:cNvSpPr>
          <p:nvPr>
            <p:ph type="sldNum" sz="quarter" idx="10"/>
          </p:nvPr>
        </p:nvSpPr>
        <p:spPr/>
        <p:txBody>
          <a:bodyPr/>
          <a:lstStyle/>
          <a:p>
            <a:fld id="{127B1A70-E4FB-4F2B-8142-D89BCDC3B7BF}" type="slidenum">
              <a:rPr lang="en-US" altLang="zh-CN"/>
              <a:pPr/>
              <a:t>112</a:t>
            </a:fld>
            <a:endParaRPr lang="en-US" altLang="zh-CN">
              <a:solidFill>
                <a:schemeClr val="tx1"/>
              </a:solidFill>
            </a:endParaRPr>
          </a:p>
        </p:txBody>
      </p:sp>
      <p:sp>
        <p:nvSpPr>
          <p:cNvPr id="184322" name="Rectangle 2">
            <a:extLst>
              <a:ext uri="{FF2B5EF4-FFF2-40B4-BE49-F238E27FC236}">
                <a16:creationId xmlns:a16="http://schemas.microsoft.com/office/drawing/2014/main" id="{0270FF4A-4A66-4D47-9A14-16D03E1667E9}"/>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项目的盈利能力分析</a:t>
            </a:r>
          </a:p>
        </p:txBody>
      </p:sp>
      <p:sp>
        <p:nvSpPr>
          <p:cNvPr id="184323" name="Rectangle 3">
            <a:extLst>
              <a:ext uri="{FF2B5EF4-FFF2-40B4-BE49-F238E27FC236}">
                <a16:creationId xmlns:a16="http://schemas.microsoft.com/office/drawing/2014/main" id="{F589A570-C00A-4123-917C-5E87F1EB2925}"/>
              </a:ext>
            </a:extLst>
          </p:cNvPr>
          <p:cNvSpPr>
            <a:spLocks noGrp="1" noChangeArrowheads="1"/>
          </p:cNvSpPr>
          <p:nvPr>
            <p:ph type="body" idx="1"/>
          </p:nvPr>
        </p:nvSpPr>
        <p:spPr>
          <a:xfrm>
            <a:off x="2438400" y="0"/>
            <a:ext cx="6705600" cy="6858000"/>
          </a:xfrm>
        </p:spPr>
        <p:txBody>
          <a:bodyPr/>
          <a:lstStyle/>
          <a:p>
            <a:pPr>
              <a:lnSpc>
                <a:spcPct val="80000"/>
              </a:lnSpc>
            </a:pPr>
            <a:r>
              <a:rPr lang="zh-CN" altLang="en-US" sz="2400" b="1">
                <a:solidFill>
                  <a:srgbClr val="FF0000"/>
                </a:solidFill>
              </a:rPr>
              <a:t>例：</a:t>
            </a:r>
            <a:r>
              <a:rPr lang="zh-CN" altLang="en-US" sz="2400" b="1">
                <a:solidFill>
                  <a:schemeClr val="accent2"/>
                </a:solidFill>
              </a:rPr>
              <a:t>某企业拟建设一个生产项目，以生产国内某种急需的产品。该项目的建设期为</a:t>
            </a:r>
            <a:r>
              <a:rPr lang="en-US" altLang="zh-CN" sz="2400" b="1">
                <a:solidFill>
                  <a:schemeClr val="accent2"/>
                </a:solidFill>
              </a:rPr>
              <a:t>2</a:t>
            </a:r>
            <a:r>
              <a:rPr lang="zh-CN" altLang="en-US" sz="2400" b="1">
                <a:solidFill>
                  <a:schemeClr val="accent2"/>
                </a:solidFill>
              </a:rPr>
              <a:t>年，运营期为</a:t>
            </a:r>
            <a:r>
              <a:rPr lang="en-US" altLang="zh-CN" sz="2400" b="1">
                <a:solidFill>
                  <a:schemeClr val="accent2"/>
                </a:solidFill>
              </a:rPr>
              <a:t>7</a:t>
            </a:r>
            <a:r>
              <a:rPr lang="zh-CN" altLang="en-US" sz="2400" b="1">
                <a:solidFill>
                  <a:schemeClr val="accent2"/>
                </a:solidFill>
              </a:rPr>
              <a:t>年。预计建设投资</a:t>
            </a:r>
            <a:r>
              <a:rPr lang="en-US" altLang="zh-CN" sz="2400" b="1">
                <a:solidFill>
                  <a:schemeClr val="accent2"/>
                </a:solidFill>
              </a:rPr>
              <a:t>800</a:t>
            </a:r>
            <a:r>
              <a:rPr lang="zh-CN" altLang="en-US" sz="2400" b="1">
                <a:solidFill>
                  <a:schemeClr val="accent2"/>
                </a:solidFill>
              </a:rPr>
              <a:t>万元（含建设期利息</a:t>
            </a:r>
            <a:r>
              <a:rPr lang="en-US" altLang="zh-CN" sz="2400" b="1">
                <a:solidFill>
                  <a:schemeClr val="accent2"/>
                </a:solidFill>
              </a:rPr>
              <a:t>20</a:t>
            </a:r>
            <a:r>
              <a:rPr lang="zh-CN" altLang="en-US" sz="2400" b="1">
                <a:solidFill>
                  <a:schemeClr val="accent2"/>
                </a:solidFill>
              </a:rPr>
              <a:t>万元），并全部形成固定资产。固定资产使用年限</a:t>
            </a:r>
            <a:r>
              <a:rPr lang="en-US" altLang="zh-CN" sz="2400" b="1">
                <a:solidFill>
                  <a:schemeClr val="accent2"/>
                </a:solidFill>
              </a:rPr>
              <a:t>10</a:t>
            </a:r>
            <a:r>
              <a:rPr lang="zh-CN" altLang="en-US" sz="2400" b="1">
                <a:solidFill>
                  <a:schemeClr val="accent2"/>
                </a:solidFill>
              </a:rPr>
              <a:t>年，运营期末残值</a:t>
            </a:r>
            <a:r>
              <a:rPr lang="en-US" altLang="zh-CN" sz="2400" b="1">
                <a:solidFill>
                  <a:schemeClr val="accent2"/>
                </a:solidFill>
              </a:rPr>
              <a:t>50</a:t>
            </a:r>
            <a:r>
              <a:rPr lang="zh-CN" altLang="en-US" sz="2400" b="1">
                <a:solidFill>
                  <a:schemeClr val="accent2"/>
                </a:solidFill>
              </a:rPr>
              <a:t>万元，按直线折旧法折旧。</a:t>
            </a:r>
          </a:p>
          <a:p>
            <a:pPr>
              <a:lnSpc>
                <a:spcPct val="80000"/>
              </a:lnSpc>
            </a:pPr>
            <a:r>
              <a:rPr lang="zh-CN" altLang="en-US" sz="2400" b="1">
                <a:solidFill>
                  <a:schemeClr val="accent2"/>
                </a:solidFill>
              </a:rPr>
              <a:t>      </a:t>
            </a:r>
            <a:r>
              <a:rPr lang="zh-CN" altLang="en-US" sz="2400" b="1">
                <a:solidFill>
                  <a:schemeClr val="tx2"/>
                </a:solidFill>
              </a:rPr>
              <a:t>该企业建设期第</a:t>
            </a:r>
            <a:r>
              <a:rPr lang="en-US" altLang="zh-CN" sz="2400" b="1">
                <a:solidFill>
                  <a:schemeClr val="tx2"/>
                </a:solidFill>
              </a:rPr>
              <a:t>1</a:t>
            </a:r>
            <a:r>
              <a:rPr lang="zh-CN" altLang="en-US" sz="2400" b="1">
                <a:solidFill>
                  <a:schemeClr val="tx2"/>
                </a:solidFill>
              </a:rPr>
              <a:t>年投入项目资本金为</a:t>
            </a:r>
            <a:r>
              <a:rPr lang="en-US" altLang="zh-CN" sz="2400" b="1">
                <a:solidFill>
                  <a:schemeClr val="tx2"/>
                </a:solidFill>
              </a:rPr>
              <a:t>380</a:t>
            </a:r>
            <a:r>
              <a:rPr lang="zh-CN" altLang="en-US" sz="2400" b="1">
                <a:solidFill>
                  <a:schemeClr val="tx2"/>
                </a:solidFill>
              </a:rPr>
              <a:t>万元，建设期第</a:t>
            </a:r>
            <a:r>
              <a:rPr lang="en-US" altLang="zh-CN" sz="2400" b="1">
                <a:solidFill>
                  <a:schemeClr val="tx2"/>
                </a:solidFill>
              </a:rPr>
              <a:t>2</a:t>
            </a:r>
            <a:r>
              <a:rPr lang="zh-CN" altLang="en-US" sz="2400" b="1">
                <a:solidFill>
                  <a:schemeClr val="tx2"/>
                </a:solidFill>
              </a:rPr>
              <a:t>年向当地建设银行贷款</a:t>
            </a:r>
            <a:r>
              <a:rPr lang="en-US" altLang="zh-CN" sz="2400" b="1">
                <a:solidFill>
                  <a:schemeClr val="tx2"/>
                </a:solidFill>
              </a:rPr>
              <a:t>400</a:t>
            </a:r>
            <a:r>
              <a:rPr lang="zh-CN" altLang="en-US" sz="2400" b="1">
                <a:solidFill>
                  <a:schemeClr val="tx2"/>
                </a:solidFill>
              </a:rPr>
              <a:t>万元（不含贷款利息），贷款年利率</a:t>
            </a:r>
            <a:r>
              <a:rPr lang="en-US" altLang="zh-CN" sz="2400" b="1">
                <a:solidFill>
                  <a:schemeClr val="tx2"/>
                </a:solidFill>
              </a:rPr>
              <a:t>10%</a:t>
            </a:r>
            <a:r>
              <a:rPr lang="zh-CN" altLang="en-US" sz="2400" b="1">
                <a:solidFill>
                  <a:schemeClr val="tx2"/>
                </a:solidFill>
              </a:rPr>
              <a:t>，项目第</a:t>
            </a:r>
            <a:r>
              <a:rPr lang="en-US" altLang="zh-CN" sz="2400" b="1">
                <a:solidFill>
                  <a:schemeClr val="tx2"/>
                </a:solidFill>
              </a:rPr>
              <a:t>3</a:t>
            </a:r>
            <a:r>
              <a:rPr lang="zh-CN" altLang="en-US" sz="2400" b="1">
                <a:solidFill>
                  <a:schemeClr val="tx2"/>
                </a:solidFill>
              </a:rPr>
              <a:t>年投产。投产当年又投入资本金</a:t>
            </a:r>
            <a:r>
              <a:rPr lang="en-US" altLang="zh-CN" sz="2400" b="1">
                <a:solidFill>
                  <a:schemeClr val="tx2"/>
                </a:solidFill>
              </a:rPr>
              <a:t>200</a:t>
            </a:r>
            <a:r>
              <a:rPr lang="zh-CN" altLang="en-US" sz="2400" b="1">
                <a:solidFill>
                  <a:schemeClr val="tx2"/>
                </a:solidFill>
              </a:rPr>
              <a:t>万元，作为流动资金。运营期和正常年份每年的销售收入为</a:t>
            </a:r>
            <a:r>
              <a:rPr lang="en-US" altLang="zh-CN" sz="2400" b="1">
                <a:solidFill>
                  <a:schemeClr val="tx2"/>
                </a:solidFill>
              </a:rPr>
              <a:t>700</a:t>
            </a:r>
            <a:r>
              <a:rPr lang="zh-CN" altLang="en-US" sz="2400" b="1">
                <a:solidFill>
                  <a:schemeClr val="tx2"/>
                </a:solidFill>
              </a:rPr>
              <a:t>万元，经营成本</a:t>
            </a:r>
            <a:r>
              <a:rPr lang="en-US" altLang="zh-CN" sz="2400" b="1">
                <a:solidFill>
                  <a:schemeClr val="tx2"/>
                </a:solidFill>
              </a:rPr>
              <a:t>300</a:t>
            </a:r>
            <a:r>
              <a:rPr lang="zh-CN" altLang="en-US" sz="2400" b="1">
                <a:solidFill>
                  <a:schemeClr val="tx2"/>
                </a:solidFill>
              </a:rPr>
              <a:t>万元，产品销售税金及附加税率</a:t>
            </a:r>
            <a:r>
              <a:rPr lang="en-US" altLang="zh-CN" sz="2400" b="1">
                <a:solidFill>
                  <a:schemeClr val="tx2"/>
                </a:solidFill>
              </a:rPr>
              <a:t>6%</a:t>
            </a:r>
            <a:r>
              <a:rPr lang="zh-CN" altLang="en-US" sz="2400" b="1">
                <a:solidFill>
                  <a:schemeClr val="tx2"/>
                </a:solidFill>
              </a:rPr>
              <a:t>，所得税税率</a:t>
            </a:r>
            <a:r>
              <a:rPr lang="en-US" altLang="zh-CN" sz="2400" b="1">
                <a:solidFill>
                  <a:schemeClr val="tx2"/>
                </a:solidFill>
              </a:rPr>
              <a:t>33%</a:t>
            </a:r>
            <a:r>
              <a:rPr lang="zh-CN" altLang="en-US" sz="2400" b="1">
                <a:solidFill>
                  <a:schemeClr val="tx2"/>
                </a:solidFill>
              </a:rPr>
              <a:t>，年总成本</a:t>
            </a:r>
            <a:r>
              <a:rPr lang="en-US" altLang="zh-CN" sz="2400" b="1">
                <a:solidFill>
                  <a:schemeClr val="tx2"/>
                </a:solidFill>
              </a:rPr>
              <a:t>400</a:t>
            </a:r>
            <a:r>
              <a:rPr lang="zh-CN" altLang="en-US" sz="2400" b="1">
                <a:solidFill>
                  <a:schemeClr val="tx2"/>
                </a:solidFill>
              </a:rPr>
              <a:t>万元，行业基准折现率</a:t>
            </a:r>
            <a:r>
              <a:rPr lang="en-US" altLang="zh-CN" sz="2400" b="1">
                <a:solidFill>
                  <a:schemeClr val="tx2"/>
                </a:solidFill>
              </a:rPr>
              <a:t>10%</a:t>
            </a:r>
            <a:r>
              <a:rPr lang="zh-CN" altLang="en-US" sz="2400" b="1">
                <a:solidFill>
                  <a:schemeClr val="tx2"/>
                </a:solidFill>
              </a:rPr>
              <a:t>。</a:t>
            </a:r>
          </a:p>
          <a:p>
            <a:pPr>
              <a:lnSpc>
                <a:spcPct val="80000"/>
              </a:lnSpc>
            </a:pPr>
            <a:r>
              <a:rPr lang="zh-CN" altLang="en-US" sz="2400" b="1">
                <a:solidFill>
                  <a:schemeClr val="accent2"/>
                </a:solidFill>
              </a:rPr>
              <a:t>   投产的第</a:t>
            </a:r>
            <a:r>
              <a:rPr lang="en-US" altLang="zh-CN" sz="2400" b="1">
                <a:solidFill>
                  <a:schemeClr val="accent2"/>
                </a:solidFill>
              </a:rPr>
              <a:t>1</a:t>
            </a:r>
            <a:r>
              <a:rPr lang="zh-CN" altLang="en-US" sz="2400" b="1">
                <a:solidFill>
                  <a:schemeClr val="accent2"/>
                </a:solidFill>
              </a:rPr>
              <a:t>年生产能力仅为设计生产能力的</a:t>
            </a:r>
            <a:r>
              <a:rPr lang="en-US" altLang="zh-CN" sz="2400" b="1">
                <a:solidFill>
                  <a:schemeClr val="accent2"/>
                </a:solidFill>
              </a:rPr>
              <a:t>70%</a:t>
            </a:r>
            <a:r>
              <a:rPr lang="zh-CN" altLang="en-US" sz="2400" b="1">
                <a:solidFill>
                  <a:schemeClr val="accent2"/>
                </a:solidFill>
              </a:rPr>
              <a:t>，为简化计算这一年的销售收入、经营成本和总成本费用均按照正常年份的</a:t>
            </a:r>
            <a:r>
              <a:rPr lang="en-US" altLang="zh-CN" sz="2400" b="1">
                <a:solidFill>
                  <a:schemeClr val="accent2"/>
                </a:solidFill>
              </a:rPr>
              <a:t>70%</a:t>
            </a:r>
            <a:r>
              <a:rPr lang="zh-CN" altLang="en-US" sz="2400" b="1">
                <a:solidFill>
                  <a:schemeClr val="accent2"/>
                </a:solidFill>
              </a:rPr>
              <a:t>估算。投产第</a:t>
            </a:r>
            <a:r>
              <a:rPr lang="en-US" altLang="zh-CN" sz="2400" b="1">
                <a:solidFill>
                  <a:schemeClr val="accent2"/>
                </a:solidFill>
              </a:rPr>
              <a:t>2</a:t>
            </a:r>
            <a:r>
              <a:rPr lang="zh-CN" altLang="en-US" sz="2400" b="1">
                <a:solidFill>
                  <a:schemeClr val="accent2"/>
                </a:solidFill>
              </a:rPr>
              <a:t>年及其以后各年份生产均达到设计生产能力。</a:t>
            </a:r>
          </a:p>
          <a:p>
            <a:pPr>
              <a:lnSpc>
                <a:spcPct val="80000"/>
              </a:lnSpc>
            </a:pPr>
            <a:r>
              <a:rPr lang="zh-CN" altLang="en-US" sz="2400" b="1">
                <a:solidFill>
                  <a:srgbClr val="CC3300"/>
                </a:solidFill>
              </a:rPr>
              <a:t>试对该项目进行财务评价，并判断项目是否可行。</a:t>
            </a:r>
          </a:p>
          <a:p>
            <a:pPr>
              <a:lnSpc>
                <a:spcPct val="80000"/>
              </a:lnSpc>
            </a:pPr>
            <a:endParaRPr lang="en-US" altLang="zh-CN" sz="2400"/>
          </a:p>
        </p:txBody>
      </p:sp>
    </p:spTree>
  </p:cSld>
  <p:clrMapOvr>
    <a:masterClrMapping/>
  </p:clrMapOvr>
  <p:transition spd="slow">
    <p:randomBar dir="vert"/>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99F690D-4A3F-4A90-96B4-85743EB47401}"/>
              </a:ext>
            </a:extLst>
          </p:cNvPr>
          <p:cNvSpPr>
            <a:spLocks noGrp="1"/>
          </p:cNvSpPr>
          <p:nvPr>
            <p:ph type="sldNum" sz="quarter" idx="10"/>
          </p:nvPr>
        </p:nvSpPr>
        <p:spPr/>
        <p:txBody>
          <a:bodyPr/>
          <a:lstStyle/>
          <a:p>
            <a:fld id="{7CCE3C57-5379-4489-BF37-DD3B06F3C062}" type="slidenum">
              <a:rPr lang="en-US" altLang="zh-CN"/>
              <a:pPr/>
              <a:t>113</a:t>
            </a:fld>
            <a:endParaRPr lang="en-US" altLang="zh-CN">
              <a:solidFill>
                <a:schemeClr val="tx1"/>
              </a:solidFill>
            </a:endParaRPr>
          </a:p>
        </p:txBody>
      </p:sp>
      <p:sp>
        <p:nvSpPr>
          <p:cNvPr id="185346" name="Rectangle 2">
            <a:extLst>
              <a:ext uri="{FF2B5EF4-FFF2-40B4-BE49-F238E27FC236}">
                <a16:creationId xmlns:a16="http://schemas.microsoft.com/office/drawing/2014/main" id="{B8991FAB-9FA8-4017-8CB6-FB385C9C017C}"/>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第三节    项目盈利能力分析</a:t>
            </a:r>
          </a:p>
        </p:txBody>
      </p:sp>
      <p:sp>
        <p:nvSpPr>
          <p:cNvPr id="185347" name="Rectangle 3">
            <a:extLst>
              <a:ext uri="{FF2B5EF4-FFF2-40B4-BE49-F238E27FC236}">
                <a16:creationId xmlns:a16="http://schemas.microsoft.com/office/drawing/2014/main" id="{D87AB1CE-C890-4F21-8491-2B59CBC2C45B}"/>
              </a:ext>
            </a:extLst>
          </p:cNvPr>
          <p:cNvSpPr>
            <a:spLocks noGrp="1" noChangeArrowheads="1"/>
          </p:cNvSpPr>
          <p:nvPr>
            <p:ph type="body" idx="1"/>
          </p:nvPr>
        </p:nvSpPr>
        <p:spPr>
          <a:xfrm>
            <a:off x="2438400" y="188913"/>
            <a:ext cx="6705600" cy="6408737"/>
          </a:xfrm>
        </p:spPr>
        <p:txBody>
          <a:bodyPr/>
          <a:lstStyle/>
          <a:p>
            <a:pPr>
              <a:lnSpc>
                <a:spcPct val="95000"/>
              </a:lnSpc>
            </a:pPr>
            <a:r>
              <a:rPr lang="zh-CN" altLang="en-US" sz="2000" b="1">
                <a:solidFill>
                  <a:srgbClr val="FF0000"/>
                </a:solidFill>
              </a:rPr>
              <a:t>解</a:t>
            </a:r>
            <a:r>
              <a:rPr lang="zh-CN" altLang="en-US" sz="2000" b="1">
                <a:solidFill>
                  <a:srgbClr val="FF0000"/>
                </a:solidFill>
                <a:sym typeface="Wingdings" panose="05000000000000000000" pitchFamily="2" charset="2"/>
              </a:rPr>
              <a:t>：</a:t>
            </a:r>
            <a:r>
              <a:rPr lang="zh-CN" altLang="en-US" sz="2000" b="1">
                <a:sym typeface="Wingdings" panose="05000000000000000000" pitchFamily="2" charset="2"/>
              </a:rPr>
              <a:t>（</a:t>
            </a:r>
            <a:r>
              <a:rPr lang="en-US" altLang="zh-CN" sz="2000" b="1">
                <a:sym typeface="Wingdings" panose="05000000000000000000" pitchFamily="2" charset="2"/>
              </a:rPr>
              <a:t>1</a:t>
            </a:r>
            <a:r>
              <a:rPr lang="zh-CN" altLang="en-US" sz="2000" b="1">
                <a:sym typeface="Wingdings" panose="05000000000000000000" pitchFamily="2" charset="2"/>
              </a:rPr>
              <a:t>）计算</a:t>
            </a:r>
            <a:r>
              <a:rPr lang="zh-CN" altLang="en-US" sz="2000" b="1"/>
              <a:t>销售税金及附加 </a:t>
            </a:r>
          </a:p>
          <a:p>
            <a:pPr>
              <a:lnSpc>
                <a:spcPct val="95000"/>
              </a:lnSpc>
            </a:pPr>
            <a:r>
              <a:rPr lang="zh-CN" altLang="en-US" sz="2000" b="1"/>
              <a:t>   销售税金及附加 </a:t>
            </a:r>
            <a:r>
              <a:rPr lang="en-US" altLang="zh-CN" sz="2000" b="1"/>
              <a:t>= </a:t>
            </a:r>
            <a:r>
              <a:rPr lang="zh-CN" altLang="en-US" sz="2000" b="1"/>
              <a:t>销售收入</a:t>
            </a:r>
            <a:r>
              <a:rPr lang="en-US" altLang="zh-CN" sz="2000" b="1"/>
              <a:t>× </a:t>
            </a:r>
            <a:r>
              <a:rPr lang="zh-CN" altLang="en-US" sz="2000" b="1"/>
              <a:t>销售税金及附加税率</a:t>
            </a:r>
          </a:p>
          <a:p>
            <a:pPr>
              <a:lnSpc>
                <a:spcPct val="95000"/>
              </a:lnSpc>
            </a:pPr>
            <a:r>
              <a:rPr lang="zh-CN" altLang="en-US" sz="2000" b="1"/>
              <a:t>  第</a:t>
            </a:r>
            <a:r>
              <a:rPr lang="en-US" altLang="zh-CN" sz="2000" b="1"/>
              <a:t>3</a:t>
            </a:r>
            <a:r>
              <a:rPr lang="zh-CN" altLang="en-US" sz="2000" b="1"/>
              <a:t>年销售税金及附加 </a:t>
            </a:r>
            <a:r>
              <a:rPr lang="en-US" altLang="zh-CN" sz="2000" b="1"/>
              <a:t>= 700 ×70% ×6%</a:t>
            </a:r>
          </a:p>
          <a:p>
            <a:pPr>
              <a:lnSpc>
                <a:spcPct val="95000"/>
              </a:lnSpc>
            </a:pPr>
            <a:r>
              <a:rPr lang="en-US" altLang="zh-CN" sz="2000" b="1"/>
              <a:t>                                         = 29.40(</a:t>
            </a:r>
            <a:r>
              <a:rPr lang="zh-CN" altLang="en-US" sz="2000" b="1"/>
              <a:t>万元</a:t>
            </a:r>
            <a:r>
              <a:rPr lang="en-US" altLang="zh-CN" sz="2000" b="1"/>
              <a:t>)</a:t>
            </a:r>
          </a:p>
          <a:p>
            <a:pPr>
              <a:lnSpc>
                <a:spcPct val="95000"/>
              </a:lnSpc>
            </a:pPr>
            <a:r>
              <a:rPr lang="zh-CN" altLang="en-US" sz="2000" b="1"/>
              <a:t>第</a:t>
            </a:r>
            <a:r>
              <a:rPr lang="en-US" altLang="zh-CN" sz="2000" b="1"/>
              <a:t>4~9</a:t>
            </a:r>
            <a:r>
              <a:rPr lang="zh-CN" altLang="en-US" sz="2000" b="1"/>
              <a:t>年销售税金及附加 </a:t>
            </a:r>
            <a:r>
              <a:rPr lang="en-US" altLang="zh-CN" sz="2000" b="1"/>
              <a:t>= 700 ×1000% ×6%</a:t>
            </a:r>
          </a:p>
          <a:p>
            <a:pPr>
              <a:lnSpc>
                <a:spcPct val="95000"/>
              </a:lnSpc>
            </a:pPr>
            <a:r>
              <a:rPr lang="en-US" altLang="zh-CN" sz="2000" b="1"/>
              <a:t>                                           = 42.00 (</a:t>
            </a:r>
            <a:r>
              <a:rPr lang="zh-CN" altLang="en-US" sz="2000" b="1"/>
              <a:t>万元</a:t>
            </a:r>
            <a:r>
              <a:rPr lang="en-US" altLang="zh-CN" sz="2000" b="1"/>
              <a:t>)</a:t>
            </a:r>
          </a:p>
          <a:p>
            <a:pPr>
              <a:lnSpc>
                <a:spcPct val="95000"/>
              </a:lnSpc>
            </a:pPr>
            <a:r>
              <a:rPr lang="zh-CN" altLang="en-US" sz="2000" b="1">
                <a:solidFill>
                  <a:srgbClr val="CC3300"/>
                </a:solidFill>
              </a:rPr>
              <a:t>（</a:t>
            </a:r>
            <a:r>
              <a:rPr lang="en-US" altLang="zh-CN" sz="2000" b="1">
                <a:solidFill>
                  <a:srgbClr val="CC3300"/>
                </a:solidFill>
              </a:rPr>
              <a:t>2</a:t>
            </a:r>
            <a:r>
              <a:rPr lang="zh-CN" altLang="en-US" sz="2000" b="1">
                <a:solidFill>
                  <a:srgbClr val="CC3300"/>
                </a:solidFill>
              </a:rPr>
              <a:t>）计算运营期所得税</a:t>
            </a:r>
          </a:p>
          <a:p>
            <a:pPr>
              <a:lnSpc>
                <a:spcPct val="95000"/>
              </a:lnSpc>
              <a:buFont typeface="Wingdings" panose="05000000000000000000" pitchFamily="2" charset="2"/>
              <a:buNone/>
            </a:pPr>
            <a:r>
              <a:rPr lang="zh-CN" altLang="en-US" sz="2000" b="1">
                <a:solidFill>
                  <a:srgbClr val="CC3300"/>
                </a:solidFill>
              </a:rPr>
              <a:t>所得税</a:t>
            </a:r>
            <a:r>
              <a:rPr lang="en-US" altLang="zh-CN" sz="2000" b="1">
                <a:solidFill>
                  <a:srgbClr val="CC3300"/>
                </a:solidFill>
              </a:rPr>
              <a:t>=</a:t>
            </a:r>
            <a:r>
              <a:rPr lang="zh-CN" altLang="en-US" sz="2000" b="1">
                <a:solidFill>
                  <a:srgbClr val="CC3300"/>
                </a:solidFill>
              </a:rPr>
              <a:t>（销售收入</a:t>
            </a:r>
            <a:r>
              <a:rPr lang="en-US" altLang="zh-CN" sz="2000" b="1">
                <a:solidFill>
                  <a:srgbClr val="CC3300"/>
                </a:solidFill>
              </a:rPr>
              <a:t>-</a:t>
            </a:r>
            <a:r>
              <a:rPr lang="zh-CN" altLang="en-US" sz="2000" b="1">
                <a:solidFill>
                  <a:srgbClr val="CC3300"/>
                </a:solidFill>
              </a:rPr>
              <a:t>销售税金及附加</a:t>
            </a:r>
            <a:r>
              <a:rPr lang="en-US" altLang="zh-CN" sz="2000" b="1">
                <a:solidFill>
                  <a:srgbClr val="CC3300"/>
                </a:solidFill>
              </a:rPr>
              <a:t>-</a:t>
            </a:r>
            <a:r>
              <a:rPr lang="zh-CN" altLang="en-US" sz="2000" b="1">
                <a:solidFill>
                  <a:srgbClr val="CC3300"/>
                </a:solidFill>
              </a:rPr>
              <a:t>总成本） </a:t>
            </a:r>
            <a:r>
              <a:rPr lang="en-US" altLang="zh-CN" sz="2000" b="1">
                <a:solidFill>
                  <a:srgbClr val="CC3300"/>
                </a:solidFill>
              </a:rPr>
              <a:t>×</a:t>
            </a:r>
            <a:r>
              <a:rPr lang="zh-CN" altLang="en-US" sz="2000" b="1">
                <a:solidFill>
                  <a:srgbClr val="CC3300"/>
                </a:solidFill>
              </a:rPr>
              <a:t>所得税率</a:t>
            </a:r>
          </a:p>
          <a:p>
            <a:pPr>
              <a:lnSpc>
                <a:spcPct val="95000"/>
              </a:lnSpc>
            </a:pPr>
            <a:r>
              <a:rPr lang="zh-CN" altLang="en-US" sz="2000" b="1">
                <a:solidFill>
                  <a:srgbClr val="CC3300"/>
                </a:solidFill>
              </a:rPr>
              <a:t>第</a:t>
            </a:r>
            <a:r>
              <a:rPr lang="en-US" altLang="zh-CN" sz="2000" b="1">
                <a:solidFill>
                  <a:srgbClr val="CC3300"/>
                </a:solidFill>
              </a:rPr>
              <a:t>3</a:t>
            </a:r>
            <a:r>
              <a:rPr lang="zh-CN" altLang="en-US" sz="2000" b="1">
                <a:solidFill>
                  <a:srgbClr val="CC3300"/>
                </a:solidFill>
              </a:rPr>
              <a:t>年所得税</a:t>
            </a:r>
            <a:r>
              <a:rPr lang="en-US" altLang="zh-CN" sz="2000" b="1">
                <a:solidFill>
                  <a:srgbClr val="CC3300"/>
                </a:solidFill>
              </a:rPr>
              <a:t>= (490-29.40-400 ×70%) ×33%</a:t>
            </a:r>
          </a:p>
          <a:p>
            <a:pPr>
              <a:lnSpc>
                <a:spcPct val="95000"/>
              </a:lnSpc>
            </a:pPr>
            <a:r>
              <a:rPr lang="en-US" altLang="zh-CN" sz="2000" b="1">
                <a:solidFill>
                  <a:srgbClr val="CC3300"/>
                </a:solidFill>
              </a:rPr>
              <a:t>                      = 59.60 (</a:t>
            </a:r>
            <a:r>
              <a:rPr lang="zh-CN" altLang="en-US" sz="2000" b="1">
                <a:solidFill>
                  <a:srgbClr val="CC3300"/>
                </a:solidFill>
              </a:rPr>
              <a:t>万元</a:t>
            </a:r>
            <a:r>
              <a:rPr lang="en-US" altLang="zh-CN" sz="2000" b="1">
                <a:solidFill>
                  <a:srgbClr val="CC3300"/>
                </a:solidFill>
              </a:rPr>
              <a:t>)</a:t>
            </a:r>
          </a:p>
          <a:p>
            <a:pPr>
              <a:lnSpc>
                <a:spcPct val="95000"/>
              </a:lnSpc>
            </a:pPr>
            <a:r>
              <a:rPr lang="zh-CN" altLang="en-US" sz="2000" b="1">
                <a:solidFill>
                  <a:srgbClr val="CC3300"/>
                </a:solidFill>
              </a:rPr>
              <a:t>第</a:t>
            </a:r>
            <a:r>
              <a:rPr lang="en-US" altLang="zh-CN" sz="2000" b="1">
                <a:solidFill>
                  <a:srgbClr val="CC3300"/>
                </a:solidFill>
              </a:rPr>
              <a:t>4~9</a:t>
            </a:r>
            <a:r>
              <a:rPr lang="zh-CN" altLang="en-US" sz="2000" b="1">
                <a:solidFill>
                  <a:srgbClr val="CC3300"/>
                </a:solidFill>
              </a:rPr>
              <a:t>年所得税</a:t>
            </a:r>
            <a:r>
              <a:rPr lang="en-US" altLang="zh-CN" sz="2000" b="1">
                <a:solidFill>
                  <a:srgbClr val="CC3300"/>
                </a:solidFill>
              </a:rPr>
              <a:t>= (490-29.40-400) ×33%</a:t>
            </a:r>
          </a:p>
          <a:p>
            <a:pPr>
              <a:lnSpc>
                <a:spcPct val="95000"/>
              </a:lnSpc>
            </a:pPr>
            <a:r>
              <a:rPr lang="en-US" altLang="zh-CN" sz="2000" b="1">
                <a:solidFill>
                  <a:srgbClr val="CC3300"/>
                </a:solidFill>
              </a:rPr>
              <a:t>                      = 85.14 (</a:t>
            </a:r>
            <a:r>
              <a:rPr lang="zh-CN" altLang="en-US" sz="2000" b="1">
                <a:solidFill>
                  <a:srgbClr val="CC3300"/>
                </a:solidFill>
              </a:rPr>
              <a:t>万元</a:t>
            </a:r>
            <a:r>
              <a:rPr lang="en-US" altLang="zh-CN" sz="2000" b="1">
                <a:solidFill>
                  <a:srgbClr val="CC3300"/>
                </a:solidFill>
              </a:rPr>
              <a:t>)</a:t>
            </a:r>
          </a:p>
          <a:p>
            <a:pPr>
              <a:lnSpc>
                <a:spcPct val="95000"/>
              </a:lnSpc>
            </a:pPr>
            <a:r>
              <a:rPr lang="zh-CN" altLang="en-US" sz="2000" b="1">
                <a:solidFill>
                  <a:srgbClr val="3333FF"/>
                </a:solidFill>
              </a:rPr>
              <a:t>（</a:t>
            </a:r>
            <a:r>
              <a:rPr lang="en-US" altLang="zh-CN" sz="2000" b="1">
                <a:solidFill>
                  <a:srgbClr val="3333FF"/>
                </a:solidFill>
              </a:rPr>
              <a:t>3</a:t>
            </a:r>
            <a:r>
              <a:rPr lang="zh-CN" altLang="en-US" sz="2000" b="1">
                <a:solidFill>
                  <a:srgbClr val="3333FF"/>
                </a:solidFill>
              </a:rPr>
              <a:t>）计算固定资产的余值。</a:t>
            </a:r>
          </a:p>
          <a:p>
            <a:pPr>
              <a:lnSpc>
                <a:spcPct val="95000"/>
              </a:lnSpc>
            </a:pPr>
            <a:r>
              <a:rPr lang="zh-CN" altLang="en-US" sz="2000" b="1">
                <a:solidFill>
                  <a:srgbClr val="3333FF"/>
                </a:solidFill>
              </a:rPr>
              <a:t>固定资产余值 </a:t>
            </a:r>
            <a:r>
              <a:rPr lang="en-US" altLang="zh-CN" sz="2000" b="1">
                <a:solidFill>
                  <a:srgbClr val="3333FF"/>
                </a:solidFill>
              </a:rPr>
              <a:t>= </a:t>
            </a:r>
            <a:r>
              <a:rPr lang="zh-CN" altLang="en-US" sz="2000" b="1">
                <a:solidFill>
                  <a:srgbClr val="3333FF"/>
                </a:solidFill>
              </a:rPr>
              <a:t>年折旧费</a:t>
            </a:r>
            <a:r>
              <a:rPr lang="en-US" altLang="zh-CN" sz="2000" b="1">
                <a:solidFill>
                  <a:srgbClr val="3333FF"/>
                </a:solidFill>
              </a:rPr>
              <a:t>×</a:t>
            </a:r>
            <a:r>
              <a:rPr lang="zh-CN" altLang="en-US" sz="2000" b="1">
                <a:solidFill>
                  <a:srgbClr val="3333FF"/>
                </a:solidFill>
              </a:rPr>
              <a:t>（固定资产使用年限</a:t>
            </a:r>
          </a:p>
          <a:p>
            <a:pPr>
              <a:lnSpc>
                <a:spcPct val="95000"/>
              </a:lnSpc>
            </a:pPr>
            <a:r>
              <a:rPr lang="zh-CN" altLang="en-US" sz="2000" b="1">
                <a:solidFill>
                  <a:srgbClr val="3333FF"/>
                </a:solidFill>
              </a:rPr>
              <a:t>                            </a:t>
            </a:r>
            <a:r>
              <a:rPr lang="en-US" altLang="zh-CN" sz="2000" b="1">
                <a:solidFill>
                  <a:srgbClr val="3333FF"/>
                </a:solidFill>
                <a:latin typeface="宋体" panose="02010600030101010101" pitchFamily="2" charset="-122"/>
              </a:rPr>
              <a:t>-</a:t>
            </a:r>
            <a:r>
              <a:rPr lang="zh-CN" altLang="en-US" sz="2000" b="1">
                <a:solidFill>
                  <a:srgbClr val="3333FF"/>
                </a:solidFill>
              </a:rPr>
              <a:t>运营期）</a:t>
            </a:r>
            <a:r>
              <a:rPr lang="en-US" altLang="zh-CN" sz="2000" b="1">
                <a:solidFill>
                  <a:srgbClr val="3333FF"/>
                </a:solidFill>
              </a:rPr>
              <a:t>+</a:t>
            </a:r>
            <a:r>
              <a:rPr lang="zh-CN" altLang="en-US" sz="2000" b="1">
                <a:solidFill>
                  <a:srgbClr val="3333FF"/>
                </a:solidFill>
              </a:rPr>
              <a:t>残值</a:t>
            </a:r>
          </a:p>
          <a:p>
            <a:pPr>
              <a:lnSpc>
                <a:spcPct val="95000"/>
              </a:lnSpc>
            </a:pPr>
            <a:endParaRPr lang="zh-CN" altLang="en-US" sz="2000" b="1">
              <a:solidFill>
                <a:srgbClr val="3333FF"/>
              </a:solidFill>
            </a:endParaRPr>
          </a:p>
          <a:p>
            <a:pPr>
              <a:lnSpc>
                <a:spcPct val="95000"/>
              </a:lnSpc>
            </a:pPr>
            <a:r>
              <a:rPr lang="zh-CN" altLang="en-US" sz="2000" b="1">
                <a:solidFill>
                  <a:srgbClr val="3333FF"/>
                </a:solidFill>
              </a:rPr>
              <a:t>年折旧费</a:t>
            </a:r>
            <a:r>
              <a:rPr lang="en-US" altLang="zh-CN" sz="2000" b="1">
                <a:solidFill>
                  <a:srgbClr val="3333FF"/>
                </a:solidFill>
              </a:rPr>
              <a:t>=</a:t>
            </a:r>
            <a:r>
              <a:rPr lang="zh-CN" altLang="en-US" sz="2000" b="1">
                <a:solidFill>
                  <a:srgbClr val="3333FF"/>
                </a:solidFill>
              </a:rPr>
              <a:t>（固定资产原值</a:t>
            </a:r>
            <a:r>
              <a:rPr lang="en-US" altLang="zh-CN" sz="2000" b="1">
                <a:solidFill>
                  <a:srgbClr val="3333FF"/>
                </a:solidFill>
              </a:rPr>
              <a:t>-</a:t>
            </a:r>
            <a:r>
              <a:rPr lang="zh-CN" altLang="en-US" sz="2000" b="1">
                <a:solidFill>
                  <a:srgbClr val="3333FF"/>
                </a:solidFill>
              </a:rPr>
              <a:t>残值）</a:t>
            </a:r>
            <a:r>
              <a:rPr lang="en-US" altLang="zh-CN" sz="2000" b="1">
                <a:solidFill>
                  <a:srgbClr val="3333FF"/>
                </a:solidFill>
              </a:rPr>
              <a:t>/ </a:t>
            </a:r>
            <a:r>
              <a:rPr lang="zh-CN" altLang="en-US" sz="2000" b="1">
                <a:solidFill>
                  <a:srgbClr val="3333FF"/>
                </a:solidFill>
              </a:rPr>
              <a:t>折旧年限</a:t>
            </a:r>
          </a:p>
          <a:p>
            <a:pPr>
              <a:lnSpc>
                <a:spcPct val="95000"/>
              </a:lnSpc>
            </a:pPr>
            <a:r>
              <a:rPr lang="zh-CN" altLang="en-US" sz="2000" b="1">
                <a:solidFill>
                  <a:srgbClr val="3333FF"/>
                </a:solidFill>
              </a:rPr>
              <a:t>                </a:t>
            </a:r>
            <a:r>
              <a:rPr lang="en-US" altLang="zh-CN" sz="2000" b="1">
                <a:solidFill>
                  <a:srgbClr val="3333FF"/>
                </a:solidFill>
              </a:rPr>
              <a:t>= (800-50)/10=75(</a:t>
            </a:r>
            <a:r>
              <a:rPr lang="zh-CN" altLang="en-US" sz="2000" b="1">
                <a:solidFill>
                  <a:srgbClr val="3333FF"/>
                </a:solidFill>
              </a:rPr>
              <a:t>万元</a:t>
            </a:r>
            <a:r>
              <a:rPr lang="en-US" altLang="zh-CN" sz="2000" b="1">
                <a:solidFill>
                  <a:srgbClr val="3333FF"/>
                </a:solidFill>
              </a:rPr>
              <a:t>)</a:t>
            </a:r>
          </a:p>
          <a:p>
            <a:pPr>
              <a:lnSpc>
                <a:spcPct val="95000"/>
              </a:lnSpc>
            </a:pPr>
            <a:r>
              <a:rPr lang="zh-CN" altLang="en-US" sz="2000" b="1">
                <a:solidFill>
                  <a:srgbClr val="3333FF"/>
                </a:solidFill>
              </a:rPr>
              <a:t>固定资产余值</a:t>
            </a:r>
            <a:r>
              <a:rPr lang="en-US" altLang="zh-CN" sz="2000" b="1">
                <a:solidFill>
                  <a:srgbClr val="3333FF"/>
                </a:solidFill>
              </a:rPr>
              <a:t>=75 ×(10-7)+50=275 (</a:t>
            </a:r>
            <a:r>
              <a:rPr lang="zh-CN" altLang="en-US" sz="2000" b="1">
                <a:solidFill>
                  <a:srgbClr val="3333FF"/>
                </a:solidFill>
              </a:rPr>
              <a:t>万元</a:t>
            </a:r>
            <a:r>
              <a:rPr lang="en-US" altLang="zh-CN" sz="2000" b="1">
                <a:solidFill>
                  <a:srgbClr val="3333FF"/>
                </a:solidFill>
              </a:rPr>
              <a:t>)</a:t>
            </a:r>
          </a:p>
        </p:txBody>
      </p:sp>
    </p:spTree>
  </p:cSld>
  <p:clrMapOvr>
    <a:masterClrMapping/>
  </p:clrMapOvr>
  <p:transition spd="slow">
    <p:randomBar dir="vert"/>
  </p:transitio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AFB5DBDE-39CB-4C26-8D61-A763E853ECE2}"/>
              </a:ext>
            </a:extLst>
          </p:cNvPr>
          <p:cNvSpPr>
            <a:spLocks noGrp="1"/>
          </p:cNvSpPr>
          <p:nvPr>
            <p:ph type="sldNum" sz="quarter" idx="10"/>
          </p:nvPr>
        </p:nvSpPr>
        <p:spPr/>
        <p:txBody>
          <a:bodyPr/>
          <a:lstStyle/>
          <a:p>
            <a:fld id="{8E6F2E36-74D0-4EE3-BBE5-3828A7498F98}" type="slidenum">
              <a:rPr lang="en-US" altLang="zh-CN"/>
              <a:pPr/>
              <a:t>114</a:t>
            </a:fld>
            <a:endParaRPr lang="en-US" altLang="zh-CN">
              <a:solidFill>
                <a:schemeClr val="tx1"/>
              </a:solidFill>
            </a:endParaRPr>
          </a:p>
        </p:txBody>
      </p:sp>
      <p:sp>
        <p:nvSpPr>
          <p:cNvPr id="186370" name="Rectangle 2">
            <a:extLst>
              <a:ext uri="{FF2B5EF4-FFF2-40B4-BE49-F238E27FC236}">
                <a16:creationId xmlns:a16="http://schemas.microsoft.com/office/drawing/2014/main" id="{660104CA-FFA7-464C-B984-38FD60C4B74A}"/>
              </a:ext>
            </a:extLst>
          </p:cNvPr>
          <p:cNvSpPr>
            <a:spLocks noChangeArrowheads="1"/>
          </p:cNvSpPr>
          <p:nvPr>
            <p:ph type="title"/>
          </p:nvPr>
        </p:nvSpPr>
        <p:spPr bwMode="auto">
          <a:xfrm>
            <a:off x="862013" y="188913"/>
            <a:ext cx="1143000" cy="640873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项目盈利能力分析</a:t>
            </a:r>
          </a:p>
        </p:txBody>
      </p:sp>
      <p:sp>
        <p:nvSpPr>
          <p:cNvPr id="186371" name="Rectangle 3">
            <a:extLst>
              <a:ext uri="{FF2B5EF4-FFF2-40B4-BE49-F238E27FC236}">
                <a16:creationId xmlns:a16="http://schemas.microsoft.com/office/drawing/2014/main" id="{69BFC559-46C0-48B4-BF92-46E8A2AD773E}"/>
              </a:ext>
            </a:extLst>
          </p:cNvPr>
          <p:cNvSpPr>
            <a:spLocks noGrp="1" noChangeArrowheads="1"/>
          </p:cNvSpPr>
          <p:nvPr>
            <p:ph type="body" idx="1"/>
          </p:nvPr>
        </p:nvSpPr>
        <p:spPr>
          <a:xfrm>
            <a:off x="2438400" y="549275"/>
            <a:ext cx="6705600" cy="6308725"/>
          </a:xfrm>
        </p:spPr>
        <p:txBody>
          <a:bodyPr/>
          <a:lstStyle/>
          <a:p>
            <a:r>
              <a:rPr lang="zh-CN" altLang="en-US" sz="2000" b="1"/>
              <a:t>（</a:t>
            </a:r>
            <a:r>
              <a:rPr lang="en-US" altLang="zh-CN" sz="2000" b="1"/>
              <a:t>4</a:t>
            </a:r>
            <a:r>
              <a:rPr lang="zh-CN" altLang="en-US" sz="2000" b="1"/>
              <a:t>）计算建设期贷款利息</a:t>
            </a:r>
          </a:p>
          <a:p>
            <a:r>
              <a:rPr lang="zh-CN" altLang="en-US" sz="2000" b="1"/>
              <a:t>该项目建设期第</a:t>
            </a:r>
            <a:r>
              <a:rPr lang="en-US" altLang="zh-CN" sz="2000" b="1"/>
              <a:t>1</a:t>
            </a:r>
            <a:r>
              <a:rPr lang="zh-CN" altLang="en-US" sz="2000" b="1"/>
              <a:t>年没有贷款，贷款利息为</a:t>
            </a:r>
            <a:r>
              <a:rPr lang="en-US" altLang="zh-CN" sz="2000" b="1"/>
              <a:t>0</a:t>
            </a:r>
            <a:r>
              <a:rPr lang="zh-CN" altLang="en-US" sz="2000" b="1"/>
              <a:t>，</a:t>
            </a:r>
          </a:p>
          <a:p>
            <a:r>
              <a:rPr lang="zh-CN" altLang="en-US" sz="2000" b="1"/>
              <a:t>建设期第</a:t>
            </a:r>
            <a:r>
              <a:rPr lang="en-US" altLang="zh-CN" sz="2000" b="1"/>
              <a:t>2</a:t>
            </a:r>
            <a:r>
              <a:rPr lang="zh-CN" altLang="en-US" sz="2000" b="1"/>
              <a:t>年贷款</a:t>
            </a:r>
            <a:r>
              <a:rPr lang="en-US" altLang="zh-CN" sz="2000" b="1"/>
              <a:t>400</a:t>
            </a:r>
            <a:r>
              <a:rPr lang="zh-CN" altLang="en-US" sz="2000" b="1"/>
              <a:t>万元，贷款利息为</a:t>
            </a:r>
          </a:p>
          <a:p>
            <a:r>
              <a:rPr lang="zh-CN" altLang="en-US" sz="2000" b="1"/>
              <a:t>（</a:t>
            </a:r>
            <a:r>
              <a:rPr lang="en-US" altLang="zh-CN" sz="2000" b="1"/>
              <a:t>0 + 400/2 </a:t>
            </a:r>
            <a:r>
              <a:rPr lang="zh-CN" altLang="en-US" sz="2000" b="1"/>
              <a:t>）</a:t>
            </a:r>
            <a:r>
              <a:rPr lang="en-US" altLang="zh-CN" sz="2000" b="1"/>
              <a:t>×10%=20</a:t>
            </a:r>
            <a:r>
              <a:rPr lang="zh-CN" altLang="en-US" sz="2000" b="1"/>
              <a:t>（万元）</a:t>
            </a:r>
          </a:p>
          <a:p>
            <a:r>
              <a:rPr lang="zh-CN" altLang="en-US" sz="2000" b="1"/>
              <a:t>（</a:t>
            </a:r>
            <a:r>
              <a:rPr lang="en-US" altLang="zh-CN" sz="2000" b="1"/>
              <a:t>5</a:t>
            </a:r>
            <a:r>
              <a:rPr lang="zh-CN" altLang="en-US" sz="2000" b="1"/>
              <a:t>）编制全部投资现金流量表，见下页表</a:t>
            </a:r>
            <a:r>
              <a:rPr lang="en-US" altLang="zh-CN" sz="2000" b="1"/>
              <a:t>6-4</a:t>
            </a:r>
            <a:r>
              <a:rPr lang="zh-CN" altLang="en-US" sz="2000" b="1"/>
              <a:t>。</a:t>
            </a:r>
          </a:p>
          <a:p>
            <a:endParaRPr lang="zh-CN" altLang="en-US" sz="2000" b="1"/>
          </a:p>
          <a:p>
            <a:r>
              <a:rPr lang="zh-CN" altLang="en-US" sz="2000" b="1">
                <a:solidFill>
                  <a:srgbClr val="CC3300"/>
                </a:solidFill>
              </a:rPr>
              <a:t>                                  全部投资现金流量表</a:t>
            </a:r>
          </a:p>
          <a:p>
            <a:r>
              <a:rPr lang="zh-CN" altLang="en-US" sz="2000" b="1">
                <a:solidFill>
                  <a:srgbClr val="CC3300"/>
                </a:solidFill>
              </a:rPr>
              <a:t>两种现金流量表</a:t>
            </a:r>
          </a:p>
          <a:p>
            <a:r>
              <a:rPr lang="zh-CN" altLang="en-US" sz="2000" b="1">
                <a:solidFill>
                  <a:srgbClr val="CC3300"/>
                </a:solidFill>
              </a:rPr>
              <a:t>                                 自有资金投资现金流量</a:t>
            </a:r>
          </a:p>
          <a:p>
            <a:endParaRPr lang="en-US" altLang="zh-CN" sz="2000" b="1">
              <a:solidFill>
                <a:srgbClr val="CC3300"/>
              </a:solidFill>
            </a:endParaRPr>
          </a:p>
        </p:txBody>
      </p:sp>
      <p:sp>
        <p:nvSpPr>
          <p:cNvPr id="186372" name="AutoShape 4">
            <a:extLst>
              <a:ext uri="{FF2B5EF4-FFF2-40B4-BE49-F238E27FC236}">
                <a16:creationId xmlns:a16="http://schemas.microsoft.com/office/drawing/2014/main" id="{08EAE16F-072A-4EA0-BCF7-8D03EEF39AFA}"/>
              </a:ext>
            </a:extLst>
          </p:cNvPr>
          <p:cNvSpPr>
            <a:spLocks/>
          </p:cNvSpPr>
          <p:nvPr/>
        </p:nvSpPr>
        <p:spPr bwMode="auto">
          <a:xfrm>
            <a:off x="4787900" y="2924175"/>
            <a:ext cx="71438" cy="792163"/>
          </a:xfrm>
          <a:prstGeom prst="leftBrace">
            <a:avLst>
              <a:gd name="adj1" fmla="val 92407"/>
              <a:gd name="adj2" fmla="val 50000"/>
            </a:avLst>
          </a:prstGeom>
          <a:solidFill>
            <a:schemeClr val="bg1"/>
          </a:solidFill>
          <a:ln w="28575">
            <a:solidFill>
              <a:srgbClr val="0099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spd="slow">
    <p:randomBar dir="vert"/>
  </p:transitio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灯片编号占位符 3">
            <a:extLst>
              <a:ext uri="{FF2B5EF4-FFF2-40B4-BE49-F238E27FC236}">
                <a16:creationId xmlns:a16="http://schemas.microsoft.com/office/drawing/2014/main" id="{FAD6CC39-A764-4CF4-B636-C875EAB2F5B8}"/>
              </a:ext>
            </a:extLst>
          </p:cNvPr>
          <p:cNvSpPr>
            <a:spLocks noGrp="1"/>
          </p:cNvSpPr>
          <p:nvPr>
            <p:ph type="sldNum" sz="quarter" idx="10"/>
          </p:nvPr>
        </p:nvSpPr>
        <p:spPr/>
        <p:txBody>
          <a:bodyPr/>
          <a:lstStyle/>
          <a:p>
            <a:fld id="{1582552B-A1CC-4207-AAAE-2543A1F3455D}" type="slidenum">
              <a:rPr lang="en-US" altLang="zh-CN"/>
              <a:pPr/>
              <a:t>115</a:t>
            </a:fld>
            <a:endParaRPr lang="en-US" altLang="zh-CN">
              <a:solidFill>
                <a:schemeClr val="tx1"/>
              </a:solidFill>
            </a:endParaRPr>
          </a:p>
        </p:txBody>
      </p:sp>
      <p:sp>
        <p:nvSpPr>
          <p:cNvPr id="187394" name="Rectangle 2">
            <a:extLst>
              <a:ext uri="{FF2B5EF4-FFF2-40B4-BE49-F238E27FC236}">
                <a16:creationId xmlns:a16="http://schemas.microsoft.com/office/drawing/2014/main" id="{5C9F8AAC-F452-4104-A2D2-1536118514AB}"/>
              </a:ext>
            </a:extLst>
          </p:cNvPr>
          <p:cNvSpPr>
            <a:spLocks noChangeArrowheads="1"/>
          </p:cNvSpPr>
          <p:nvPr>
            <p:ph type="title"/>
          </p:nvPr>
        </p:nvSpPr>
        <p:spPr bwMode="auto">
          <a:xfrm>
            <a:off x="862013" y="0"/>
            <a:ext cx="1143000" cy="674211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项目盈利能力分析</a:t>
            </a:r>
          </a:p>
        </p:txBody>
      </p:sp>
      <p:sp>
        <p:nvSpPr>
          <p:cNvPr id="187395" name="Rectangle 3">
            <a:extLst>
              <a:ext uri="{FF2B5EF4-FFF2-40B4-BE49-F238E27FC236}">
                <a16:creationId xmlns:a16="http://schemas.microsoft.com/office/drawing/2014/main" id="{61A98EE0-8062-42E2-A297-443E450836EC}"/>
              </a:ext>
            </a:extLst>
          </p:cNvPr>
          <p:cNvSpPr>
            <a:spLocks noGrp="1" noChangeArrowheads="1"/>
          </p:cNvSpPr>
          <p:nvPr>
            <p:ph type="body" idx="1"/>
          </p:nvPr>
        </p:nvSpPr>
        <p:spPr>
          <a:xfrm>
            <a:off x="2438400" y="0"/>
            <a:ext cx="6526213" cy="6669088"/>
          </a:xfrm>
        </p:spPr>
        <p:txBody>
          <a:bodyPr/>
          <a:lstStyle/>
          <a:p>
            <a:r>
              <a:rPr lang="zh-CN" altLang="en-US" sz="1800" b="1">
                <a:solidFill>
                  <a:srgbClr val="CC3300"/>
                </a:solidFill>
              </a:rPr>
              <a:t>表</a:t>
            </a:r>
            <a:r>
              <a:rPr lang="en-US" altLang="zh-CN" sz="1800" b="1">
                <a:solidFill>
                  <a:srgbClr val="CC3300"/>
                </a:solidFill>
              </a:rPr>
              <a:t>6-4  </a:t>
            </a:r>
            <a:r>
              <a:rPr lang="zh-CN" altLang="en-US" sz="1800" b="1">
                <a:solidFill>
                  <a:srgbClr val="CC3300"/>
                </a:solidFill>
              </a:rPr>
              <a:t>某拟建项目全部投资现金流量数据      单位：万元</a:t>
            </a:r>
          </a:p>
          <a:p>
            <a:endParaRPr lang="en-US" altLang="zh-CN" sz="1800" b="1">
              <a:solidFill>
                <a:srgbClr val="CC3300"/>
              </a:solidFill>
            </a:endParaRPr>
          </a:p>
        </p:txBody>
      </p:sp>
      <p:graphicFrame>
        <p:nvGraphicFramePr>
          <p:cNvPr id="187396" name="Group 4">
            <a:extLst>
              <a:ext uri="{FF2B5EF4-FFF2-40B4-BE49-F238E27FC236}">
                <a16:creationId xmlns:a16="http://schemas.microsoft.com/office/drawing/2014/main" id="{7C0A1B31-4152-4CC7-83D9-826701E6F8AB}"/>
              </a:ext>
            </a:extLst>
          </p:cNvPr>
          <p:cNvGraphicFramePr>
            <a:graphicFrameLocks noGrp="1"/>
          </p:cNvGraphicFramePr>
          <p:nvPr/>
        </p:nvGraphicFramePr>
        <p:xfrm>
          <a:off x="179388" y="422275"/>
          <a:ext cx="8964612" cy="6724650"/>
        </p:xfrm>
        <a:graphic>
          <a:graphicData uri="http://schemas.openxmlformats.org/drawingml/2006/table">
            <a:tbl>
              <a:tblPr/>
              <a:tblGrid>
                <a:gridCol w="641350">
                  <a:extLst>
                    <a:ext uri="{9D8B030D-6E8A-4147-A177-3AD203B41FA5}">
                      <a16:colId xmlns:a16="http://schemas.microsoft.com/office/drawing/2014/main" val="2771978203"/>
                    </a:ext>
                  </a:extLst>
                </a:gridCol>
                <a:gridCol w="1096962">
                  <a:extLst>
                    <a:ext uri="{9D8B030D-6E8A-4147-A177-3AD203B41FA5}">
                      <a16:colId xmlns:a16="http://schemas.microsoft.com/office/drawing/2014/main" val="3835559616"/>
                    </a:ext>
                  </a:extLst>
                </a:gridCol>
                <a:gridCol w="822325">
                  <a:extLst>
                    <a:ext uri="{9D8B030D-6E8A-4147-A177-3AD203B41FA5}">
                      <a16:colId xmlns:a16="http://schemas.microsoft.com/office/drawing/2014/main" val="2865997784"/>
                    </a:ext>
                  </a:extLst>
                </a:gridCol>
                <a:gridCol w="731838">
                  <a:extLst>
                    <a:ext uri="{9D8B030D-6E8A-4147-A177-3AD203B41FA5}">
                      <a16:colId xmlns:a16="http://schemas.microsoft.com/office/drawing/2014/main" val="1228448496"/>
                    </a:ext>
                  </a:extLst>
                </a:gridCol>
                <a:gridCol w="731837">
                  <a:extLst>
                    <a:ext uri="{9D8B030D-6E8A-4147-A177-3AD203B41FA5}">
                      <a16:colId xmlns:a16="http://schemas.microsoft.com/office/drawing/2014/main" val="2386560145"/>
                    </a:ext>
                  </a:extLst>
                </a:gridCol>
                <a:gridCol w="822325">
                  <a:extLst>
                    <a:ext uri="{9D8B030D-6E8A-4147-A177-3AD203B41FA5}">
                      <a16:colId xmlns:a16="http://schemas.microsoft.com/office/drawing/2014/main" val="2945913707"/>
                    </a:ext>
                  </a:extLst>
                </a:gridCol>
                <a:gridCol w="825500">
                  <a:extLst>
                    <a:ext uri="{9D8B030D-6E8A-4147-A177-3AD203B41FA5}">
                      <a16:colId xmlns:a16="http://schemas.microsoft.com/office/drawing/2014/main" val="2387397436"/>
                    </a:ext>
                  </a:extLst>
                </a:gridCol>
                <a:gridCol w="822325">
                  <a:extLst>
                    <a:ext uri="{9D8B030D-6E8A-4147-A177-3AD203B41FA5}">
                      <a16:colId xmlns:a16="http://schemas.microsoft.com/office/drawing/2014/main" val="3182686419"/>
                    </a:ext>
                  </a:extLst>
                </a:gridCol>
                <a:gridCol w="823913">
                  <a:extLst>
                    <a:ext uri="{9D8B030D-6E8A-4147-A177-3AD203B41FA5}">
                      <a16:colId xmlns:a16="http://schemas.microsoft.com/office/drawing/2014/main" val="667403561"/>
                    </a:ext>
                  </a:extLst>
                </a:gridCol>
                <a:gridCol w="819150">
                  <a:extLst>
                    <a:ext uri="{9D8B030D-6E8A-4147-A177-3AD203B41FA5}">
                      <a16:colId xmlns:a16="http://schemas.microsoft.com/office/drawing/2014/main" val="4077626318"/>
                    </a:ext>
                  </a:extLst>
                </a:gridCol>
                <a:gridCol w="827087">
                  <a:extLst>
                    <a:ext uri="{9D8B030D-6E8A-4147-A177-3AD203B41FA5}">
                      <a16:colId xmlns:a16="http://schemas.microsoft.com/office/drawing/2014/main" val="1321788157"/>
                    </a:ext>
                  </a:extLst>
                </a:gridCol>
              </a:tblGrid>
              <a:tr h="287338">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序号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项 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grid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建设期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zh-CN" altLang="en-US"/>
                    </a:p>
                  </a:txBody>
                  <a:tcPr/>
                </a:tc>
                <a:tc gridSpan="7">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生 产 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409028375"/>
                  </a:ext>
                </a:extLst>
              </a:tr>
              <a:tr h="217488">
                <a:tc vMerge="1">
                  <a:txBody>
                    <a:bodyPr/>
                    <a:lstStyle/>
                    <a:p>
                      <a:endParaRPr lang="zh-CN" altLang="en-US"/>
                    </a:p>
                  </a:txBody>
                  <a:tcPr/>
                </a:tc>
                <a:tc vMerge="1">
                  <a:txBody>
                    <a:bodyPr/>
                    <a:lstStyle/>
                    <a:p>
                      <a:endParaRPr lang="zh-CN" altLang="en-US"/>
                    </a:p>
                  </a:txBody>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715814852"/>
                  </a:ext>
                </a:extLst>
              </a:tr>
              <a:tr h="2571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生产负荷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426612741"/>
                  </a:ext>
                </a:extLst>
              </a:tr>
              <a:tr h="1619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1400" b="1" i="0" u="none" strike="noStrike" cap="none" normalizeH="0" baseline="0">
                          <a:ln>
                            <a:noFill/>
                          </a:ln>
                          <a:solidFill>
                            <a:srgbClr val="CC3300"/>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现金流入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 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400919235"/>
                  </a:ext>
                </a:extLst>
              </a:tr>
              <a:tr h="2270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销售收入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 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6001552"/>
                  </a:ext>
                </a:extLst>
              </a:tr>
              <a:tr h="2127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回收固定</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资产余值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510325268"/>
                  </a:ext>
                </a:extLst>
              </a:tr>
              <a:tr h="4937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回收流动</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资金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103703067"/>
                  </a:ext>
                </a:extLst>
              </a:tr>
              <a:tr h="2889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1400" b="1" i="0" u="none" strike="noStrike" cap="none" normalizeH="0" baseline="0">
                          <a:ln>
                            <a:noFill/>
                          </a:ln>
                          <a:solidFill>
                            <a:srgbClr val="CC3300"/>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现金流出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289631829"/>
                  </a:ext>
                </a:extLst>
              </a:tr>
              <a:tr h="2381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固定资产</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投资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290716337"/>
                  </a:ext>
                </a:extLst>
              </a:tr>
              <a:tr h="2238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流动资金投资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640642381"/>
                  </a:ext>
                </a:extLst>
              </a:tr>
              <a:tr h="2079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经营成本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203663797"/>
                  </a:ext>
                </a:extLst>
              </a:tr>
              <a:tr h="1936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销售税金及附加</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627577851"/>
                  </a:ext>
                </a:extLst>
              </a:tr>
              <a:tr h="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所得税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59.6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85.14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85.14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85.14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85.14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85.14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85.14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492669962"/>
                  </a:ext>
                </a:extLst>
              </a:tr>
              <a:tr h="2349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1400" b="1" i="0" u="none" strike="noStrike" cap="none" normalizeH="0" baseline="0">
                          <a:ln>
                            <a:noFill/>
                          </a:ln>
                          <a:solidFill>
                            <a:srgbClr val="CC3300"/>
                          </a:solidFill>
                          <a:effectLst/>
                          <a:latin typeface="Times New Roman" panose="02020603050405020304" pitchFamily="18"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净现金流量</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-400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272.86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272.86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272.86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272.86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272.86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747.86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073049740"/>
                  </a:ext>
                </a:extLst>
              </a:tr>
              <a:tr h="1476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33FF"/>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折现净现金流量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-363.64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-6.67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186.36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169.42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154.03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140.03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127.29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317.17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87032639"/>
                  </a:ext>
                </a:extLst>
              </a:tr>
              <a:tr h="2047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33FF"/>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累计折现净现金流量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-743.64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-750.31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-563.95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-394.53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-240.5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-100.47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26.82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CC0000"/>
                          </a:solidFill>
                          <a:effectLst/>
                          <a:latin typeface="Times New Roman" panose="02020603050405020304" pitchFamily="18" charset="0"/>
                          <a:ea typeface="宋体" panose="02010600030101010101" pitchFamily="2" charset="-122"/>
                        </a:rPr>
                        <a:t>343.99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741799146"/>
                  </a:ext>
                </a:extLst>
              </a:tr>
            </a:tbl>
          </a:graphicData>
        </a:graphic>
      </p:graphicFrame>
    </p:spTree>
  </p:cSld>
  <p:clrMapOvr>
    <a:masterClrMapping/>
  </p:clrMapOvr>
  <p:transition spd="slow">
    <p:randomBar dir="vert"/>
  </p:transitio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a:extLst>
              <a:ext uri="{FF2B5EF4-FFF2-40B4-BE49-F238E27FC236}">
                <a16:creationId xmlns:a16="http://schemas.microsoft.com/office/drawing/2014/main" id="{64B38CAB-7720-4FE8-BCF0-FE5982A257B1}"/>
              </a:ext>
            </a:extLst>
          </p:cNvPr>
          <p:cNvSpPr>
            <a:spLocks noGrp="1"/>
          </p:cNvSpPr>
          <p:nvPr>
            <p:ph type="sldNum" sz="quarter" idx="10"/>
          </p:nvPr>
        </p:nvSpPr>
        <p:spPr/>
        <p:txBody>
          <a:bodyPr/>
          <a:lstStyle/>
          <a:p>
            <a:fld id="{A838771C-BCAB-4EE7-85ED-F8537B6036A4}" type="slidenum">
              <a:rPr lang="en-US" altLang="zh-CN"/>
              <a:pPr/>
              <a:t>116</a:t>
            </a:fld>
            <a:endParaRPr lang="en-US" altLang="zh-CN">
              <a:solidFill>
                <a:schemeClr val="tx1"/>
              </a:solidFill>
            </a:endParaRPr>
          </a:p>
        </p:txBody>
      </p:sp>
      <p:sp>
        <p:nvSpPr>
          <p:cNvPr id="188418" name="Rectangle 2">
            <a:extLst>
              <a:ext uri="{FF2B5EF4-FFF2-40B4-BE49-F238E27FC236}">
                <a16:creationId xmlns:a16="http://schemas.microsoft.com/office/drawing/2014/main" id="{3E3DF14A-C192-4453-835B-BBDE1FDFD025}"/>
              </a:ext>
            </a:extLst>
          </p:cNvPr>
          <p:cNvSpPr>
            <a:spLocks noChangeArrowheads="1"/>
          </p:cNvSpPr>
          <p:nvPr>
            <p:ph type="title"/>
          </p:nvPr>
        </p:nvSpPr>
        <p:spPr bwMode="auto">
          <a:xfrm>
            <a:off x="862013" y="115888"/>
            <a:ext cx="1143000" cy="66262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项目盈利能力分析</a:t>
            </a:r>
          </a:p>
        </p:txBody>
      </p:sp>
      <p:sp>
        <p:nvSpPr>
          <p:cNvPr id="188419" name="Rectangle 3">
            <a:extLst>
              <a:ext uri="{FF2B5EF4-FFF2-40B4-BE49-F238E27FC236}">
                <a16:creationId xmlns:a16="http://schemas.microsoft.com/office/drawing/2014/main" id="{81DC3EAD-9608-4A91-AD9D-7E3CA320A8FC}"/>
              </a:ext>
            </a:extLst>
          </p:cNvPr>
          <p:cNvSpPr>
            <a:spLocks noGrp="1" noChangeArrowheads="1"/>
          </p:cNvSpPr>
          <p:nvPr>
            <p:ph type="body" idx="1"/>
          </p:nvPr>
        </p:nvSpPr>
        <p:spPr>
          <a:xfrm>
            <a:off x="2438400" y="115888"/>
            <a:ext cx="6597650" cy="6553200"/>
          </a:xfrm>
        </p:spPr>
        <p:txBody>
          <a:bodyPr/>
          <a:lstStyle/>
          <a:p>
            <a:pPr>
              <a:lnSpc>
                <a:spcPct val="90000"/>
              </a:lnSpc>
            </a:pPr>
            <a:r>
              <a:rPr lang="en-US" altLang="zh-CN" sz="2000" b="1">
                <a:solidFill>
                  <a:srgbClr val="CC3300"/>
                </a:solidFill>
              </a:rPr>
              <a:t>(6)</a:t>
            </a:r>
            <a:r>
              <a:rPr lang="zh-CN" altLang="en-US" sz="2000" b="1">
                <a:solidFill>
                  <a:srgbClr val="CC3300"/>
                </a:solidFill>
              </a:rPr>
              <a:t>计算投资回收期</a:t>
            </a:r>
          </a:p>
          <a:p>
            <a:pPr>
              <a:lnSpc>
                <a:spcPct val="90000"/>
              </a:lnSpc>
            </a:pPr>
            <a:endParaRPr lang="zh-CN" altLang="en-US" sz="2000" b="1">
              <a:solidFill>
                <a:srgbClr val="CC3300"/>
              </a:solidFill>
            </a:endParaRPr>
          </a:p>
          <a:p>
            <a:pPr>
              <a:lnSpc>
                <a:spcPct val="90000"/>
              </a:lnSpc>
            </a:pPr>
            <a:endParaRPr lang="zh-CN" altLang="en-US" sz="2000" b="1"/>
          </a:p>
          <a:p>
            <a:pPr>
              <a:lnSpc>
                <a:spcPct val="90000"/>
              </a:lnSpc>
            </a:pPr>
            <a:r>
              <a:rPr lang="zh-CN" altLang="en-US" sz="2000" b="1"/>
              <a:t>从表</a:t>
            </a:r>
            <a:r>
              <a:rPr lang="en-US" altLang="zh-CN" sz="2000" b="1"/>
              <a:t>6-4</a:t>
            </a:r>
            <a:r>
              <a:rPr lang="zh-CN" altLang="en-US" sz="2000" b="1"/>
              <a:t>可知</a:t>
            </a:r>
            <a:r>
              <a:rPr lang="en-US" altLang="zh-CN" sz="2000" b="1"/>
              <a:t>, </a:t>
            </a:r>
            <a:r>
              <a:rPr lang="zh-CN" altLang="en-US" sz="2000" b="1"/>
              <a:t>净现值为</a:t>
            </a:r>
            <a:r>
              <a:rPr lang="en-US" altLang="zh-CN" sz="2000" b="1"/>
              <a:t>:</a:t>
            </a:r>
          </a:p>
          <a:p>
            <a:pPr>
              <a:lnSpc>
                <a:spcPct val="90000"/>
              </a:lnSpc>
            </a:pPr>
            <a:r>
              <a:rPr lang="en-US" altLang="zh-CN" sz="2000" b="1"/>
              <a:t>NPV=343.99(</a:t>
            </a:r>
            <a:r>
              <a:rPr lang="zh-CN" altLang="en-US" sz="2000" b="1"/>
              <a:t>万元</a:t>
            </a:r>
            <a:r>
              <a:rPr lang="en-US" altLang="zh-CN" sz="2000" b="1"/>
              <a:t>)</a:t>
            </a:r>
          </a:p>
          <a:p>
            <a:pPr>
              <a:lnSpc>
                <a:spcPct val="90000"/>
              </a:lnSpc>
            </a:pPr>
            <a:r>
              <a:rPr lang="zh-CN" altLang="en-US" sz="2000" b="1"/>
              <a:t>也可以用计算</a:t>
            </a:r>
            <a:r>
              <a:rPr lang="en-US" altLang="zh-CN" sz="2000" b="1"/>
              <a:t>,</a:t>
            </a:r>
          </a:p>
          <a:p>
            <a:pPr>
              <a:lnSpc>
                <a:spcPct val="90000"/>
              </a:lnSpc>
              <a:buFont typeface="Wingdings" panose="05000000000000000000" pitchFamily="2" charset="2"/>
              <a:buNone/>
            </a:pPr>
            <a:r>
              <a:rPr lang="en-US" altLang="zh-CN" sz="2000" b="1"/>
              <a:t>NPV = 747.86(1+10%) </a:t>
            </a:r>
            <a:r>
              <a:rPr lang="en-US" altLang="zh-CN" sz="2000" b="1" baseline="30000"/>
              <a:t>9 </a:t>
            </a:r>
            <a:r>
              <a:rPr lang="en-US" altLang="zh-CN" sz="2000" b="1"/>
              <a:t>+ 272.86 (P/A,10%,5) (1+10%) </a:t>
            </a:r>
            <a:r>
              <a:rPr lang="en-US" altLang="zh-CN" sz="2000" b="1" baseline="30000"/>
              <a:t>-3</a:t>
            </a:r>
          </a:p>
          <a:p>
            <a:pPr>
              <a:lnSpc>
                <a:spcPct val="90000"/>
              </a:lnSpc>
            </a:pPr>
            <a:r>
              <a:rPr lang="en-US" altLang="zh-CN" sz="2000" b="1"/>
              <a:t>      </a:t>
            </a:r>
            <a:r>
              <a:rPr lang="en-US" altLang="zh-CN" sz="2000" b="1">
                <a:latin typeface="宋体" panose="02010600030101010101" pitchFamily="2" charset="-122"/>
              </a:rPr>
              <a:t>-</a:t>
            </a:r>
            <a:r>
              <a:rPr lang="en-US" altLang="zh-CN" sz="2000" b="1"/>
              <a:t>9.0(1+10%) </a:t>
            </a:r>
            <a:r>
              <a:rPr lang="en-US" altLang="zh-CN" sz="2000" b="1" baseline="30000"/>
              <a:t>-3</a:t>
            </a:r>
            <a:r>
              <a:rPr lang="en-US" altLang="zh-CN" sz="2000" b="1"/>
              <a:t> </a:t>
            </a:r>
            <a:r>
              <a:rPr lang="en-US" altLang="zh-CN" sz="2000" b="1">
                <a:latin typeface="宋体" panose="02010600030101010101" pitchFamily="2" charset="-122"/>
              </a:rPr>
              <a:t>- </a:t>
            </a:r>
            <a:r>
              <a:rPr lang="en-US" altLang="zh-CN" sz="2000" b="1"/>
              <a:t>400(1+10%) </a:t>
            </a:r>
            <a:r>
              <a:rPr lang="en-US" altLang="zh-CN" sz="2000" b="1">
                <a:latin typeface="宋体" panose="02010600030101010101" pitchFamily="2" charset="-122"/>
              </a:rPr>
              <a:t>- </a:t>
            </a:r>
            <a:r>
              <a:rPr lang="en-US" altLang="zh-CN" sz="2000" b="1"/>
              <a:t>380</a:t>
            </a:r>
          </a:p>
          <a:p>
            <a:pPr>
              <a:lnSpc>
                <a:spcPct val="90000"/>
              </a:lnSpc>
            </a:pPr>
            <a:r>
              <a:rPr lang="en-US" altLang="zh-CN" sz="2000" b="1"/>
              <a:t>     = 343.99(</a:t>
            </a:r>
            <a:r>
              <a:rPr lang="zh-CN" altLang="en-US" sz="2000" b="1"/>
              <a:t>万元</a:t>
            </a:r>
            <a:r>
              <a:rPr lang="en-US" altLang="zh-CN" sz="2000" b="1"/>
              <a:t>)</a:t>
            </a:r>
          </a:p>
          <a:p>
            <a:pPr>
              <a:lnSpc>
                <a:spcPct val="90000"/>
              </a:lnSpc>
            </a:pPr>
            <a:r>
              <a:rPr lang="en-US" altLang="zh-CN" sz="2000" b="1">
                <a:solidFill>
                  <a:srgbClr val="CC3300"/>
                </a:solidFill>
              </a:rPr>
              <a:t>(7) </a:t>
            </a:r>
            <a:r>
              <a:rPr lang="zh-CN" altLang="en-US" sz="2000" b="1">
                <a:solidFill>
                  <a:srgbClr val="CC3300"/>
                </a:solidFill>
              </a:rPr>
              <a:t>计算内部收益率</a:t>
            </a:r>
          </a:p>
          <a:p>
            <a:pPr>
              <a:lnSpc>
                <a:spcPct val="90000"/>
              </a:lnSpc>
            </a:pPr>
            <a:r>
              <a:rPr lang="zh-CN" altLang="en-US" sz="2000" b="1"/>
              <a:t>将</a:t>
            </a:r>
            <a:r>
              <a:rPr lang="en-US" altLang="zh-CN" sz="2000" b="1"/>
              <a:t>NPV</a:t>
            </a:r>
            <a:r>
              <a:rPr lang="zh-CN" altLang="en-US" sz="2000" b="1"/>
              <a:t>表达式中的利率换为</a:t>
            </a:r>
            <a:r>
              <a:rPr lang="en-US" altLang="zh-CN" sz="2000" b="1" i="1"/>
              <a:t>i</a:t>
            </a:r>
          </a:p>
          <a:p>
            <a:pPr>
              <a:lnSpc>
                <a:spcPct val="90000"/>
              </a:lnSpc>
            </a:pPr>
            <a:r>
              <a:rPr lang="en-US" altLang="zh-CN" sz="2000" b="1"/>
              <a:t>     NPV = 747.86(1+i) </a:t>
            </a:r>
            <a:r>
              <a:rPr lang="en-US" altLang="zh-CN" sz="2000" b="1" baseline="30000"/>
              <a:t>9 </a:t>
            </a:r>
            <a:r>
              <a:rPr lang="en-US" altLang="zh-CN" sz="2000" b="1"/>
              <a:t>+ 272.86 (P/A,i,5) (1+i) </a:t>
            </a:r>
            <a:r>
              <a:rPr lang="en-US" altLang="zh-CN" sz="2000" b="1" baseline="30000"/>
              <a:t>-3</a:t>
            </a:r>
          </a:p>
          <a:p>
            <a:pPr>
              <a:lnSpc>
                <a:spcPct val="90000"/>
              </a:lnSpc>
            </a:pPr>
            <a:r>
              <a:rPr lang="en-US" altLang="zh-CN" sz="2000" b="1"/>
              <a:t>               </a:t>
            </a:r>
            <a:r>
              <a:rPr lang="en-US" altLang="zh-CN" sz="2000" b="1">
                <a:latin typeface="宋体" panose="02010600030101010101" pitchFamily="2" charset="-122"/>
              </a:rPr>
              <a:t>-</a:t>
            </a:r>
            <a:r>
              <a:rPr lang="en-US" altLang="zh-CN" sz="2000" b="1"/>
              <a:t>9.0(1+i) </a:t>
            </a:r>
            <a:r>
              <a:rPr lang="en-US" altLang="zh-CN" sz="2000" b="1" baseline="30000"/>
              <a:t>-3</a:t>
            </a:r>
            <a:r>
              <a:rPr lang="en-US" altLang="zh-CN" sz="2000" b="1"/>
              <a:t> </a:t>
            </a:r>
            <a:r>
              <a:rPr lang="en-US" altLang="zh-CN" sz="2000" b="1">
                <a:latin typeface="宋体" panose="02010600030101010101" pitchFamily="2" charset="-122"/>
              </a:rPr>
              <a:t>- </a:t>
            </a:r>
            <a:r>
              <a:rPr lang="en-US" altLang="zh-CN" sz="2000" b="1"/>
              <a:t>400(1+i) </a:t>
            </a:r>
            <a:r>
              <a:rPr lang="en-US" altLang="zh-CN" sz="2000" b="1">
                <a:latin typeface="宋体" panose="02010600030101010101" pitchFamily="2" charset="-122"/>
              </a:rPr>
              <a:t>– </a:t>
            </a:r>
            <a:r>
              <a:rPr lang="en-US" altLang="zh-CN" sz="2000" b="1"/>
              <a:t>380</a:t>
            </a:r>
          </a:p>
          <a:p>
            <a:pPr>
              <a:lnSpc>
                <a:spcPct val="90000"/>
              </a:lnSpc>
            </a:pPr>
            <a:r>
              <a:rPr lang="zh-CN" altLang="en-US" sz="2000" b="1"/>
              <a:t>取</a:t>
            </a:r>
            <a:r>
              <a:rPr lang="en-US" altLang="zh-CN" sz="2000" b="1" i="1"/>
              <a:t>i</a:t>
            </a:r>
            <a:r>
              <a:rPr lang="en-US" altLang="zh-CN" sz="2000" b="1" baseline="-25000"/>
              <a:t>1</a:t>
            </a:r>
            <a:r>
              <a:rPr lang="en-US" altLang="zh-CN" sz="2000" b="1"/>
              <a:t>=15%,   NPV</a:t>
            </a:r>
            <a:r>
              <a:rPr lang="en-US" altLang="zh-CN" sz="2000" b="1" baseline="-25000"/>
              <a:t>1</a:t>
            </a:r>
            <a:r>
              <a:rPr lang="en-US" altLang="zh-CN" sz="2000" b="1"/>
              <a:t>= 869.96(</a:t>
            </a:r>
            <a:r>
              <a:rPr lang="zh-CN" altLang="en-US" sz="2000" b="1"/>
              <a:t>万元</a:t>
            </a:r>
            <a:r>
              <a:rPr lang="en-US" altLang="zh-CN" sz="2000" b="1"/>
              <a:t>)</a:t>
            </a:r>
          </a:p>
          <a:p>
            <a:pPr>
              <a:lnSpc>
                <a:spcPct val="90000"/>
              </a:lnSpc>
            </a:pPr>
            <a:r>
              <a:rPr lang="zh-CN" altLang="en-US" sz="2000" b="1"/>
              <a:t>取</a:t>
            </a:r>
            <a:r>
              <a:rPr lang="en-US" altLang="zh-CN" sz="2000" b="1" i="1"/>
              <a:t>i</a:t>
            </a:r>
            <a:r>
              <a:rPr lang="en-US" altLang="zh-CN" sz="2000" b="1" baseline="-25000"/>
              <a:t>2</a:t>
            </a:r>
            <a:r>
              <a:rPr lang="en-US" altLang="zh-CN" sz="2000" b="1"/>
              <a:t>=20%,   NPV</a:t>
            </a:r>
            <a:r>
              <a:rPr lang="en-US" altLang="zh-CN" sz="2000" b="1" baseline="-25000"/>
              <a:t>2</a:t>
            </a:r>
            <a:r>
              <a:rPr lang="en-US" altLang="zh-CN" sz="2000" b="1"/>
              <a:t>= -101.37(</a:t>
            </a:r>
            <a:r>
              <a:rPr lang="zh-CN" altLang="en-US" sz="2000" b="1"/>
              <a:t>万元</a:t>
            </a:r>
            <a:r>
              <a:rPr lang="en-US" altLang="zh-CN" sz="2000" b="1"/>
              <a:t>)</a:t>
            </a:r>
          </a:p>
          <a:p>
            <a:pPr>
              <a:lnSpc>
                <a:spcPct val="90000"/>
              </a:lnSpc>
            </a:pPr>
            <a:endParaRPr lang="en-US" altLang="zh-CN" sz="2000" b="1"/>
          </a:p>
          <a:p>
            <a:pPr>
              <a:lnSpc>
                <a:spcPct val="90000"/>
              </a:lnSpc>
            </a:pPr>
            <a:endParaRPr lang="en-US" altLang="zh-CN" sz="2000" b="1"/>
          </a:p>
          <a:p>
            <a:pPr>
              <a:lnSpc>
                <a:spcPct val="90000"/>
              </a:lnSpc>
              <a:buFont typeface="Wingdings" panose="05000000000000000000" pitchFamily="2" charset="2"/>
              <a:buNone/>
            </a:pPr>
            <a:endParaRPr lang="en-US" altLang="zh-CN" sz="2000" b="1" i="1"/>
          </a:p>
          <a:p>
            <a:pPr>
              <a:lnSpc>
                <a:spcPct val="90000"/>
              </a:lnSpc>
            </a:pPr>
            <a:r>
              <a:rPr lang="en-US" altLang="zh-CN" sz="2000" b="1" i="1"/>
              <a:t>NPV &gt;0</a:t>
            </a:r>
            <a:r>
              <a:rPr lang="en-US" altLang="zh-CN" sz="2000" b="1"/>
              <a:t>, </a:t>
            </a:r>
            <a:r>
              <a:rPr lang="en-US" altLang="zh-CN" sz="2000" b="1" i="1"/>
              <a:t> IRR&gt;10%</a:t>
            </a:r>
            <a:r>
              <a:rPr lang="zh-CN" altLang="en-US" sz="2000" b="1"/>
              <a:t>，所以方案可行。</a:t>
            </a:r>
          </a:p>
          <a:p>
            <a:pPr>
              <a:lnSpc>
                <a:spcPct val="90000"/>
              </a:lnSpc>
            </a:pPr>
            <a:endParaRPr lang="en-US" altLang="zh-CN" sz="2000" b="1" i="1"/>
          </a:p>
        </p:txBody>
      </p:sp>
      <p:sp>
        <p:nvSpPr>
          <p:cNvPr id="188420" name="Rectangle 4">
            <a:extLst>
              <a:ext uri="{FF2B5EF4-FFF2-40B4-BE49-F238E27FC236}">
                <a16:creationId xmlns:a16="http://schemas.microsoft.com/office/drawing/2014/main" id="{D4F48825-2ECF-464F-81A4-7F469AD2E965}"/>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88421" name="Rectangle 5">
            <a:extLst>
              <a:ext uri="{FF2B5EF4-FFF2-40B4-BE49-F238E27FC236}">
                <a16:creationId xmlns:a16="http://schemas.microsoft.com/office/drawing/2014/main" id="{218A4740-C574-4D6F-9EF0-27CC21BC5697}"/>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88422" name="Object 6">
            <a:extLst>
              <a:ext uri="{FF2B5EF4-FFF2-40B4-BE49-F238E27FC236}">
                <a16:creationId xmlns:a16="http://schemas.microsoft.com/office/drawing/2014/main" id="{77207EA0-868F-4D2A-BAA8-53AA142E0E0A}"/>
              </a:ext>
            </a:extLst>
          </p:cNvPr>
          <p:cNvGraphicFramePr>
            <a:graphicFrameLocks noChangeAspect="1"/>
          </p:cNvGraphicFramePr>
          <p:nvPr/>
        </p:nvGraphicFramePr>
        <p:xfrm>
          <a:off x="3492500" y="476250"/>
          <a:ext cx="3527425" cy="647700"/>
        </p:xfrm>
        <a:graphic>
          <a:graphicData uri="http://schemas.openxmlformats.org/presentationml/2006/ole">
            <mc:AlternateContent xmlns:mc="http://schemas.openxmlformats.org/markup-compatibility/2006">
              <mc:Choice xmlns:v="urn:schemas-microsoft-com:vml" Requires="v">
                <p:oleObj spid="_x0000_s188425" name="公式" r:id="rId3" imgW="2032000" imgH="431800" progId="Equation.3">
                  <p:embed/>
                </p:oleObj>
              </mc:Choice>
              <mc:Fallback>
                <p:oleObj name="公式" r:id="rId3" imgW="2032000"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476250"/>
                        <a:ext cx="3527425" cy="647700"/>
                      </a:xfrm>
                      <a:prstGeom prst="rect">
                        <a:avLst/>
                      </a:prstGeom>
                      <a:solidFill>
                        <a:srgbClr val="66FFFF"/>
                      </a:solidFill>
                    </p:spPr>
                  </p:pic>
                </p:oleObj>
              </mc:Fallback>
            </mc:AlternateContent>
          </a:graphicData>
        </a:graphic>
      </p:graphicFrame>
      <p:sp>
        <p:nvSpPr>
          <p:cNvPr id="188423" name="Rectangle 7">
            <a:extLst>
              <a:ext uri="{FF2B5EF4-FFF2-40B4-BE49-F238E27FC236}">
                <a16:creationId xmlns:a16="http://schemas.microsoft.com/office/drawing/2014/main" id="{8303EF96-9448-4C08-865D-602008D20FBC}"/>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88424" name="Object 8">
            <a:extLst>
              <a:ext uri="{FF2B5EF4-FFF2-40B4-BE49-F238E27FC236}">
                <a16:creationId xmlns:a16="http://schemas.microsoft.com/office/drawing/2014/main" id="{80034BA6-81D7-43B5-80A2-42B760B3AC73}"/>
              </a:ext>
            </a:extLst>
          </p:cNvPr>
          <p:cNvGraphicFramePr>
            <a:graphicFrameLocks noChangeAspect="1"/>
          </p:cNvGraphicFramePr>
          <p:nvPr/>
        </p:nvGraphicFramePr>
        <p:xfrm>
          <a:off x="2484438" y="5300663"/>
          <a:ext cx="5688012" cy="736600"/>
        </p:xfrm>
        <a:graphic>
          <a:graphicData uri="http://schemas.openxmlformats.org/presentationml/2006/ole">
            <mc:AlternateContent xmlns:mc="http://schemas.openxmlformats.org/markup-compatibility/2006">
              <mc:Choice xmlns:v="urn:schemas-microsoft-com:vml" Requires="v">
                <p:oleObj spid="_x0000_s188426" name="公式" r:id="rId5" imgW="3543300" imgH="444500" progId="Equation.3">
                  <p:embed/>
                </p:oleObj>
              </mc:Choice>
              <mc:Fallback>
                <p:oleObj name="公式" r:id="rId5" imgW="3543300" imgH="4445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4438" y="5300663"/>
                        <a:ext cx="5688012" cy="736600"/>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0E66195D-5991-4A1D-9787-D070EF81ACF2}"/>
              </a:ext>
            </a:extLst>
          </p:cNvPr>
          <p:cNvSpPr>
            <a:spLocks noGrp="1"/>
          </p:cNvSpPr>
          <p:nvPr>
            <p:ph type="sldNum" sz="quarter" idx="10"/>
          </p:nvPr>
        </p:nvSpPr>
        <p:spPr/>
        <p:txBody>
          <a:bodyPr/>
          <a:lstStyle/>
          <a:p>
            <a:fld id="{C705F412-3A8C-48AE-974A-D17B9A0421F6}" type="slidenum">
              <a:rPr lang="en-US" altLang="zh-CN"/>
              <a:pPr/>
              <a:t>117</a:t>
            </a:fld>
            <a:endParaRPr lang="en-US" altLang="zh-CN">
              <a:solidFill>
                <a:schemeClr val="tx1"/>
              </a:solidFill>
            </a:endParaRPr>
          </a:p>
        </p:txBody>
      </p:sp>
      <p:sp>
        <p:nvSpPr>
          <p:cNvPr id="189442" name="Rectangle 2">
            <a:extLst>
              <a:ext uri="{FF2B5EF4-FFF2-40B4-BE49-F238E27FC236}">
                <a16:creationId xmlns:a16="http://schemas.microsoft.com/office/drawing/2014/main" id="{9824ABA0-84EE-437E-829F-1C6166D7EBDD}"/>
              </a:ext>
            </a:extLst>
          </p:cNvPr>
          <p:cNvSpPr>
            <a:spLocks noChangeArrowheads="1"/>
          </p:cNvSpPr>
          <p:nvPr>
            <p:ph type="title"/>
          </p:nvPr>
        </p:nvSpPr>
        <p:spPr bwMode="auto">
          <a:xfrm>
            <a:off x="862013" y="115888"/>
            <a:ext cx="1143000" cy="5969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第四节    项目的偿债能力分析</a:t>
            </a:r>
          </a:p>
        </p:txBody>
      </p:sp>
      <p:sp>
        <p:nvSpPr>
          <p:cNvPr id="189443" name="Rectangle 3">
            <a:extLst>
              <a:ext uri="{FF2B5EF4-FFF2-40B4-BE49-F238E27FC236}">
                <a16:creationId xmlns:a16="http://schemas.microsoft.com/office/drawing/2014/main" id="{C22263F6-2BDD-4EE7-BC23-D82C1F9DBA6F}"/>
              </a:ext>
            </a:extLst>
          </p:cNvPr>
          <p:cNvSpPr>
            <a:spLocks noGrp="1" noChangeArrowheads="1"/>
          </p:cNvSpPr>
          <p:nvPr>
            <p:ph type="body" idx="1"/>
          </p:nvPr>
        </p:nvSpPr>
        <p:spPr>
          <a:xfrm>
            <a:off x="2438400" y="188913"/>
            <a:ext cx="6526213" cy="6553200"/>
          </a:xfrm>
        </p:spPr>
        <p:txBody>
          <a:bodyPr/>
          <a:lstStyle/>
          <a:p>
            <a:r>
              <a:rPr lang="zh-CN" altLang="en-US" sz="2000" b="1">
                <a:solidFill>
                  <a:srgbClr val="FF0000"/>
                </a:solidFill>
              </a:rPr>
              <a:t>目的：</a:t>
            </a:r>
            <a:r>
              <a:rPr lang="zh-CN" altLang="en-US" sz="2000" b="1">
                <a:solidFill>
                  <a:srgbClr val="3333FF"/>
                </a:solidFill>
              </a:rPr>
              <a:t>通过编制财务报表，如资金来源与运用表、资产负债表、还本付息表等，计算偿债指标，以判断项目的偿债能力。</a:t>
            </a:r>
          </a:p>
          <a:p>
            <a:pPr>
              <a:buFont typeface="Wingdings" panose="05000000000000000000" pitchFamily="2" charset="2"/>
              <a:buNone/>
            </a:pPr>
            <a:endParaRPr lang="zh-CN" altLang="en-US" sz="2000" b="1">
              <a:solidFill>
                <a:srgbClr val="3333FF"/>
              </a:solidFill>
            </a:endParaRPr>
          </a:p>
          <a:p>
            <a:r>
              <a:rPr lang="en-US" altLang="zh-CN" sz="2000" b="1"/>
              <a:t>1</a:t>
            </a:r>
            <a:r>
              <a:rPr lang="zh-CN" altLang="en-US" sz="2000" b="1"/>
              <a:t>、利息备付率</a:t>
            </a:r>
          </a:p>
          <a:p>
            <a:r>
              <a:rPr lang="zh-CN" altLang="en-US" sz="2000" b="1"/>
              <a:t>表示用项目的利润偿付借款利息的保证程度。</a:t>
            </a:r>
          </a:p>
          <a:p>
            <a:endParaRPr lang="zh-CN" altLang="en-US" sz="2000" b="1"/>
          </a:p>
          <a:p>
            <a:endParaRPr lang="zh-CN" altLang="en-US" sz="2000" b="1"/>
          </a:p>
          <a:p>
            <a:r>
              <a:rPr lang="zh-CN" altLang="en-US" sz="2000" b="1"/>
              <a:t>而，息税前利润 </a:t>
            </a:r>
            <a:r>
              <a:rPr lang="en-US" altLang="zh-CN" sz="2000" b="1"/>
              <a:t>= </a:t>
            </a:r>
            <a:r>
              <a:rPr lang="zh-CN" altLang="en-US" sz="2000" b="1"/>
              <a:t>税前利润 </a:t>
            </a:r>
            <a:r>
              <a:rPr lang="en-US" altLang="zh-CN" sz="2000" b="1"/>
              <a:t>+ </a:t>
            </a:r>
            <a:r>
              <a:rPr lang="zh-CN" altLang="en-US" sz="2000" b="1"/>
              <a:t>当期应付利息</a:t>
            </a:r>
          </a:p>
          <a:p>
            <a:r>
              <a:rPr lang="zh-CN" altLang="en-US" sz="2000" b="1"/>
              <a:t>利息备付率大于</a:t>
            </a:r>
            <a:r>
              <a:rPr lang="en-US" altLang="zh-CN" sz="2000" b="1"/>
              <a:t>2</a:t>
            </a:r>
            <a:r>
              <a:rPr lang="zh-CN" altLang="en-US" sz="2000" b="1"/>
              <a:t>时，项目才有偿债能力。</a:t>
            </a:r>
          </a:p>
          <a:p>
            <a:endParaRPr lang="zh-CN" altLang="en-US" sz="2000" b="1"/>
          </a:p>
          <a:p>
            <a:r>
              <a:rPr lang="en-US" altLang="zh-CN" sz="2000" b="1">
                <a:solidFill>
                  <a:srgbClr val="3333FF"/>
                </a:solidFill>
              </a:rPr>
              <a:t>2</a:t>
            </a:r>
            <a:r>
              <a:rPr lang="zh-CN" altLang="en-US" sz="2000" b="1">
                <a:solidFill>
                  <a:srgbClr val="3333FF"/>
                </a:solidFill>
              </a:rPr>
              <a:t>、偿债备付率</a:t>
            </a:r>
          </a:p>
          <a:p>
            <a:r>
              <a:rPr lang="zh-CN" altLang="en-US" sz="2000" b="1">
                <a:solidFill>
                  <a:srgbClr val="3333FF"/>
                </a:solidFill>
              </a:rPr>
              <a:t>表示项目可用于还本付息的资金对债务的保证程度。</a:t>
            </a:r>
          </a:p>
          <a:p>
            <a:endParaRPr lang="zh-CN" altLang="en-US" sz="2000" b="1">
              <a:solidFill>
                <a:srgbClr val="3333FF"/>
              </a:solidFill>
            </a:endParaRPr>
          </a:p>
          <a:p>
            <a:endParaRPr lang="zh-CN" altLang="en-US" sz="2000" b="1">
              <a:solidFill>
                <a:srgbClr val="3333FF"/>
              </a:solidFill>
            </a:endParaRPr>
          </a:p>
          <a:p>
            <a:r>
              <a:rPr lang="zh-CN" altLang="en-US" sz="2000" b="1">
                <a:solidFill>
                  <a:srgbClr val="3333FF"/>
                </a:solidFill>
              </a:rPr>
              <a:t>偿债备付率大于</a:t>
            </a:r>
            <a:r>
              <a:rPr lang="en-US" altLang="zh-CN" sz="2000" b="1">
                <a:solidFill>
                  <a:srgbClr val="3333FF"/>
                </a:solidFill>
              </a:rPr>
              <a:t>1</a:t>
            </a:r>
            <a:r>
              <a:rPr lang="zh-CN" altLang="en-US" sz="2000" b="1">
                <a:solidFill>
                  <a:srgbClr val="3333FF"/>
                </a:solidFill>
              </a:rPr>
              <a:t>时，项目才有偿债能力。</a:t>
            </a:r>
          </a:p>
          <a:p>
            <a:pPr>
              <a:buFont typeface="Wingdings" panose="05000000000000000000" pitchFamily="2" charset="2"/>
              <a:buNone/>
            </a:pPr>
            <a:r>
              <a:rPr lang="zh-CN" altLang="en-US" sz="2000" b="1">
                <a:solidFill>
                  <a:srgbClr val="CC0000"/>
                </a:solidFill>
              </a:rPr>
              <a:t>可用于还本付息资金</a:t>
            </a:r>
            <a:r>
              <a:rPr lang="en-US" altLang="zh-CN" sz="2000" b="1">
                <a:solidFill>
                  <a:srgbClr val="CC0000"/>
                </a:solidFill>
              </a:rPr>
              <a:t>=</a:t>
            </a:r>
            <a:r>
              <a:rPr lang="zh-CN" altLang="en-US" sz="2000" b="1">
                <a:solidFill>
                  <a:srgbClr val="CC0000"/>
                </a:solidFill>
              </a:rPr>
              <a:t>税后利润</a:t>
            </a:r>
            <a:r>
              <a:rPr lang="en-US" altLang="zh-CN" sz="2000" b="1">
                <a:solidFill>
                  <a:srgbClr val="CC0000"/>
                </a:solidFill>
              </a:rPr>
              <a:t>+</a:t>
            </a:r>
            <a:r>
              <a:rPr lang="zh-CN" altLang="en-US" sz="2000" b="1">
                <a:solidFill>
                  <a:srgbClr val="CC0000"/>
                </a:solidFill>
              </a:rPr>
              <a:t>折旧费</a:t>
            </a:r>
            <a:r>
              <a:rPr lang="en-US" altLang="zh-CN" sz="2000" b="1">
                <a:solidFill>
                  <a:srgbClr val="CC0000"/>
                </a:solidFill>
              </a:rPr>
              <a:t>+</a:t>
            </a:r>
            <a:r>
              <a:rPr lang="zh-CN" altLang="en-US" sz="2000" b="1">
                <a:solidFill>
                  <a:srgbClr val="CC0000"/>
                </a:solidFill>
              </a:rPr>
              <a:t>摊销费</a:t>
            </a:r>
            <a:r>
              <a:rPr lang="en-US" altLang="zh-CN" sz="2000" b="1">
                <a:solidFill>
                  <a:srgbClr val="CC0000"/>
                </a:solidFill>
              </a:rPr>
              <a:t>+</a:t>
            </a:r>
            <a:r>
              <a:rPr lang="zh-CN" altLang="en-US" sz="2000" b="1">
                <a:solidFill>
                  <a:srgbClr val="CC0000"/>
                </a:solidFill>
              </a:rPr>
              <a:t>财务费</a:t>
            </a:r>
          </a:p>
        </p:txBody>
      </p:sp>
      <p:sp>
        <p:nvSpPr>
          <p:cNvPr id="189444" name="Rectangle 4">
            <a:extLst>
              <a:ext uri="{FF2B5EF4-FFF2-40B4-BE49-F238E27FC236}">
                <a16:creationId xmlns:a16="http://schemas.microsoft.com/office/drawing/2014/main" id="{E887FF0E-3E6E-499A-A87C-82E1B6192974}"/>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89445" name="Object 5">
            <a:extLst>
              <a:ext uri="{FF2B5EF4-FFF2-40B4-BE49-F238E27FC236}">
                <a16:creationId xmlns:a16="http://schemas.microsoft.com/office/drawing/2014/main" id="{C3D19E05-66AA-4899-ADCC-7DF6E5DDF3BB}"/>
              </a:ext>
            </a:extLst>
          </p:cNvPr>
          <p:cNvGraphicFramePr>
            <a:graphicFrameLocks noChangeAspect="1"/>
          </p:cNvGraphicFramePr>
          <p:nvPr/>
        </p:nvGraphicFramePr>
        <p:xfrm>
          <a:off x="3851275" y="2276475"/>
          <a:ext cx="3240088" cy="635000"/>
        </p:xfrm>
        <a:graphic>
          <a:graphicData uri="http://schemas.openxmlformats.org/presentationml/2006/ole">
            <mc:AlternateContent xmlns:mc="http://schemas.openxmlformats.org/markup-compatibility/2006">
              <mc:Choice xmlns:v="urn:schemas-microsoft-com:vml" Requires="v">
                <p:oleObj spid="_x0000_s189448" name="公式" r:id="rId3" imgW="1892300" imgH="419100" progId="Equation.3">
                  <p:embed/>
                </p:oleObj>
              </mc:Choice>
              <mc:Fallback>
                <p:oleObj name="公式" r:id="rId3" imgW="18923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276475"/>
                        <a:ext cx="3240088" cy="635000"/>
                      </a:xfrm>
                      <a:prstGeom prst="rect">
                        <a:avLst/>
                      </a:prstGeom>
                      <a:solidFill>
                        <a:srgbClr val="FFFF99"/>
                      </a:solidFill>
                    </p:spPr>
                  </p:pic>
                </p:oleObj>
              </mc:Fallback>
            </mc:AlternateContent>
          </a:graphicData>
        </a:graphic>
      </p:graphicFrame>
      <p:sp>
        <p:nvSpPr>
          <p:cNvPr id="189446" name="Rectangle 6">
            <a:extLst>
              <a:ext uri="{FF2B5EF4-FFF2-40B4-BE49-F238E27FC236}">
                <a16:creationId xmlns:a16="http://schemas.microsoft.com/office/drawing/2014/main" id="{A69A8DB5-1F21-4E2B-8209-C3D56796B0A9}"/>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89447" name="Object 7">
            <a:extLst>
              <a:ext uri="{FF2B5EF4-FFF2-40B4-BE49-F238E27FC236}">
                <a16:creationId xmlns:a16="http://schemas.microsoft.com/office/drawing/2014/main" id="{C249E462-5083-4467-873C-A9F341F0A401}"/>
              </a:ext>
            </a:extLst>
          </p:cNvPr>
          <p:cNvGraphicFramePr>
            <a:graphicFrameLocks noChangeAspect="1"/>
          </p:cNvGraphicFramePr>
          <p:nvPr/>
        </p:nvGraphicFramePr>
        <p:xfrm>
          <a:off x="3635375" y="4868863"/>
          <a:ext cx="3816350" cy="635000"/>
        </p:xfrm>
        <a:graphic>
          <a:graphicData uri="http://schemas.openxmlformats.org/presentationml/2006/ole">
            <mc:AlternateContent xmlns:mc="http://schemas.openxmlformats.org/markup-compatibility/2006">
              <mc:Choice xmlns:v="urn:schemas-microsoft-com:vml" Requires="v">
                <p:oleObj spid="_x0000_s189449" name="公式" r:id="rId5" imgW="2514600" imgH="419100" progId="Equation.3">
                  <p:embed/>
                </p:oleObj>
              </mc:Choice>
              <mc:Fallback>
                <p:oleObj name="公式" r:id="rId5" imgW="2514600" imgH="419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4868863"/>
                        <a:ext cx="3816350" cy="635000"/>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a:extLst>
              <a:ext uri="{FF2B5EF4-FFF2-40B4-BE49-F238E27FC236}">
                <a16:creationId xmlns:a16="http://schemas.microsoft.com/office/drawing/2014/main" id="{4BD2D44F-7F0D-43CA-8F5B-70A8BF1C296A}"/>
              </a:ext>
            </a:extLst>
          </p:cNvPr>
          <p:cNvSpPr>
            <a:spLocks noGrp="1"/>
          </p:cNvSpPr>
          <p:nvPr>
            <p:ph type="sldNum" sz="quarter" idx="10"/>
          </p:nvPr>
        </p:nvSpPr>
        <p:spPr/>
        <p:txBody>
          <a:bodyPr/>
          <a:lstStyle/>
          <a:p>
            <a:fld id="{C1C4F5B2-7593-4A1F-9E53-D47D820A0D99}" type="slidenum">
              <a:rPr lang="en-US" altLang="zh-CN"/>
              <a:pPr/>
              <a:t>118</a:t>
            </a:fld>
            <a:endParaRPr lang="en-US" altLang="zh-CN">
              <a:solidFill>
                <a:schemeClr val="tx1"/>
              </a:solidFill>
            </a:endParaRPr>
          </a:p>
        </p:txBody>
      </p:sp>
      <p:sp>
        <p:nvSpPr>
          <p:cNvPr id="190466" name="Rectangle 2">
            <a:extLst>
              <a:ext uri="{FF2B5EF4-FFF2-40B4-BE49-F238E27FC236}">
                <a16:creationId xmlns:a16="http://schemas.microsoft.com/office/drawing/2014/main" id="{08D63D55-066D-42C0-A3C9-B11CBABEE32E}"/>
              </a:ext>
            </a:extLst>
          </p:cNvPr>
          <p:cNvSpPr>
            <a:spLocks noChangeArrowheads="1"/>
          </p:cNvSpPr>
          <p:nvPr>
            <p:ph type="title"/>
          </p:nvPr>
        </p:nvSpPr>
        <p:spPr bwMode="auto">
          <a:xfrm>
            <a:off x="862013" y="115888"/>
            <a:ext cx="1143000" cy="67421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第四节    项目的偿债能力分析</a:t>
            </a:r>
          </a:p>
        </p:txBody>
      </p:sp>
      <p:sp>
        <p:nvSpPr>
          <p:cNvPr id="190467" name="Rectangle 3">
            <a:extLst>
              <a:ext uri="{FF2B5EF4-FFF2-40B4-BE49-F238E27FC236}">
                <a16:creationId xmlns:a16="http://schemas.microsoft.com/office/drawing/2014/main" id="{0F3C2289-4E3E-4CD3-A4A1-AAA19009B766}"/>
              </a:ext>
            </a:extLst>
          </p:cNvPr>
          <p:cNvSpPr>
            <a:spLocks noGrp="1" noChangeArrowheads="1"/>
          </p:cNvSpPr>
          <p:nvPr>
            <p:ph type="body" idx="1"/>
          </p:nvPr>
        </p:nvSpPr>
        <p:spPr>
          <a:xfrm>
            <a:off x="2438400" y="188913"/>
            <a:ext cx="6019800" cy="6669087"/>
          </a:xfrm>
        </p:spPr>
        <p:txBody>
          <a:bodyPr/>
          <a:lstStyle/>
          <a:p>
            <a:r>
              <a:rPr lang="en-US" altLang="zh-CN" sz="2000" b="1"/>
              <a:t>3</a:t>
            </a:r>
            <a:r>
              <a:rPr lang="zh-CN" altLang="en-US" sz="2000" b="1"/>
              <a:t>、借款偿还期</a:t>
            </a:r>
          </a:p>
          <a:p>
            <a:r>
              <a:rPr lang="zh-CN" altLang="en-US" sz="2000" b="1"/>
              <a:t>指项目能够偿还贷款的最短期限。</a:t>
            </a:r>
          </a:p>
          <a:p>
            <a:endParaRPr lang="zh-CN" altLang="en-US" sz="2000" b="1"/>
          </a:p>
          <a:p>
            <a:endParaRPr lang="zh-CN" altLang="en-US" sz="2000" b="1"/>
          </a:p>
          <a:p>
            <a:r>
              <a:rPr lang="zh-CN" altLang="en-US" sz="2000" b="1"/>
              <a:t>借款偿还期必须小于银行规定的贷款期限。</a:t>
            </a:r>
          </a:p>
          <a:p>
            <a:endParaRPr lang="zh-CN" altLang="en-US" sz="2000" b="1"/>
          </a:p>
          <a:p>
            <a:r>
              <a:rPr lang="en-US" altLang="zh-CN" sz="2000" b="1">
                <a:solidFill>
                  <a:srgbClr val="CC3300"/>
                </a:solidFill>
              </a:rPr>
              <a:t>4</a:t>
            </a:r>
            <a:r>
              <a:rPr lang="zh-CN" altLang="en-US" sz="2000" b="1">
                <a:solidFill>
                  <a:srgbClr val="CC3300"/>
                </a:solidFill>
              </a:rPr>
              <a:t>、资产负债率</a:t>
            </a:r>
          </a:p>
          <a:p>
            <a:endParaRPr lang="zh-CN" altLang="en-US" sz="2000" b="1">
              <a:solidFill>
                <a:srgbClr val="CC3300"/>
              </a:solidFill>
            </a:endParaRPr>
          </a:p>
          <a:p>
            <a:endParaRPr lang="zh-CN" altLang="en-US" sz="2000" b="1">
              <a:solidFill>
                <a:srgbClr val="CC3300"/>
              </a:solidFill>
            </a:endParaRPr>
          </a:p>
          <a:p>
            <a:endParaRPr lang="zh-CN" altLang="en-US" sz="2000" b="1">
              <a:solidFill>
                <a:srgbClr val="CC3300"/>
              </a:solidFill>
            </a:endParaRPr>
          </a:p>
          <a:p>
            <a:r>
              <a:rPr lang="zh-CN" altLang="en-US" sz="2000" b="1">
                <a:solidFill>
                  <a:srgbClr val="CC3300"/>
                </a:solidFill>
              </a:rPr>
              <a:t>一般，资产负债率大于</a:t>
            </a:r>
            <a:r>
              <a:rPr lang="en-US" altLang="zh-CN" sz="2000" b="1">
                <a:solidFill>
                  <a:srgbClr val="CC3300"/>
                </a:solidFill>
              </a:rPr>
              <a:t>1</a:t>
            </a:r>
            <a:r>
              <a:rPr lang="zh-CN" altLang="en-US" sz="2000" b="1">
                <a:solidFill>
                  <a:srgbClr val="CC3300"/>
                </a:solidFill>
              </a:rPr>
              <a:t>较好。</a:t>
            </a:r>
          </a:p>
          <a:p>
            <a:endParaRPr lang="zh-CN" altLang="en-US" sz="2000" b="1">
              <a:solidFill>
                <a:srgbClr val="CC3300"/>
              </a:solidFill>
            </a:endParaRPr>
          </a:p>
          <a:p>
            <a:r>
              <a:rPr lang="en-US" altLang="zh-CN" sz="2000" b="1">
                <a:solidFill>
                  <a:srgbClr val="3333FF"/>
                </a:solidFill>
              </a:rPr>
              <a:t>5</a:t>
            </a:r>
            <a:r>
              <a:rPr lang="zh-CN" altLang="en-US" sz="2000" b="1">
                <a:solidFill>
                  <a:srgbClr val="3333FF"/>
                </a:solidFill>
              </a:rPr>
              <a:t>、流动比率</a:t>
            </a:r>
          </a:p>
          <a:p>
            <a:endParaRPr lang="zh-CN" altLang="en-US" sz="2000" b="1">
              <a:solidFill>
                <a:srgbClr val="3333FF"/>
              </a:solidFill>
            </a:endParaRPr>
          </a:p>
          <a:p>
            <a:endParaRPr lang="zh-CN" altLang="en-US" sz="2000" b="1">
              <a:solidFill>
                <a:srgbClr val="3333FF"/>
              </a:solidFill>
            </a:endParaRPr>
          </a:p>
          <a:p>
            <a:endParaRPr lang="zh-CN" altLang="en-US" sz="2000" b="1">
              <a:solidFill>
                <a:srgbClr val="3333FF"/>
              </a:solidFill>
            </a:endParaRPr>
          </a:p>
          <a:p>
            <a:r>
              <a:rPr lang="zh-CN" altLang="en-US" sz="2000" b="1">
                <a:solidFill>
                  <a:srgbClr val="3333FF"/>
                </a:solidFill>
              </a:rPr>
              <a:t>一般，流动比率大于</a:t>
            </a:r>
            <a:r>
              <a:rPr lang="en-US" altLang="zh-CN" sz="2000" b="1">
                <a:solidFill>
                  <a:srgbClr val="3333FF"/>
                </a:solidFill>
              </a:rPr>
              <a:t>2</a:t>
            </a:r>
            <a:r>
              <a:rPr lang="zh-CN" altLang="en-US" sz="2000" b="1">
                <a:solidFill>
                  <a:srgbClr val="3333FF"/>
                </a:solidFill>
              </a:rPr>
              <a:t>较好</a:t>
            </a:r>
            <a:r>
              <a:rPr lang="zh-CN" altLang="en-US" sz="2000" b="1"/>
              <a:t>。</a:t>
            </a:r>
          </a:p>
        </p:txBody>
      </p:sp>
      <p:sp>
        <p:nvSpPr>
          <p:cNvPr id="190468" name="Rectangle 4">
            <a:extLst>
              <a:ext uri="{FF2B5EF4-FFF2-40B4-BE49-F238E27FC236}">
                <a16:creationId xmlns:a16="http://schemas.microsoft.com/office/drawing/2014/main" id="{E09E9EEA-FA39-4BBB-937A-86E3D5F6BC90}"/>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90469" name="Object 5">
            <a:extLst>
              <a:ext uri="{FF2B5EF4-FFF2-40B4-BE49-F238E27FC236}">
                <a16:creationId xmlns:a16="http://schemas.microsoft.com/office/drawing/2014/main" id="{C82C6B53-B26E-472A-A26B-BE743322D3E5}"/>
              </a:ext>
            </a:extLst>
          </p:cNvPr>
          <p:cNvGraphicFramePr>
            <a:graphicFrameLocks noChangeAspect="1"/>
          </p:cNvGraphicFramePr>
          <p:nvPr/>
        </p:nvGraphicFramePr>
        <p:xfrm>
          <a:off x="2124075" y="1052513"/>
          <a:ext cx="7019925" cy="576262"/>
        </p:xfrm>
        <a:graphic>
          <a:graphicData uri="http://schemas.openxmlformats.org/presentationml/2006/ole">
            <mc:AlternateContent xmlns:mc="http://schemas.openxmlformats.org/markup-compatibility/2006">
              <mc:Choice xmlns:v="urn:schemas-microsoft-com:vml" Requires="v">
                <p:oleObj spid="_x0000_s190475" name="公式" r:id="rId3" imgW="5118100" imgH="419100" progId="Equation.3">
                  <p:embed/>
                </p:oleObj>
              </mc:Choice>
              <mc:Fallback>
                <p:oleObj name="公式" r:id="rId3" imgW="51181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052513"/>
                        <a:ext cx="7019925" cy="576262"/>
                      </a:xfrm>
                      <a:prstGeom prst="rect">
                        <a:avLst/>
                      </a:prstGeom>
                      <a:solidFill>
                        <a:srgbClr val="FFFF99"/>
                      </a:solidFill>
                    </p:spPr>
                  </p:pic>
                </p:oleObj>
              </mc:Fallback>
            </mc:AlternateContent>
          </a:graphicData>
        </a:graphic>
      </p:graphicFrame>
      <p:sp>
        <p:nvSpPr>
          <p:cNvPr id="190470" name="Rectangle 6">
            <a:extLst>
              <a:ext uri="{FF2B5EF4-FFF2-40B4-BE49-F238E27FC236}">
                <a16:creationId xmlns:a16="http://schemas.microsoft.com/office/drawing/2014/main" id="{684BDD44-D4C9-47B1-A5FF-44B59009D3D1}"/>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90471" name="Rectangle 7">
            <a:extLst>
              <a:ext uri="{FF2B5EF4-FFF2-40B4-BE49-F238E27FC236}">
                <a16:creationId xmlns:a16="http://schemas.microsoft.com/office/drawing/2014/main" id="{4083E5D9-E8E5-4473-B981-B3F4CF8AF888}"/>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90472" name="Object 8">
            <a:extLst>
              <a:ext uri="{FF2B5EF4-FFF2-40B4-BE49-F238E27FC236}">
                <a16:creationId xmlns:a16="http://schemas.microsoft.com/office/drawing/2014/main" id="{BC271851-764D-48C6-A91F-3D1B4062AB4A}"/>
              </a:ext>
            </a:extLst>
          </p:cNvPr>
          <p:cNvGraphicFramePr>
            <a:graphicFrameLocks noChangeAspect="1"/>
          </p:cNvGraphicFramePr>
          <p:nvPr/>
        </p:nvGraphicFramePr>
        <p:xfrm>
          <a:off x="3276600" y="2852738"/>
          <a:ext cx="3673475" cy="720725"/>
        </p:xfrm>
        <a:graphic>
          <a:graphicData uri="http://schemas.openxmlformats.org/presentationml/2006/ole">
            <mc:AlternateContent xmlns:mc="http://schemas.openxmlformats.org/markup-compatibility/2006">
              <mc:Choice xmlns:v="urn:schemas-microsoft-com:vml" Requires="v">
                <p:oleObj spid="_x0000_s190476" name="公式" r:id="rId5" imgW="2057400" imgH="419100" progId="Equation.3">
                  <p:embed/>
                </p:oleObj>
              </mc:Choice>
              <mc:Fallback>
                <p:oleObj name="公式" r:id="rId5" imgW="2057400" imgH="4191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852738"/>
                        <a:ext cx="3673475" cy="720725"/>
                      </a:xfrm>
                      <a:prstGeom prst="rect">
                        <a:avLst/>
                      </a:prstGeom>
                      <a:solidFill>
                        <a:srgbClr val="66FFFF"/>
                      </a:solidFill>
                    </p:spPr>
                  </p:pic>
                </p:oleObj>
              </mc:Fallback>
            </mc:AlternateContent>
          </a:graphicData>
        </a:graphic>
      </p:graphicFrame>
      <p:sp>
        <p:nvSpPr>
          <p:cNvPr id="190473" name="Rectangle 9">
            <a:extLst>
              <a:ext uri="{FF2B5EF4-FFF2-40B4-BE49-F238E27FC236}">
                <a16:creationId xmlns:a16="http://schemas.microsoft.com/office/drawing/2014/main" id="{51C22DC1-E3F9-4E50-85C6-5D0F568AFF26}"/>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90474" name="Object 10">
            <a:extLst>
              <a:ext uri="{FF2B5EF4-FFF2-40B4-BE49-F238E27FC236}">
                <a16:creationId xmlns:a16="http://schemas.microsoft.com/office/drawing/2014/main" id="{CA2745C2-5F75-4F8D-9263-56223BFD0406}"/>
              </a:ext>
            </a:extLst>
          </p:cNvPr>
          <p:cNvGraphicFramePr>
            <a:graphicFrameLocks noChangeAspect="1"/>
          </p:cNvGraphicFramePr>
          <p:nvPr/>
        </p:nvGraphicFramePr>
        <p:xfrm>
          <a:off x="3132138" y="5157788"/>
          <a:ext cx="3168650" cy="720725"/>
        </p:xfrm>
        <a:graphic>
          <a:graphicData uri="http://schemas.openxmlformats.org/presentationml/2006/ole">
            <mc:AlternateContent xmlns:mc="http://schemas.openxmlformats.org/markup-compatibility/2006">
              <mc:Choice xmlns:v="urn:schemas-microsoft-com:vml" Requires="v">
                <p:oleObj spid="_x0000_s190477" name="公式" r:id="rId7" imgW="1905000" imgH="419100" progId="Equation.3">
                  <p:embed/>
                </p:oleObj>
              </mc:Choice>
              <mc:Fallback>
                <p:oleObj name="公式" r:id="rId7" imgW="1905000" imgH="419100"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32138" y="5157788"/>
                        <a:ext cx="3168650" cy="720725"/>
                      </a:xfrm>
                      <a:prstGeom prst="rect">
                        <a:avLst/>
                      </a:prstGeom>
                      <a:solidFill>
                        <a:srgbClr val="FFCCFF"/>
                      </a:solidFill>
                    </p:spPr>
                  </p:pic>
                </p:oleObj>
              </mc:Fallback>
            </mc:AlternateContent>
          </a:graphicData>
        </a:graphic>
      </p:graphicFrame>
    </p:spTree>
  </p:cSld>
  <p:clrMapOvr>
    <a:masterClrMapping/>
  </p:clrMapOvr>
  <p:transition spd="slow">
    <p:randomBar dir="vert"/>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灯片编号占位符 3">
            <a:extLst>
              <a:ext uri="{FF2B5EF4-FFF2-40B4-BE49-F238E27FC236}">
                <a16:creationId xmlns:a16="http://schemas.microsoft.com/office/drawing/2014/main" id="{0FD1B5BC-92CA-43A2-87D8-6ED14476291C}"/>
              </a:ext>
            </a:extLst>
          </p:cNvPr>
          <p:cNvSpPr>
            <a:spLocks noGrp="1"/>
          </p:cNvSpPr>
          <p:nvPr>
            <p:ph type="sldNum" sz="quarter" idx="10"/>
          </p:nvPr>
        </p:nvSpPr>
        <p:spPr/>
        <p:txBody>
          <a:bodyPr/>
          <a:lstStyle/>
          <a:p>
            <a:fld id="{0812997E-2703-4B25-96CD-D7F05523E989}" type="slidenum">
              <a:rPr lang="en-US" altLang="zh-CN"/>
              <a:pPr/>
              <a:t>119</a:t>
            </a:fld>
            <a:endParaRPr lang="en-US" altLang="zh-CN">
              <a:solidFill>
                <a:schemeClr val="tx1"/>
              </a:solidFill>
            </a:endParaRPr>
          </a:p>
        </p:txBody>
      </p:sp>
      <p:sp>
        <p:nvSpPr>
          <p:cNvPr id="191490" name="Rectangle 2">
            <a:extLst>
              <a:ext uri="{FF2B5EF4-FFF2-40B4-BE49-F238E27FC236}">
                <a16:creationId xmlns:a16="http://schemas.microsoft.com/office/drawing/2014/main" id="{39A48390-EC4A-4C03-BBC6-AD8062ED4ED7}"/>
              </a:ext>
            </a:extLst>
          </p:cNvPr>
          <p:cNvSpPr>
            <a:spLocks noChangeArrowheads="1"/>
          </p:cNvSpPr>
          <p:nvPr>
            <p:ph type="title"/>
          </p:nvPr>
        </p:nvSpPr>
        <p:spPr bwMode="auto">
          <a:xfrm>
            <a:off x="862013" y="404813"/>
            <a:ext cx="1143000" cy="64531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第四节    项目的偿债能力分析</a:t>
            </a:r>
          </a:p>
        </p:txBody>
      </p:sp>
      <p:sp>
        <p:nvSpPr>
          <p:cNvPr id="191491" name="Rectangle 3">
            <a:extLst>
              <a:ext uri="{FF2B5EF4-FFF2-40B4-BE49-F238E27FC236}">
                <a16:creationId xmlns:a16="http://schemas.microsoft.com/office/drawing/2014/main" id="{493127C3-AE99-4961-BB03-366E8245C765}"/>
              </a:ext>
            </a:extLst>
          </p:cNvPr>
          <p:cNvSpPr>
            <a:spLocks noGrp="1" noChangeArrowheads="1"/>
          </p:cNvSpPr>
          <p:nvPr>
            <p:ph type="body" idx="1"/>
          </p:nvPr>
        </p:nvSpPr>
        <p:spPr>
          <a:xfrm>
            <a:off x="2438400" y="115888"/>
            <a:ext cx="6705600" cy="6553200"/>
          </a:xfrm>
        </p:spPr>
        <p:txBody>
          <a:bodyPr/>
          <a:lstStyle/>
          <a:p>
            <a:r>
              <a:rPr lang="en-US" altLang="zh-CN" sz="2000" b="1"/>
              <a:t>6</a:t>
            </a:r>
            <a:r>
              <a:rPr lang="zh-CN" altLang="en-US" sz="2000" b="1"/>
              <a:t>、速动比率</a:t>
            </a:r>
          </a:p>
          <a:p>
            <a:endParaRPr lang="zh-CN" altLang="en-US" sz="2000" b="1"/>
          </a:p>
          <a:p>
            <a:endParaRPr lang="zh-CN" altLang="en-US" sz="2000" b="1"/>
          </a:p>
          <a:p>
            <a:r>
              <a:rPr lang="zh-CN" altLang="en-US" sz="2000" b="1">
                <a:solidFill>
                  <a:srgbClr val="3333FF"/>
                </a:solidFill>
              </a:rPr>
              <a:t>速动资产 </a:t>
            </a:r>
            <a:r>
              <a:rPr lang="en-US" altLang="zh-CN" sz="2000" b="1">
                <a:solidFill>
                  <a:srgbClr val="3333FF"/>
                </a:solidFill>
              </a:rPr>
              <a:t>= </a:t>
            </a:r>
            <a:r>
              <a:rPr lang="zh-CN" altLang="en-US" sz="2000" b="1">
                <a:solidFill>
                  <a:srgbClr val="3333FF"/>
                </a:solidFill>
              </a:rPr>
              <a:t>流动资产 </a:t>
            </a:r>
            <a:r>
              <a:rPr lang="en-US" altLang="zh-CN" sz="2000" b="1">
                <a:solidFill>
                  <a:srgbClr val="3333FF"/>
                </a:solidFill>
                <a:latin typeface="宋体" panose="02010600030101010101" pitchFamily="2" charset="-122"/>
              </a:rPr>
              <a:t>- </a:t>
            </a:r>
            <a:r>
              <a:rPr lang="zh-CN" altLang="en-US" sz="2000" b="1">
                <a:solidFill>
                  <a:srgbClr val="3333FF"/>
                </a:solidFill>
              </a:rPr>
              <a:t>存货</a:t>
            </a:r>
          </a:p>
          <a:p>
            <a:r>
              <a:rPr lang="zh-CN" altLang="en-US" sz="2000" b="1">
                <a:solidFill>
                  <a:srgbClr val="3333FF"/>
                </a:solidFill>
              </a:rPr>
              <a:t>一般，速动比率大于</a:t>
            </a:r>
            <a:r>
              <a:rPr lang="en-US" altLang="zh-CN" sz="2000" b="1">
                <a:solidFill>
                  <a:srgbClr val="3333FF"/>
                </a:solidFill>
              </a:rPr>
              <a:t>1</a:t>
            </a:r>
            <a:r>
              <a:rPr lang="zh-CN" altLang="en-US" sz="2000" b="1">
                <a:solidFill>
                  <a:srgbClr val="3333FF"/>
                </a:solidFill>
              </a:rPr>
              <a:t>较好</a:t>
            </a:r>
            <a:r>
              <a:rPr lang="zh-CN" altLang="en-US" sz="2000" b="1"/>
              <a:t>。</a:t>
            </a:r>
          </a:p>
          <a:p>
            <a:r>
              <a:rPr lang="zh-CN" altLang="en-US" sz="2000" b="1"/>
              <a:t>偿债能力分析程序如下；</a:t>
            </a:r>
          </a:p>
          <a:p>
            <a:endParaRPr lang="zh-CN" altLang="en-US" sz="1600" b="1"/>
          </a:p>
          <a:p>
            <a:endParaRPr lang="zh-CN" altLang="en-US" sz="1600" b="1"/>
          </a:p>
          <a:p>
            <a:endParaRPr lang="zh-CN" altLang="en-US" sz="2000" b="1"/>
          </a:p>
          <a:p>
            <a:endParaRPr lang="en-US" altLang="zh-CN" sz="2000" b="1"/>
          </a:p>
        </p:txBody>
      </p:sp>
      <p:sp>
        <p:nvSpPr>
          <p:cNvPr id="191492" name="Rectangle 4">
            <a:extLst>
              <a:ext uri="{FF2B5EF4-FFF2-40B4-BE49-F238E27FC236}">
                <a16:creationId xmlns:a16="http://schemas.microsoft.com/office/drawing/2014/main" id="{09A509BF-EF58-48DB-B477-4027E256B6E6}"/>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91493" name="Object 5">
            <a:extLst>
              <a:ext uri="{FF2B5EF4-FFF2-40B4-BE49-F238E27FC236}">
                <a16:creationId xmlns:a16="http://schemas.microsoft.com/office/drawing/2014/main" id="{A9309376-79A8-4DB1-83B8-EBB86C396FAB}"/>
              </a:ext>
            </a:extLst>
          </p:cNvPr>
          <p:cNvGraphicFramePr>
            <a:graphicFrameLocks noChangeAspect="1"/>
          </p:cNvGraphicFramePr>
          <p:nvPr/>
        </p:nvGraphicFramePr>
        <p:xfrm>
          <a:off x="3419475" y="549275"/>
          <a:ext cx="3024188" cy="647700"/>
        </p:xfrm>
        <a:graphic>
          <a:graphicData uri="http://schemas.openxmlformats.org/presentationml/2006/ole">
            <mc:AlternateContent xmlns:mc="http://schemas.openxmlformats.org/markup-compatibility/2006">
              <mc:Choice xmlns:v="urn:schemas-microsoft-com:vml" Requires="v">
                <p:oleObj spid="_x0000_s191516" name="公式" r:id="rId3" imgW="1917700" imgH="419100" progId="Equation.3">
                  <p:embed/>
                </p:oleObj>
              </mc:Choice>
              <mc:Fallback>
                <p:oleObj name="公式" r:id="rId3" imgW="1917700" imgH="4191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549275"/>
                        <a:ext cx="3024188" cy="647700"/>
                      </a:xfrm>
                      <a:prstGeom prst="rect">
                        <a:avLst/>
                      </a:prstGeom>
                      <a:solidFill>
                        <a:srgbClr val="99FF99"/>
                      </a:solidFill>
                    </p:spPr>
                  </p:pic>
                </p:oleObj>
              </mc:Fallback>
            </mc:AlternateContent>
          </a:graphicData>
        </a:graphic>
      </p:graphicFrame>
      <p:sp>
        <p:nvSpPr>
          <p:cNvPr id="191494" name="Rectangle 6">
            <a:extLst>
              <a:ext uri="{FF2B5EF4-FFF2-40B4-BE49-F238E27FC236}">
                <a16:creationId xmlns:a16="http://schemas.microsoft.com/office/drawing/2014/main" id="{12CECF61-2479-44FE-A00D-31C094364E1B}"/>
              </a:ext>
            </a:extLst>
          </p:cNvPr>
          <p:cNvSpPr>
            <a:spLocks noChangeArrowheads="1"/>
          </p:cNvSpPr>
          <p:nvPr/>
        </p:nvSpPr>
        <p:spPr bwMode="auto">
          <a:xfrm>
            <a:off x="3059113" y="2781300"/>
            <a:ext cx="1439862" cy="3603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总成本费用表</a:t>
            </a:r>
          </a:p>
        </p:txBody>
      </p:sp>
      <p:sp>
        <p:nvSpPr>
          <p:cNvPr id="191495" name="Rectangle 7">
            <a:extLst>
              <a:ext uri="{FF2B5EF4-FFF2-40B4-BE49-F238E27FC236}">
                <a16:creationId xmlns:a16="http://schemas.microsoft.com/office/drawing/2014/main" id="{642FFE31-F065-4D24-9C0D-B8AC62F4E152}"/>
              </a:ext>
            </a:extLst>
          </p:cNvPr>
          <p:cNvSpPr>
            <a:spLocks noChangeArrowheads="1"/>
          </p:cNvSpPr>
          <p:nvPr/>
        </p:nvSpPr>
        <p:spPr bwMode="auto">
          <a:xfrm>
            <a:off x="5580063" y="2781300"/>
            <a:ext cx="1223962" cy="3603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还本付息表</a:t>
            </a:r>
          </a:p>
        </p:txBody>
      </p:sp>
      <p:sp>
        <p:nvSpPr>
          <p:cNvPr id="191496" name="Rectangle 8">
            <a:extLst>
              <a:ext uri="{FF2B5EF4-FFF2-40B4-BE49-F238E27FC236}">
                <a16:creationId xmlns:a16="http://schemas.microsoft.com/office/drawing/2014/main" id="{C982D12B-66FD-4C8A-A826-3031C400084A}"/>
              </a:ext>
            </a:extLst>
          </p:cNvPr>
          <p:cNvSpPr>
            <a:spLocks noChangeArrowheads="1"/>
          </p:cNvSpPr>
          <p:nvPr/>
        </p:nvSpPr>
        <p:spPr bwMode="auto">
          <a:xfrm>
            <a:off x="7524750" y="2781300"/>
            <a:ext cx="1295400" cy="3603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建设期利息</a:t>
            </a:r>
          </a:p>
        </p:txBody>
      </p:sp>
      <p:sp>
        <p:nvSpPr>
          <p:cNvPr id="191497" name="Rectangle 9">
            <a:extLst>
              <a:ext uri="{FF2B5EF4-FFF2-40B4-BE49-F238E27FC236}">
                <a16:creationId xmlns:a16="http://schemas.microsoft.com/office/drawing/2014/main" id="{B3E90562-0FF2-451C-A6D1-35C2BD8C0E71}"/>
              </a:ext>
            </a:extLst>
          </p:cNvPr>
          <p:cNvSpPr>
            <a:spLocks noChangeArrowheads="1"/>
          </p:cNvSpPr>
          <p:nvPr/>
        </p:nvSpPr>
        <p:spPr bwMode="auto">
          <a:xfrm>
            <a:off x="2195513" y="3860800"/>
            <a:ext cx="360362" cy="12954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基</a:t>
            </a:r>
          </a:p>
          <a:p>
            <a:pPr algn="ctr"/>
            <a:r>
              <a:rPr lang="zh-CN" altLang="en-US" sz="1600" b="1"/>
              <a:t>础</a:t>
            </a:r>
          </a:p>
          <a:p>
            <a:pPr algn="ctr"/>
            <a:r>
              <a:rPr lang="zh-CN" altLang="en-US" sz="1600" b="1"/>
              <a:t>数</a:t>
            </a:r>
          </a:p>
          <a:p>
            <a:pPr algn="ctr"/>
            <a:r>
              <a:rPr lang="zh-CN" altLang="en-US" sz="1600" b="1"/>
              <a:t>据</a:t>
            </a:r>
          </a:p>
        </p:txBody>
      </p:sp>
      <p:sp>
        <p:nvSpPr>
          <p:cNvPr id="191498" name="Rectangle 10">
            <a:extLst>
              <a:ext uri="{FF2B5EF4-FFF2-40B4-BE49-F238E27FC236}">
                <a16:creationId xmlns:a16="http://schemas.microsoft.com/office/drawing/2014/main" id="{67EC974B-AB6E-46A8-BA73-8D42B9E765B1}"/>
              </a:ext>
            </a:extLst>
          </p:cNvPr>
          <p:cNvSpPr>
            <a:spLocks noChangeArrowheads="1"/>
          </p:cNvSpPr>
          <p:nvPr/>
        </p:nvSpPr>
        <p:spPr bwMode="auto">
          <a:xfrm>
            <a:off x="3348038" y="4149725"/>
            <a:ext cx="1008062" cy="35877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损益表</a:t>
            </a:r>
          </a:p>
        </p:txBody>
      </p:sp>
      <p:sp>
        <p:nvSpPr>
          <p:cNvPr id="191499" name="Rectangle 11">
            <a:extLst>
              <a:ext uri="{FF2B5EF4-FFF2-40B4-BE49-F238E27FC236}">
                <a16:creationId xmlns:a16="http://schemas.microsoft.com/office/drawing/2014/main" id="{B88C5EF4-7CE6-437D-A956-B1BB70AA21C9}"/>
              </a:ext>
            </a:extLst>
          </p:cNvPr>
          <p:cNvSpPr>
            <a:spLocks noChangeArrowheads="1"/>
          </p:cNvSpPr>
          <p:nvPr/>
        </p:nvSpPr>
        <p:spPr bwMode="auto">
          <a:xfrm>
            <a:off x="5076825" y="4149725"/>
            <a:ext cx="1295400" cy="35877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资产负债表</a:t>
            </a:r>
          </a:p>
        </p:txBody>
      </p:sp>
      <p:sp>
        <p:nvSpPr>
          <p:cNvPr id="191500" name="Rectangle 12">
            <a:extLst>
              <a:ext uri="{FF2B5EF4-FFF2-40B4-BE49-F238E27FC236}">
                <a16:creationId xmlns:a16="http://schemas.microsoft.com/office/drawing/2014/main" id="{240E0EF6-0B55-42E9-8415-49A016097252}"/>
              </a:ext>
            </a:extLst>
          </p:cNvPr>
          <p:cNvSpPr>
            <a:spLocks noChangeArrowheads="1"/>
          </p:cNvSpPr>
          <p:nvPr/>
        </p:nvSpPr>
        <p:spPr bwMode="auto">
          <a:xfrm>
            <a:off x="6804025" y="4076700"/>
            <a:ext cx="1152525" cy="647700"/>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资金来源</a:t>
            </a:r>
          </a:p>
          <a:p>
            <a:pPr algn="ctr"/>
            <a:r>
              <a:rPr lang="zh-CN" altLang="en-US" sz="1600" b="1"/>
              <a:t>与运用表</a:t>
            </a:r>
          </a:p>
        </p:txBody>
      </p:sp>
      <p:sp>
        <p:nvSpPr>
          <p:cNvPr id="191501" name="Rectangle 13">
            <a:extLst>
              <a:ext uri="{FF2B5EF4-FFF2-40B4-BE49-F238E27FC236}">
                <a16:creationId xmlns:a16="http://schemas.microsoft.com/office/drawing/2014/main" id="{7F55E696-6EB3-46E3-B2A8-ED272C636D16}"/>
              </a:ext>
            </a:extLst>
          </p:cNvPr>
          <p:cNvSpPr>
            <a:spLocks noChangeArrowheads="1"/>
          </p:cNvSpPr>
          <p:nvPr/>
        </p:nvSpPr>
        <p:spPr bwMode="auto">
          <a:xfrm>
            <a:off x="5003800" y="5157788"/>
            <a:ext cx="1439863" cy="35877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偿债能力分析</a:t>
            </a:r>
          </a:p>
        </p:txBody>
      </p:sp>
      <p:sp>
        <p:nvSpPr>
          <p:cNvPr id="191502" name="Rectangle 14">
            <a:extLst>
              <a:ext uri="{FF2B5EF4-FFF2-40B4-BE49-F238E27FC236}">
                <a16:creationId xmlns:a16="http://schemas.microsoft.com/office/drawing/2014/main" id="{46BD9378-327E-4492-99E6-33F2783DEC55}"/>
              </a:ext>
            </a:extLst>
          </p:cNvPr>
          <p:cNvSpPr>
            <a:spLocks noChangeArrowheads="1"/>
          </p:cNvSpPr>
          <p:nvPr/>
        </p:nvSpPr>
        <p:spPr bwMode="auto">
          <a:xfrm>
            <a:off x="4211638" y="6021388"/>
            <a:ext cx="4032250" cy="431800"/>
          </a:xfrm>
          <a:prstGeom prst="rect">
            <a:avLst/>
          </a:prstGeom>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600" b="1"/>
              <a:t>偿债备付率、利息备付率、借款偿还期</a:t>
            </a:r>
          </a:p>
        </p:txBody>
      </p:sp>
      <p:sp>
        <p:nvSpPr>
          <p:cNvPr id="191503" name="Line 15">
            <a:extLst>
              <a:ext uri="{FF2B5EF4-FFF2-40B4-BE49-F238E27FC236}">
                <a16:creationId xmlns:a16="http://schemas.microsoft.com/office/drawing/2014/main" id="{78BF42DD-278A-4580-AF07-245312B21772}"/>
              </a:ext>
            </a:extLst>
          </p:cNvPr>
          <p:cNvSpPr>
            <a:spLocks noChangeShapeType="1"/>
          </p:cNvSpPr>
          <p:nvPr/>
        </p:nvSpPr>
        <p:spPr bwMode="auto">
          <a:xfrm>
            <a:off x="2555875" y="4365625"/>
            <a:ext cx="792163"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04" name="Line 16">
            <a:extLst>
              <a:ext uri="{FF2B5EF4-FFF2-40B4-BE49-F238E27FC236}">
                <a16:creationId xmlns:a16="http://schemas.microsoft.com/office/drawing/2014/main" id="{9A975603-30E9-4E48-B53E-EF36E4A90258}"/>
              </a:ext>
            </a:extLst>
          </p:cNvPr>
          <p:cNvSpPr>
            <a:spLocks noChangeShapeType="1"/>
          </p:cNvSpPr>
          <p:nvPr/>
        </p:nvSpPr>
        <p:spPr bwMode="auto">
          <a:xfrm>
            <a:off x="3779838" y="3141663"/>
            <a:ext cx="0" cy="1008062"/>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05" name="Line 17">
            <a:extLst>
              <a:ext uri="{FF2B5EF4-FFF2-40B4-BE49-F238E27FC236}">
                <a16:creationId xmlns:a16="http://schemas.microsoft.com/office/drawing/2014/main" id="{9CFABAB1-749F-49DA-8C9C-2FC05ECF952E}"/>
              </a:ext>
            </a:extLst>
          </p:cNvPr>
          <p:cNvSpPr>
            <a:spLocks noChangeShapeType="1"/>
          </p:cNvSpPr>
          <p:nvPr/>
        </p:nvSpPr>
        <p:spPr bwMode="auto">
          <a:xfrm>
            <a:off x="4067175" y="3644900"/>
            <a:ext cx="338455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06" name="Line 18">
            <a:extLst>
              <a:ext uri="{FF2B5EF4-FFF2-40B4-BE49-F238E27FC236}">
                <a16:creationId xmlns:a16="http://schemas.microsoft.com/office/drawing/2014/main" id="{BB91BE1F-A0AC-44F7-B5BB-3AA06226A624}"/>
              </a:ext>
            </a:extLst>
          </p:cNvPr>
          <p:cNvSpPr>
            <a:spLocks noChangeShapeType="1"/>
          </p:cNvSpPr>
          <p:nvPr/>
        </p:nvSpPr>
        <p:spPr bwMode="auto">
          <a:xfrm>
            <a:off x="4067175" y="3644900"/>
            <a:ext cx="0" cy="504825"/>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07" name="Line 19">
            <a:extLst>
              <a:ext uri="{FF2B5EF4-FFF2-40B4-BE49-F238E27FC236}">
                <a16:creationId xmlns:a16="http://schemas.microsoft.com/office/drawing/2014/main" id="{093832CE-5861-4D3B-803A-FE6A914E5432}"/>
              </a:ext>
            </a:extLst>
          </p:cNvPr>
          <p:cNvSpPr>
            <a:spLocks noChangeShapeType="1"/>
          </p:cNvSpPr>
          <p:nvPr/>
        </p:nvSpPr>
        <p:spPr bwMode="auto">
          <a:xfrm>
            <a:off x="7451725" y="3644900"/>
            <a:ext cx="0" cy="43180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08" name="Line 20">
            <a:extLst>
              <a:ext uri="{FF2B5EF4-FFF2-40B4-BE49-F238E27FC236}">
                <a16:creationId xmlns:a16="http://schemas.microsoft.com/office/drawing/2014/main" id="{993EC8B8-8BCC-4500-8F3E-44039843E643}"/>
              </a:ext>
            </a:extLst>
          </p:cNvPr>
          <p:cNvSpPr>
            <a:spLocks noChangeShapeType="1"/>
          </p:cNvSpPr>
          <p:nvPr/>
        </p:nvSpPr>
        <p:spPr bwMode="auto">
          <a:xfrm flipH="1">
            <a:off x="6804025" y="2924175"/>
            <a:ext cx="720725"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09" name="Line 21">
            <a:extLst>
              <a:ext uri="{FF2B5EF4-FFF2-40B4-BE49-F238E27FC236}">
                <a16:creationId xmlns:a16="http://schemas.microsoft.com/office/drawing/2014/main" id="{E6512C0E-98AB-4E6C-8256-E4544721DA53}"/>
              </a:ext>
            </a:extLst>
          </p:cNvPr>
          <p:cNvSpPr>
            <a:spLocks noChangeShapeType="1"/>
          </p:cNvSpPr>
          <p:nvPr/>
        </p:nvSpPr>
        <p:spPr bwMode="auto">
          <a:xfrm flipH="1">
            <a:off x="4500563" y="2997200"/>
            <a:ext cx="1079500" cy="0"/>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10" name="Line 22">
            <a:extLst>
              <a:ext uri="{FF2B5EF4-FFF2-40B4-BE49-F238E27FC236}">
                <a16:creationId xmlns:a16="http://schemas.microsoft.com/office/drawing/2014/main" id="{4DFA3B91-17F2-401A-9239-734E27E731C5}"/>
              </a:ext>
            </a:extLst>
          </p:cNvPr>
          <p:cNvSpPr>
            <a:spLocks noChangeShapeType="1"/>
          </p:cNvSpPr>
          <p:nvPr/>
        </p:nvSpPr>
        <p:spPr bwMode="auto">
          <a:xfrm>
            <a:off x="3851275" y="4941888"/>
            <a:ext cx="3600450" cy="0"/>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11" name="Line 23">
            <a:extLst>
              <a:ext uri="{FF2B5EF4-FFF2-40B4-BE49-F238E27FC236}">
                <a16:creationId xmlns:a16="http://schemas.microsoft.com/office/drawing/2014/main" id="{8712CBF9-E0AB-42D8-BAAD-3870053A8216}"/>
              </a:ext>
            </a:extLst>
          </p:cNvPr>
          <p:cNvSpPr>
            <a:spLocks noChangeShapeType="1"/>
          </p:cNvSpPr>
          <p:nvPr/>
        </p:nvSpPr>
        <p:spPr bwMode="auto">
          <a:xfrm>
            <a:off x="3851275" y="4508500"/>
            <a:ext cx="0" cy="433388"/>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12" name="Line 24">
            <a:extLst>
              <a:ext uri="{FF2B5EF4-FFF2-40B4-BE49-F238E27FC236}">
                <a16:creationId xmlns:a16="http://schemas.microsoft.com/office/drawing/2014/main" id="{315462FA-37AD-4EFF-883C-4DE0AB0195BB}"/>
              </a:ext>
            </a:extLst>
          </p:cNvPr>
          <p:cNvSpPr>
            <a:spLocks noChangeShapeType="1"/>
          </p:cNvSpPr>
          <p:nvPr/>
        </p:nvSpPr>
        <p:spPr bwMode="auto">
          <a:xfrm>
            <a:off x="7451725" y="4724400"/>
            <a:ext cx="0" cy="217488"/>
          </a:xfrm>
          <a:prstGeom prst="line">
            <a:avLst/>
          </a:prstGeom>
          <a:noFill/>
          <a:ln w="2857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13" name="Line 25">
            <a:extLst>
              <a:ext uri="{FF2B5EF4-FFF2-40B4-BE49-F238E27FC236}">
                <a16:creationId xmlns:a16="http://schemas.microsoft.com/office/drawing/2014/main" id="{0F3A1E1C-F92A-4DA2-9B63-48AF556132C0}"/>
              </a:ext>
            </a:extLst>
          </p:cNvPr>
          <p:cNvSpPr>
            <a:spLocks noChangeShapeType="1"/>
          </p:cNvSpPr>
          <p:nvPr/>
        </p:nvSpPr>
        <p:spPr bwMode="auto">
          <a:xfrm>
            <a:off x="5724525" y="4508500"/>
            <a:ext cx="0" cy="649288"/>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14" name="Line 26">
            <a:extLst>
              <a:ext uri="{FF2B5EF4-FFF2-40B4-BE49-F238E27FC236}">
                <a16:creationId xmlns:a16="http://schemas.microsoft.com/office/drawing/2014/main" id="{289EE859-3AF8-441D-84F9-437DF1CE8658}"/>
              </a:ext>
            </a:extLst>
          </p:cNvPr>
          <p:cNvSpPr>
            <a:spLocks noChangeShapeType="1"/>
          </p:cNvSpPr>
          <p:nvPr/>
        </p:nvSpPr>
        <p:spPr bwMode="auto">
          <a:xfrm>
            <a:off x="5724525" y="3141663"/>
            <a:ext cx="0" cy="1008062"/>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1515" name="Line 27">
            <a:extLst>
              <a:ext uri="{FF2B5EF4-FFF2-40B4-BE49-F238E27FC236}">
                <a16:creationId xmlns:a16="http://schemas.microsoft.com/office/drawing/2014/main" id="{A4A74668-01CB-4CA6-8D7E-4F14B70BEC94}"/>
              </a:ext>
            </a:extLst>
          </p:cNvPr>
          <p:cNvSpPr>
            <a:spLocks noChangeShapeType="1"/>
          </p:cNvSpPr>
          <p:nvPr/>
        </p:nvSpPr>
        <p:spPr bwMode="auto">
          <a:xfrm>
            <a:off x="5724525" y="5516563"/>
            <a:ext cx="0" cy="504825"/>
          </a:xfrm>
          <a:prstGeom prst="line">
            <a:avLst/>
          </a:prstGeom>
          <a:noFill/>
          <a:ln w="2857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a:extLst>
              <a:ext uri="{FF2B5EF4-FFF2-40B4-BE49-F238E27FC236}">
                <a16:creationId xmlns:a16="http://schemas.microsoft.com/office/drawing/2014/main" id="{38814207-6BB2-4CF5-9DEC-6CC10268C217}"/>
              </a:ext>
            </a:extLst>
          </p:cNvPr>
          <p:cNvSpPr>
            <a:spLocks noGrp="1"/>
          </p:cNvSpPr>
          <p:nvPr>
            <p:ph type="sldNum" sz="quarter" idx="10"/>
          </p:nvPr>
        </p:nvSpPr>
        <p:spPr/>
        <p:txBody>
          <a:bodyPr/>
          <a:lstStyle/>
          <a:p>
            <a:fld id="{05F0BEE3-F705-4FC2-9F53-EAB6E12D5DEF}" type="slidenum">
              <a:rPr lang="en-US" altLang="zh-CN"/>
              <a:pPr/>
              <a:t>12</a:t>
            </a:fld>
            <a:endParaRPr lang="en-US" altLang="zh-CN">
              <a:solidFill>
                <a:schemeClr val="tx1"/>
              </a:solidFill>
            </a:endParaRPr>
          </a:p>
        </p:txBody>
      </p:sp>
      <p:sp>
        <p:nvSpPr>
          <p:cNvPr id="59394" name="Rectangle 2">
            <a:extLst>
              <a:ext uri="{FF2B5EF4-FFF2-40B4-BE49-F238E27FC236}">
                <a16:creationId xmlns:a16="http://schemas.microsoft.com/office/drawing/2014/main" id="{C44DCAA3-FD22-4550-ADED-2F78DB2ADA42}"/>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59395" name="Rectangle 3">
            <a:extLst>
              <a:ext uri="{FF2B5EF4-FFF2-40B4-BE49-F238E27FC236}">
                <a16:creationId xmlns:a16="http://schemas.microsoft.com/office/drawing/2014/main" id="{7C322DCD-1D01-48BB-B103-070793062190}"/>
              </a:ext>
            </a:extLst>
          </p:cNvPr>
          <p:cNvSpPr>
            <a:spLocks noGrp="1" noChangeArrowheads="1"/>
          </p:cNvSpPr>
          <p:nvPr>
            <p:ph type="body" idx="1"/>
          </p:nvPr>
        </p:nvSpPr>
        <p:spPr>
          <a:xfrm>
            <a:off x="2438400" y="0"/>
            <a:ext cx="6705600" cy="6524625"/>
          </a:xfrm>
        </p:spPr>
        <p:txBody>
          <a:bodyPr/>
          <a:lstStyle/>
          <a:p>
            <a:endParaRPr lang="en-US" altLang="zh-CN" sz="2000" b="1">
              <a:solidFill>
                <a:srgbClr val="FF66CC"/>
              </a:solidFill>
            </a:endParaRPr>
          </a:p>
          <a:p>
            <a:r>
              <a:rPr lang="zh-CN" altLang="en-US" sz="2000" b="1">
                <a:solidFill>
                  <a:srgbClr val="FF66CC"/>
                </a:solidFill>
              </a:rPr>
              <a:t>解：</a:t>
            </a:r>
            <a:r>
              <a:rPr lang="zh-CN" altLang="en-US" sz="2000" b="1">
                <a:solidFill>
                  <a:schemeClr val="accent2"/>
                </a:solidFill>
              </a:rPr>
              <a:t>我们把</a:t>
            </a:r>
            <a:r>
              <a:rPr lang="en-US" altLang="zh-CN" sz="2000" b="1">
                <a:solidFill>
                  <a:schemeClr val="accent2"/>
                </a:solidFill>
              </a:rPr>
              <a:t>2000</a:t>
            </a:r>
            <a:r>
              <a:rPr lang="zh-CN" altLang="en-US" sz="2000" b="1">
                <a:solidFill>
                  <a:schemeClr val="accent2"/>
                </a:solidFill>
              </a:rPr>
              <a:t>年</a:t>
            </a:r>
            <a:r>
              <a:rPr lang="en-US" altLang="zh-CN" sz="2000" b="1">
                <a:solidFill>
                  <a:schemeClr val="accent2"/>
                </a:solidFill>
              </a:rPr>
              <a:t>8</a:t>
            </a:r>
            <a:r>
              <a:rPr lang="zh-CN" altLang="en-US" sz="2000" b="1">
                <a:solidFill>
                  <a:schemeClr val="accent2"/>
                </a:solidFill>
              </a:rPr>
              <a:t>月</a:t>
            </a:r>
            <a:r>
              <a:rPr lang="en-US" altLang="zh-CN" sz="2000" b="1">
                <a:solidFill>
                  <a:schemeClr val="accent2"/>
                </a:solidFill>
              </a:rPr>
              <a:t>1</a:t>
            </a:r>
            <a:r>
              <a:rPr lang="zh-CN" altLang="en-US" sz="2000" b="1">
                <a:solidFill>
                  <a:schemeClr val="accent2"/>
                </a:solidFill>
              </a:rPr>
              <a:t>日看做是第一个计息期末，那么</a:t>
            </a:r>
            <a:r>
              <a:rPr lang="en-US" altLang="zh-CN" sz="2000" b="1">
                <a:solidFill>
                  <a:schemeClr val="accent2"/>
                </a:solidFill>
              </a:rPr>
              <a:t>5</a:t>
            </a:r>
            <a:r>
              <a:rPr lang="zh-CN" altLang="en-US" sz="2000" b="1">
                <a:solidFill>
                  <a:schemeClr val="accent2"/>
                </a:solidFill>
              </a:rPr>
              <a:t>年内的计息期为</a:t>
            </a:r>
            <a:r>
              <a:rPr lang="en-US" altLang="zh-CN" sz="2000" b="1">
                <a:solidFill>
                  <a:schemeClr val="accent2"/>
                </a:solidFill>
              </a:rPr>
              <a:t>:</a:t>
            </a:r>
            <a:endParaRPr lang="en-US" altLang="zh-CN" sz="2000" b="1" i="1">
              <a:solidFill>
                <a:schemeClr val="accent2"/>
              </a:solidFill>
            </a:endParaRPr>
          </a:p>
          <a:p>
            <a:r>
              <a:rPr lang="en-US" altLang="zh-CN" sz="2000" b="1" i="1">
                <a:solidFill>
                  <a:schemeClr val="accent2"/>
                </a:solidFill>
              </a:rPr>
              <a:t>n</a:t>
            </a:r>
            <a:r>
              <a:rPr lang="en-US" altLang="zh-CN" sz="2000" b="1">
                <a:solidFill>
                  <a:schemeClr val="accent2"/>
                </a:solidFill>
              </a:rPr>
              <a:t> = 12×5 = 60, </a:t>
            </a:r>
            <a:r>
              <a:rPr lang="zh-CN" altLang="en-US" sz="2000" b="1">
                <a:solidFill>
                  <a:schemeClr val="accent2"/>
                </a:solidFill>
              </a:rPr>
              <a:t>每月等差额</a:t>
            </a:r>
            <a:r>
              <a:rPr lang="en-US" altLang="zh-CN" sz="2000" b="1" i="1">
                <a:solidFill>
                  <a:schemeClr val="accent2"/>
                </a:solidFill>
              </a:rPr>
              <a:t>G</a:t>
            </a:r>
            <a:r>
              <a:rPr lang="en-US" altLang="zh-CN" sz="2000" b="1">
                <a:solidFill>
                  <a:schemeClr val="accent2"/>
                </a:solidFill>
              </a:rPr>
              <a:t> =20</a:t>
            </a:r>
            <a:r>
              <a:rPr lang="zh-CN" altLang="en-US" sz="2000" b="1">
                <a:solidFill>
                  <a:schemeClr val="accent2"/>
                </a:solidFill>
              </a:rPr>
              <a:t>元，</a:t>
            </a:r>
          </a:p>
          <a:p>
            <a:r>
              <a:rPr lang="zh-CN" altLang="en-US" sz="2000" b="1">
                <a:solidFill>
                  <a:schemeClr val="accent2"/>
                </a:solidFill>
              </a:rPr>
              <a:t>等差序列的固定基数</a:t>
            </a:r>
            <a:r>
              <a:rPr lang="en-US" altLang="zh-CN" sz="2000" b="1" i="1">
                <a:solidFill>
                  <a:schemeClr val="accent2"/>
                </a:solidFill>
              </a:rPr>
              <a:t>A</a:t>
            </a:r>
            <a:r>
              <a:rPr lang="en-US" altLang="zh-CN" sz="2000" b="1" baseline="-25000">
                <a:solidFill>
                  <a:schemeClr val="accent2"/>
                </a:solidFill>
              </a:rPr>
              <a:t>1</a:t>
            </a:r>
            <a:r>
              <a:rPr lang="en-US" altLang="zh-CN" sz="2000" b="1">
                <a:solidFill>
                  <a:schemeClr val="accent2"/>
                </a:solidFill>
              </a:rPr>
              <a:t> = 500</a:t>
            </a:r>
            <a:r>
              <a:rPr lang="zh-CN" altLang="en-US" sz="2000" b="1">
                <a:solidFill>
                  <a:schemeClr val="accent2"/>
                </a:solidFill>
              </a:rPr>
              <a:t>元。</a:t>
            </a:r>
          </a:p>
          <a:p>
            <a:r>
              <a:rPr lang="en-US" altLang="zh-CN" sz="2000" b="1">
                <a:solidFill>
                  <a:schemeClr val="accent2"/>
                </a:solidFill>
              </a:rPr>
              <a:t>2000</a:t>
            </a:r>
            <a:r>
              <a:rPr lang="zh-CN" altLang="en-US" sz="2000" b="1">
                <a:solidFill>
                  <a:schemeClr val="accent2"/>
                </a:solidFill>
              </a:rPr>
              <a:t>年</a:t>
            </a:r>
            <a:r>
              <a:rPr lang="en-US" altLang="zh-CN" sz="2000" b="1">
                <a:solidFill>
                  <a:schemeClr val="accent2"/>
                </a:solidFill>
              </a:rPr>
              <a:t>7</a:t>
            </a:r>
            <a:r>
              <a:rPr lang="zh-CN" altLang="en-US" sz="2000" b="1">
                <a:solidFill>
                  <a:schemeClr val="accent2"/>
                </a:solidFill>
              </a:rPr>
              <a:t>月</a:t>
            </a:r>
            <a:r>
              <a:rPr lang="en-US" altLang="zh-CN" sz="2000" b="1">
                <a:solidFill>
                  <a:schemeClr val="accent2"/>
                </a:solidFill>
              </a:rPr>
              <a:t>1</a:t>
            </a:r>
            <a:r>
              <a:rPr lang="zh-CN" altLang="en-US" sz="2000" b="1">
                <a:solidFill>
                  <a:schemeClr val="accent2"/>
                </a:solidFill>
              </a:rPr>
              <a:t>日就是第</a:t>
            </a:r>
            <a:r>
              <a:rPr lang="en-US" altLang="zh-CN" sz="2000" b="1">
                <a:solidFill>
                  <a:schemeClr val="accent2"/>
                </a:solidFill>
              </a:rPr>
              <a:t>0</a:t>
            </a:r>
            <a:r>
              <a:rPr lang="zh-CN" altLang="en-US" sz="2000" b="1">
                <a:solidFill>
                  <a:schemeClr val="accent2"/>
                </a:solidFill>
              </a:rPr>
              <a:t>月，即时间轴的</a:t>
            </a:r>
            <a:r>
              <a:rPr lang="en-US" altLang="zh-CN" sz="2000" b="1">
                <a:solidFill>
                  <a:schemeClr val="accent2"/>
                </a:solidFill>
              </a:rPr>
              <a:t>0</a:t>
            </a:r>
            <a:r>
              <a:rPr lang="zh-CN" altLang="en-US" sz="2000" b="1">
                <a:solidFill>
                  <a:schemeClr val="accent2"/>
                </a:solidFill>
              </a:rPr>
              <a:t>点。因此，现金流量图为：</a:t>
            </a:r>
          </a:p>
          <a:p>
            <a:pPr>
              <a:buFont typeface="Wingdings" panose="05000000000000000000" pitchFamily="2" charset="2"/>
              <a:buNone/>
            </a:pPr>
            <a:r>
              <a:rPr lang="zh-CN" altLang="en-US" sz="1800" b="1">
                <a:solidFill>
                  <a:schemeClr val="accent2"/>
                </a:solidFill>
              </a:rPr>
              <a:t>    </a:t>
            </a:r>
            <a:r>
              <a:rPr lang="en-US" altLang="zh-CN" sz="1800" b="1">
                <a:solidFill>
                  <a:schemeClr val="accent2"/>
                </a:solidFill>
              </a:rPr>
              <a:t>0     1     2      3                                                59    60                  </a:t>
            </a:r>
            <a:r>
              <a:rPr lang="zh-CN" altLang="en-US" sz="1800" b="1">
                <a:solidFill>
                  <a:schemeClr val="accent2"/>
                </a:solidFill>
              </a:rPr>
              <a:t>月</a:t>
            </a:r>
          </a:p>
          <a:p>
            <a:pPr>
              <a:buFont typeface="Wingdings" panose="05000000000000000000" pitchFamily="2" charset="2"/>
              <a:buNone/>
            </a:pPr>
            <a:r>
              <a:rPr lang="zh-CN" altLang="en-US" sz="1800" b="1">
                <a:solidFill>
                  <a:schemeClr val="accent2"/>
                </a:solidFill>
              </a:rPr>
              <a:t>     </a:t>
            </a:r>
            <a:r>
              <a:rPr lang="en-US" altLang="zh-CN" sz="1800" b="1">
                <a:solidFill>
                  <a:schemeClr val="accent2"/>
                </a:solidFill>
              </a:rPr>
              <a:t>500</a:t>
            </a:r>
          </a:p>
          <a:p>
            <a:pPr>
              <a:buFont typeface="Wingdings" panose="05000000000000000000" pitchFamily="2" charset="2"/>
              <a:buNone/>
            </a:pPr>
            <a:r>
              <a:rPr lang="en-US" altLang="zh-CN" sz="1800" b="1">
                <a:solidFill>
                  <a:schemeClr val="accent2"/>
                </a:solidFill>
              </a:rPr>
              <a:t>              520</a:t>
            </a:r>
          </a:p>
          <a:p>
            <a:pPr>
              <a:buFont typeface="Wingdings" panose="05000000000000000000" pitchFamily="2" charset="2"/>
              <a:buNone/>
            </a:pPr>
            <a:r>
              <a:rPr lang="en-US" altLang="zh-CN" sz="1800" b="1">
                <a:solidFill>
                  <a:schemeClr val="accent2"/>
                </a:solidFill>
              </a:rPr>
              <a:t>                        540</a:t>
            </a:r>
          </a:p>
          <a:p>
            <a:pPr>
              <a:buFont typeface="Wingdings" panose="05000000000000000000" pitchFamily="2" charset="2"/>
              <a:buNone/>
            </a:pPr>
            <a:endParaRPr lang="en-US" altLang="zh-CN" sz="1800" b="1">
              <a:solidFill>
                <a:schemeClr val="accent2"/>
              </a:solidFill>
            </a:endParaRPr>
          </a:p>
          <a:p>
            <a:pPr>
              <a:buFont typeface="Wingdings" panose="05000000000000000000" pitchFamily="2" charset="2"/>
              <a:buNone/>
            </a:pPr>
            <a:endParaRPr lang="en-US" altLang="zh-CN" sz="1800" b="1">
              <a:solidFill>
                <a:schemeClr val="accent2"/>
              </a:solidFill>
            </a:endParaRPr>
          </a:p>
          <a:p>
            <a:pPr>
              <a:buFont typeface="Wingdings" panose="05000000000000000000" pitchFamily="2" charset="2"/>
              <a:buNone/>
            </a:pPr>
            <a:r>
              <a:rPr lang="en-US" altLang="zh-CN" sz="1800" b="1">
                <a:solidFill>
                  <a:schemeClr val="accent2"/>
                </a:solidFill>
              </a:rPr>
              <a:t>                                                                  1660</a:t>
            </a:r>
          </a:p>
          <a:p>
            <a:pPr>
              <a:buFont typeface="Wingdings" panose="05000000000000000000" pitchFamily="2" charset="2"/>
              <a:buNone/>
            </a:pPr>
            <a:r>
              <a:rPr lang="en-US" altLang="zh-CN" sz="1800" b="1">
                <a:solidFill>
                  <a:schemeClr val="accent2"/>
                </a:solidFill>
              </a:rPr>
              <a:t>                                                                                     1680</a:t>
            </a:r>
          </a:p>
          <a:p>
            <a:endParaRPr lang="en-US" altLang="zh-CN" sz="2000" b="1">
              <a:solidFill>
                <a:schemeClr val="accent2"/>
              </a:solidFill>
            </a:endParaRPr>
          </a:p>
        </p:txBody>
      </p:sp>
      <p:sp>
        <p:nvSpPr>
          <p:cNvPr id="59397" name="Line 5">
            <a:extLst>
              <a:ext uri="{FF2B5EF4-FFF2-40B4-BE49-F238E27FC236}">
                <a16:creationId xmlns:a16="http://schemas.microsoft.com/office/drawing/2014/main" id="{5A3BB701-2E61-4C6F-85CF-1186A0C4287D}"/>
              </a:ext>
            </a:extLst>
          </p:cNvPr>
          <p:cNvSpPr>
            <a:spLocks noChangeShapeType="1"/>
          </p:cNvSpPr>
          <p:nvPr/>
        </p:nvSpPr>
        <p:spPr bwMode="auto">
          <a:xfrm>
            <a:off x="5867400" y="2708275"/>
            <a:ext cx="26638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8" name="Line 6">
            <a:extLst>
              <a:ext uri="{FF2B5EF4-FFF2-40B4-BE49-F238E27FC236}">
                <a16:creationId xmlns:a16="http://schemas.microsoft.com/office/drawing/2014/main" id="{7130DC29-0AA2-4625-B672-D6DE41ABC92C}"/>
              </a:ext>
            </a:extLst>
          </p:cNvPr>
          <p:cNvSpPr>
            <a:spLocks noChangeShapeType="1"/>
          </p:cNvSpPr>
          <p:nvPr/>
        </p:nvSpPr>
        <p:spPr bwMode="auto">
          <a:xfrm>
            <a:off x="2771775" y="2708275"/>
            <a:ext cx="25923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399" name="Line 7">
            <a:extLst>
              <a:ext uri="{FF2B5EF4-FFF2-40B4-BE49-F238E27FC236}">
                <a16:creationId xmlns:a16="http://schemas.microsoft.com/office/drawing/2014/main" id="{2C70CDA5-85EC-4A6A-A02A-346AEBEB9895}"/>
              </a:ext>
            </a:extLst>
          </p:cNvPr>
          <p:cNvSpPr>
            <a:spLocks noChangeShapeType="1"/>
          </p:cNvSpPr>
          <p:nvPr/>
        </p:nvSpPr>
        <p:spPr bwMode="auto">
          <a:xfrm>
            <a:off x="3203575" y="2708275"/>
            <a:ext cx="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0" name="Line 8">
            <a:extLst>
              <a:ext uri="{FF2B5EF4-FFF2-40B4-BE49-F238E27FC236}">
                <a16:creationId xmlns:a16="http://schemas.microsoft.com/office/drawing/2014/main" id="{83723EBF-8322-434C-9070-DEDB1DFFD782}"/>
              </a:ext>
            </a:extLst>
          </p:cNvPr>
          <p:cNvSpPr>
            <a:spLocks noChangeShapeType="1"/>
          </p:cNvSpPr>
          <p:nvPr/>
        </p:nvSpPr>
        <p:spPr bwMode="auto">
          <a:xfrm>
            <a:off x="3635375" y="2708275"/>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1" name="Line 9">
            <a:extLst>
              <a:ext uri="{FF2B5EF4-FFF2-40B4-BE49-F238E27FC236}">
                <a16:creationId xmlns:a16="http://schemas.microsoft.com/office/drawing/2014/main" id="{F4EAB8CF-D246-4147-8AC4-920FE9112745}"/>
              </a:ext>
            </a:extLst>
          </p:cNvPr>
          <p:cNvSpPr>
            <a:spLocks noChangeShapeType="1"/>
          </p:cNvSpPr>
          <p:nvPr/>
        </p:nvSpPr>
        <p:spPr bwMode="auto">
          <a:xfrm>
            <a:off x="4067175" y="2708275"/>
            <a:ext cx="0"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2" name="Line 10">
            <a:extLst>
              <a:ext uri="{FF2B5EF4-FFF2-40B4-BE49-F238E27FC236}">
                <a16:creationId xmlns:a16="http://schemas.microsoft.com/office/drawing/2014/main" id="{7EC524E8-5A07-481C-9E55-E32F44CBB682}"/>
              </a:ext>
            </a:extLst>
          </p:cNvPr>
          <p:cNvSpPr>
            <a:spLocks noChangeShapeType="1"/>
          </p:cNvSpPr>
          <p:nvPr/>
        </p:nvSpPr>
        <p:spPr bwMode="auto">
          <a:xfrm>
            <a:off x="3203575" y="2924175"/>
            <a:ext cx="4176713" cy="19431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3" name="Line 11">
            <a:extLst>
              <a:ext uri="{FF2B5EF4-FFF2-40B4-BE49-F238E27FC236}">
                <a16:creationId xmlns:a16="http://schemas.microsoft.com/office/drawing/2014/main" id="{96024ACC-F1E6-4A6F-A789-DFB18E6AB607}"/>
              </a:ext>
            </a:extLst>
          </p:cNvPr>
          <p:cNvSpPr>
            <a:spLocks noChangeShapeType="1"/>
          </p:cNvSpPr>
          <p:nvPr/>
        </p:nvSpPr>
        <p:spPr bwMode="auto">
          <a:xfrm>
            <a:off x="7380288" y="2708275"/>
            <a:ext cx="0" cy="2160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4" name="Line 12">
            <a:extLst>
              <a:ext uri="{FF2B5EF4-FFF2-40B4-BE49-F238E27FC236}">
                <a16:creationId xmlns:a16="http://schemas.microsoft.com/office/drawing/2014/main" id="{AE92BFD9-1E7A-42FD-9604-4230CC95EE2F}"/>
              </a:ext>
            </a:extLst>
          </p:cNvPr>
          <p:cNvSpPr>
            <a:spLocks noChangeShapeType="1"/>
          </p:cNvSpPr>
          <p:nvPr/>
        </p:nvSpPr>
        <p:spPr bwMode="auto">
          <a:xfrm>
            <a:off x="6948488" y="2708275"/>
            <a:ext cx="0" cy="194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5" name="Line 13">
            <a:extLst>
              <a:ext uri="{FF2B5EF4-FFF2-40B4-BE49-F238E27FC236}">
                <a16:creationId xmlns:a16="http://schemas.microsoft.com/office/drawing/2014/main" id="{1F2D14C8-EC53-4EDE-BD17-F25009641D9E}"/>
              </a:ext>
            </a:extLst>
          </p:cNvPr>
          <p:cNvSpPr>
            <a:spLocks noChangeShapeType="1"/>
          </p:cNvSpPr>
          <p:nvPr/>
        </p:nvSpPr>
        <p:spPr bwMode="auto">
          <a:xfrm flipV="1">
            <a:off x="5364163" y="2492375"/>
            <a:ext cx="3603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9406" name="Line 14">
            <a:extLst>
              <a:ext uri="{FF2B5EF4-FFF2-40B4-BE49-F238E27FC236}">
                <a16:creationId xmlns:a16="http://schemas.microsoft.com/office/drawing/2014/main" id="{7CA54493-650A-40A0-870D-4628C380ACAD}"/>
              </a:ext>
            </a:extLst>
          </p:cNvPr>
          <p:cNvSpPr>
            <a:spLocks noChangeShapeType="1"/>
          </p:cNvSpPr>
          <p:nvPr/>
        </p:nvSpPr>
        <p:spPr bwMode="auto">
          <a:xfrm>
            <a:off x="5724525" y="2492375"/>
            <a:ext cx="21590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灯片编号占位符 3">
            <a:extLst>
              <a:ext uri="{FF2B5EF4-FFF2-40B4-BE49-F238E27FC236}">
                <a16:creationId xmlns:a16="http://schemas.microsoft.com/office/drawing/2014/main" id="{45F30034-E586-4D61-B4C4-BA530D32CD02}"/>
              </a:ext>
            </a:extLst>
          </p:cNvPr>
          <p:cNvSpPr>
            <a:spLocks noGrp="1"/>
          </p:cNvSpPr>
          <p:nvPr>
            <p:ph type="sldNum" sz="quarter" idx="10"/>
          </p:nvPr>
        </p:nvSpPr>
        <p:spPr/>
        <p:txBody>
          <a:bodyPr/>
          <a:lstStyle/>
          <a:p>
            <a:fld id="{DF3AFB2B-5481-48DE-A61F-F4B46C0D6CAA}" type="slidenum">
              <a:rPr lang="en-US" altLang="zh-CN"/>
              <a:pPr/>
              <a:t>120</a:t>
            </a:fld>
            <a:endParaRPr lang="en-US" altLang="zh-CN">
              <a:solidFill>
                <a:schemeClr val="tx1"/>
              </a:solidFill>
            </a:endParaRPr>
          </a:p>
        </p:txBody>
      </p:sp>
      <p:sp>
        <p:nvSpPr>
          <p:cNvPr id="192514" name="Rectangle 2">
            <a:extLst>
              <a:ext uri="{FF2B5EF4-FFF2-40B4-BE49-F238E27FC236}">
                <a16:creationId xmlns:a16="http://schemas.microsoft.com/office/drawing/2014/main" id="{4891191A-2C4F-435D-BBA6-A5CBA60AB795}"/>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第四节    项目的偿债能力分析</a:t>
            </a:r>
          </a:p>
        </p:txBody>
      </p:sp>
      <p:sp>
        <p:nvSpPr>
          <p:cNvPr id="192515" name="Rectangle 3">
            <a:extLst>
              <a:ext uri="{FF2B5EF4-FFF2-40B4-BE49-F238E27FC236}">
                <a16:creationId xmlns:a16="http://schemas.microsoft.com/office/drawing/2014/main" id="{516BDA33-542A-4B8F-ABCD-2168232543A0}"/>
              </a:ext>
            </a:extLst>
          </p:cNvPr>
          <p:cNvSpPr>
            <a:spLocks noGrp="1" noChangeArrowheads="1"/>
          </p:cNvSpPr>
          <p:nvPr>
            <p:ph type="body" idx="1"/>
          </p:nvPr>
        </p:nvSpPr>
        <p:spPr>
          <a:xfrm>
            <a:off x="2438400" y="188913"/>
            <a:ext cx="6705600" cy="6669087"/>
          </a:xfrm>
        </p:spPr>
        <p:txBody>
          <a:bodyPr/>
          <a:lstStyle/>
          <a:p>
            <a:r>
              <a:rPr lang="zh-CN" altLang="en-US" sz="2400" b="1"/>
              <a:t>案例：</a:t>
            </a:r>
          </a:p>
          <a:p>
            <a:r>
              <a:rPr lang="zh-CN" altLang="en-US" sz="2000" b="1"/>
              <a:t>某公司拟生产一种新产品，以自有资金购入新产品专利，价格为</a:t>
            </a:r>
            <a:r>
              <a:rPr lang="en-US" altLang="zh-CN" sz="2000" b="1"/>
              <a:t>20</a:t>
            </a:r>
            <a:r>
              <a:rPr lang="zh-CN" altLang="en-US" sz="2000" b="1"/>
              <a:t>万元。设备投资</a:t>
            </a:r>
            <a:r>
              <a:rPr lang="en-US" altLang="zh-CN" sz="2000" b="1"/>
              <a:t>100</a:t>
            </a:r>
            <a:r>
              <a:rPr lang="zh-CN" altLang="en-US" sz="2000" b="1"/>
              <a:t>万元（自有资金</a:t>
            </a:r>
            <a:r>
              <a:rPr lang="en-US" altLang="zh-CN" sz="2000" b="1"/>
              <a:t>40</a:t>
            </a:r>
            <a:r>
              <a:rPr lang="zh-CN" altLang="en-US" sz="2000" b="1"/>
              <a:t>万元，贷款</a:t>
            </a:r>
            <a:r>
              <a:rPr lang="en-US" altLang="zh-CN" sz="2000" b="1"/>
              <a:t>60</a:t>
            </a:r>
            <a:r>
              <a:rPr lang="zh-CN" altLang="en-US" sz="2000" b="1"/>
              <a:t>万元），年初安装即可投产使用。厂房利用本单位一座闲置的一直无法出租或转让的厂房。生产期和设备折旧年限均为</a:t>
            </a:r>
            <a:r>
              <a:rPr lang="en-US" altLang="zh-CN" sz="2000" b="1"/>
              <a:t>5</a:t>
            </a:r>
            <a:r>
              <a:rPr lang="zh-CN" altLang="en-US" sz="2000" b="1"/>
              <a:t>年，设备采用直线折旧法折旧，残值率为</a:t>
            </a:r>
            <a:r>
              <a:rPr lang="en-US" altLang="zh-CN" sz="2000" b="1"/>
              <a:t>5%</a:t>
            </a:r>
            <a:r>
              <a:rPr lang="zh-CN" altLang="en-US" sz="2000" b="1"/>
              <a:t>，</a:t>
            </a:r>
            <a:r>
              <a:rPr lang="en-US" altLang="zh-CN" sz="2000" b="1"/>
              <a:t>5</a:t>
            </a:r>
            <a:r>
              <a:rPr lang="zh-CN" altLang="en-US" sz="2000" b="1"/>
              <a:t>年后设备市场净值估计为</a:t>
            </a:r>
            <a:r>
              <a:rPr lang="en-US" altLang="zh-CN" sz="2000" b="1"/>
              <a:t>10</a:t>
            </a:r>
            <a:r>
              <a:rPr lang="zh-CN" altLang="en-US" sz="2000" b="1"/>
              <a:t>万元。专利转让费在生产期</a:t>
            </a:r>
            <a:r>
              <a:rPr lang="en-US" altLang="zh-CN" sz="2000" b="1"/>
              <a:t>5</a:t>
            </a:r>
            <a:r>
              <a:rPr lang="zh-CN" altLang="en-US" sz="2000" b="1"/>
              <a:t>年内平均摊销。产品第</a:t>
            </a:r>
            <a:r>
              <a:rPr lang="en-US" altLang="zh-CN" sz="2000" b="1"/>
              <a:t>1</a:t>
            </a:r>
            <a:r>
              <a:rPr lang="zh-CN" altLang="en-US" sz="2000" b="1"/>
              <a:t>年的价格为</a:t>
            </a:r>
          </a:p>
          <a:p>
            <a:r>
              <a:rPr lang="en-US" altLang="zh-CN" sz="2000" b="1"/>
              <a:t>18</a:t>
            </a:r>
            <a:r>
              <a:rPr lang="zh-CN" altLang="en-US" sz="2000" b="1"/>
              <a:t>元</a:t>
            </a:r>
            <a:r>
              <a:rPr lang="en-US" altLang="zh-CN" sz="2000" b="1"/>
              <a:t>/</a:t>
            </a:r>
            <a:r>
              <a:rPr lang="zh-CN" altLang="en-US" sz="2000" b="1"/>
              <a:t>件，以后每年递增</a:t>
            </a:r>
            <a:r>
              <a:rPr lang="en-US" altLang="zh-CN" sz="2000" b="1"/>
              <a:t>2%</a:t>
            </a:r>
            <a:r>
              <a:rPr lang="zh-CN" altLang="en-US" sz="2000" b="1"/>
              <a:t>；经营成本第</a:t>
            </a:r>
            <a:r>
              <a:rPr lang="en-US" altLang="zh-CN" sz="2000" b="1"/>
              <a:t>1</a:t>
            </a:r>
            <a:r>
              <a:rPr lang="zh-CN" altLang="en-US" sz="2000" b="1"/>
              <a:t>年为</a:t>
            </a:r>
          </a:p>
          <a:p>
            <a:r>
              <a:rPr lang="en-US" altLang="zh-CN" sz="2000" b="1"/>
              <a:t>10</a:t>
            </a:r>
            <a:r>
              <a:rPr lang="zh-CN" altLang="en-US" sz="2000" b="1"/>
              <a:t>元</a:t>
            </a:r>
            <a:r>
              <a:rPr lang="en-US" altLang="zh-CN" sz="2000" b="1"/>
              <a:t>/</a:t>
            </a:r>
            <a:r>
              <a:rPr lang="zh-CN" altLang="en-US" sz="2000" b="1"/>
              <a:t>件，以后每年递增</a:t>
            </a:r>
            <a:r>
              <a:rPr lang="en-US" altLang="zh-CN" sz="2000" b="1"/>
              <a:t>10%</a:t>
            </a:r>
            <a:r>
              <a:rPr lang="zh-CN" altLang="en-US" sz="2000" b="1"/>
              <a:t>。设备贷款第</a:t>
            </a:r>
            <a:r>
              <a:rPr lang="en-US" altLang="zh-CN" sz="2000" b="1"/>
              <a:t>1</a:t>
            </a:r>
            <a:r>
              <a:rPr lang="zh-CN" altLang="en-US" sz="2000" b="1"/>
              <a:t>年初就全部发放，贷款期为</a:t>
            </a:r>
            <a:r>
              <a:rPr lang="en-US" altLang="zh-CN" sz="2000" b="1"/>
              <a:t>5</a:t>
            </a:r>
            <a:r>
              <a:rPr lang="zh-CN" altLang="en-US" sz="2000" b="1"/>
              <a:t>年，等额还本付息，利率</a:t>
            </a:r>
            <a:r>
              <a:rPr lang="en-US" altLang="zh-CN" sz="2000" b="1"/>
              <a:t>5%</a:t>
            </a:r>
            <a:r>
              <a:rPr lang="zh-CN" altLang="en-US" sz="2000" b="1"/>
              <a:t>。流动资金全部用自有资金。流动资金各年需要量及产品产量见</a:t>
            </a:r>
          </a:p>
          <a:p>
            <a:r>
              <a:rPr lang="zh-CN" altLang="en-US" sz="2000" b="1"/>
              <a:t>表</a:t>
            </a:r>
            <a:r>
              <a:rPr lang="en-US" altLang="zh-CN" sz="2000" b="1"/>
              <a:t>6-5</a:t>
            </a:r>
            <a:r>
              <a:rPr lang="zh-CN" altLang="en-US" sz="2000" b="1"/>
              <a:t>。该公司适用的所得税率为</a:t>
            </a:r>
            <a:r>
              <a:rPr lang="en-US" altLang="zh-CN" sz="2000" b="1"/>
              <a:t>33%</a:t>
            </a:r>
            <a:r>
              <a:rPr lang="zh-CN" altLang="en-US" sz="2000" b="1"/>
              <a:t>，基准收益率为</a:t>
            </a:r>
            <a:r>
              <a:rPr lang="en-US" altLang="zh-CN" sz="2000" b="1"/>
              <a:t>15%</a:t>
            </a:r>
            <a:r>
              <a:rPr lang="zh-CN" altLang="en-US" sz="2000" b="1"/>
              <a:t>。</a:t>
            </a:r>
          </a:p>
          <a:p>
            <a:r>
              <a:rPr lang="zh-CN" altLang="en-US" sz="2000" b="1"/>
              <a:t>           </a:t>
            </a:r>
            <a:r>
              <a:rPr lang="zh-CN" altLang="en-US" sz="2000" b="1">
                <a:solidFill>
                  <a:srgbClr val="FF0066"/>
                </a:solidFill>
              </a:rPr>
              <a:t>表</a:t>
            </a:r>
            <a:r>
              <a:rPr lang="en-US" altLang="zh-CN" sz="2000" b="1">
                <a:solidFill>
                  <a:srgbClr val="FF0066"/>
                </a:solidFill>
              </a:rPr>
              <a:t>6-5      </a:t>
            </a:r>
            <a:r>
              <a:rPr lang="zh-CN" altLang="en-US" sz="2000" b="1">
                <a:solidFill>
                  <a:srgbClr val="FF0066"/>
                </a:solidFill>
              </a:rPr>
              <a:t>流动资金需要量及产品产量</a:t>
            </a:r>
          </a:p>
          <a:p>
            <a:endParaRPr lang="zh-CN" altLang="en-US" sz="2000" b="1">
              <a:solidFill>
                <a:srgbClr val="FF0066"/>
              </a:solidFill>
            </a:endParaRPr>
          </a:p>
          <a:p>
            <a:endParaRPr lang="zh-CN" altLang="en-US" sz="2000" b="1"/>
          </a:p>
          <a:p>
            <a:endParaRPr lang="zh-CN" altLang="en-US" sz="2000" b="1"/>
          </a:p>
          <a:p>
            <a:endParaRPr lang="zh-CN" altLang="en-US" sz="2000" b="1"/>
          </a:p>
          <a:p>
            <a:endParaRPr lang="en-US" altLang="zh-CN" sz="2000" b="1"/>
          </a:p>
        </p:txBody>
      </p:sp>
      <p:graphicFrame>
        <p:nvGraphicFramePr>
          <p:cNvPr id="192516" name="Group 4">
            <a:extLst>
              <a:ext uri="{FF2B5EF4-FFF2-40B4-BE49-F238E27FC236}">
                <a16:creationId xmlns:a16="http://schemas.microsoft.com/office/drawing/2014/main" id="{CC8EB063-25EF-4177-82D6-2230D709E35B}"/>
              </a:ext>
            </a:extLst>
          </p:cNvPr>
          <p:cNvGraphicFramePr>
            <a:graphicFrameLocks noGrp="1"/>
          </p:cNvGraphicFramePr>
          <p:nvPr/>
        </p:nvGraphicFramePr>
        <p:xfrm>
          <a:off x="2627313" y="5373688"/>
          <a:ext cx="5976937" cy="1079500"/>
        </p:xfrm>
        <a:graphic>
          <a:graphicData uri="http://schemas.openxmlformats.org/drawingml/2006/table">
            <a:tbl>
              <a:tblPr/>
              <a:tblGrid>
                <a:gridCol w="1657350">
                  <a:extLst>
                    <a:ext uri="{9D8B030D-6E8A-4147-A177-3AD203B41FA5}">
                      <a16:colId xmlns:a16="http://schemas.microsoft.com/office/drawing/2014/main" val="467068906"/>
                    </a:ext>
                  </a:extLst>
                </a:gridCol>
                <a:gridCol w="719137">
                  <a:extLst>
                    <a:ext uri="{9D8B030D-6E8A-4147-A177-3AD203B41FA5}">
                      <a16:colId xmlns:a16="http://schemas.microsoft.com/office/drawing/2014/main" val="2060571059"/>
                    </a:ext>
                  </a:extLst>
                </a:gridCol>
                <a:gridCol w="720725">
                  <a:extLst>
                    <a:ext uri="{9D8B030D-6E8A-4147-A177-3AD203B41FA5}">
                      <a16:colId xmlns:a16="http://schemas.microsoft.com/office/drawing/2014/main" val="3906309079"/>
                    </a:ext>
                  </a:extLst>
                </a:gridCol>
                <a:gridCol w="719138">
                  <a:extLst>
                    <a:ext uri="{9D8B030D-6E8A-4147-A177-3AD203B41FA5}">
                      <a16:colId xmlns:a16="http://schemas.microsoft.com/office/drawing/2014/main" val="399552531"/>
                    </a:ext>
                  </a:extLst>
                </a:gridCol>
                <a:gridCol w="720725">
                  <a:extLst>
                    <a:ext uri="{9D8B030D-6E8A-4147-A177-3AD203B41FA5}">
                      <a16:colId xmlns:a16="http://schemas.microsoft.com/office/drawing/2014/main" val="3880124381"/>
                    </a:ext>
                  </a:extLst>
                </a:gridCol>
                <a:gridCol w="720725">
                  <a:extLst>
                    <a:ext uri="{9D8B030D-6E8A-4147-A177-3AD203B41FA5}">
                      <a16:colId xmlns:a16="http://schemas.microsoft.com/office/drawing/2014/main" val="157878937"/>
                    </a:ext>
                  </a:extLst>
                </a:gridCol>
                <a:gridCol w="719137">
                  <a:extLst>
                    <a:ext uri="{9D8B030D-6E8A-4147-A177-3AD203B41FA5}">
                      <a16:colId xmlns:a16="http://schemas.microsoft.com/office/drawing/2014/main" val="335644721"/>
                    </a:ext>
                  </a:extLst>
                </a:gridCol>
              </a:tblGrid>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  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263847987"/>
                  </a:ext>
                </a:extLst>
              </a:tr>
              <a:tr h="3841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占用流动资金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378912443"/>
                  </a:ext>
                </a:extLst>
              </a:tr>
              <a:tr h="3603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产量（万件）</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450081037"/>
                  </a:ext>
                </a:extLst>
              </a:tr>
            </a:tbl>
          </a:graphicData>
        </a:graphic>
      </p:graphicFrame>
    </p:spTree>
  </p:cSld>
  <p:clrMapOvr>
    <a:masterClrMapping/>
  </p:clrMapOvr>
  <p:transition spd="slow">
    <p:randomBar dir="vert"/>
  </p:transitio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灯片编号占位符 3">
            <a:extLst>
              <a:ext uri="{FF2B5EF4-FFF2-40B4-BE49-F238E27FC236}">
                <a16:creationId xmlns:a16="http://schemas.microsoft.com/office/drawing/2014/main" id="{EB865343-4EA8-4ECD-81F4-FBA1A953D5EA}"/>
              </a:ext>
            </a:extLst>
          </p:cNvPr>
          <p:cNvSpPr>
            <a:spLocks noGrp="1"/>
          </p:cNvSpPr>
          <p:nvPr>
            <p:ph type="sldNum" sz="quarter" idx="10"/>
          </p:nvPr>
        </p:nvSpPr>
        <p:spPr/>
        <p:txBody>
          <a:bodyPr/>
          <a:lstStyle/>
          <a:p>
            <a:fld id="{91221265-9CF2-4A16-9B5D-3C24F855DC82}" type="slidenum">
              <a:rPr lang="en-US" altLang="zh-CN"/>
              <a:pPr/>
              <a:t>121</a:t>
            </a:fld>
            <a:endParaRPr lang="en-US" altLang="zh-CN">
              <a:solidFill>
                <a:schemeClr val="tx1"/>
              </a:solidFill>
            </a:endParaRPr>
          </a:p>
        </p:txBody>
      </p:sp>
      <p:sp>
        <p:nvSpPr>
          <p:cNvPr id="193538" name="Rectangle 2">
            <a:extLst>
              <a:ext uri="{FF2B5EF4-FFF2-40B4-BE49-F238E27FC236}">
                <a16:creationId xmlns:a16="http://schemas.microsoft.com/office/drawing/2014/main" id="{C40BCCE2-B792-4690-8F2B-1A89C0374855}"/>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第四节    项目的偿债能力分析</a:t>
            </a:r>
          </a:p>
        </p:txBody>
      </p:sp>
      <p:sp>
        <p:nvSpPr>
          <p:cNvPr id="193539" name="Rectangle 3">
            <a:extLst>
              <a:ext uri="{FF2B5EF4-FFF2-40B4-BE49-F238E27FC236}">
                <a16:creationId xmlns:a16="http://schemas.microsoft.com/office/drawing/2014/main" id="{7E25089C-5C58-4AE9-99A8-3DA923EBDD2F}"/>
              </a:ext>
            </a:extLst>
          </p:cNvPr>
          <p:cNvSpPr>
            <a:spLocks noGrp="1" noChangeArrowheads="1"/>
          </p:cNvSpPr>
          <p:nvPr>
            <p:ph type="body" idx="1"/>
          </p:nvPr>
        </p:nvSpPr>
        <p:spPr>
          <a:xfrm>
            <a:off x="2438400" y="188913"/>
            <a:ext cx="6705600" cy="6669087"/>
          </a:xfrm>
        </p:spPr>
        <p:txBody>
          <a:bodyPr/>
          <a:lstStyle/>
          <a:p>
            <a:r>
              <a:rPr lang="zh-CN" altLang="en-US" sz="2000" b="1"/>
              <a:t>问题：</a:t>
            </a:r>
          </a:p>
          <a:p>
            <a:r>
              <a:rPr lang="zh-CN" altLang="en-US" sz="2000" b="1"/>
              <a:t>计算该项目各年的偿债备付率、利息备付率，并进行偿债能力分析。</a:t>
            </a:r>
          </a:p>
          <a:p>
            <a:r>
              <a:rPr lang="zh-CN" altLang="en-US" sz="2000" b="1"/>
              <a:t>解：</a:t>
            </a:r>
          </a:p>
          <a:p>
            <a:r>
              <a:rPr lang="en-US" altLang="zh-CN" sz="2000" b="1"/>
              <a:t>1</a:t>
            </a:r>
            <a:r>
              <a:rPr lang="zh-CN" altLang="en-US" sz="2000" b="1"/>
              <a:t>、计算各年的贷款还本付息额</a:t>
            </a:r>
          </a:p>
          <a:p>
            <a:r>
              <a:rPr lang="zh-CN" altLang="en-US" sz="2000" b="1"/>
              <a:t>该项目采用等额还本付息方式还款，每年还本付息总额为：</a:t>
            </a:r>
          </a:p>
          <a:p>
            <a:endParaRPr lang="zh-CN" altLang="en-US" sz="2000" b="1"/>
          </a:p>
          <a:p>
            <a:endParaRPr lang="zh-CN" altLang="en-US" sz="2000" b="1"/>
          </a:p>
          <a:p>
            <a:endParaRPr lang="zh-CN" altLang="en-US" sz="2000" b="1"/>
          </a:p>
          <a:p>
            <a:r>
              <a:rPr lang="zh-CN" altLang="en-US" sz="2000" b="1"/>
              <a:t>各年具体还款见表</a:t>
            </a:r>
            <a:r>
              <a:rPr lang="en-US" altLang="zh-CN" sz="2000" b="1"/>
              <a:t>6-6</a:t>
            </a:r>
            <a:r>
              <a:rPr lang="zh-CN" altLang="en-US" sz="2000" b="1"/>
              <a:t>。</a:t>
            </a:r>
          </a:p>
          <a:p>
            <a:r>
              <a:rPr lang="zh-CN" altLang="en-US" sz="2000" b="1"/>
              <a:t>            表</a:t>
            </a:r>
            <a:r>
              <a:rPr lang="en-US" altLang="zh-CN" sz="2000" b="1"/>
              <a:t>6-6  </a:t>
            </a:r>
            <a:r>
              <a:rPr lang="zh-CN" altLang="en-US" sz="2000" b="1"/>
              <a:t>还本付息表     单位：万元</a:t>
            </a:r>
          </a:p>
        </p:txBody>
      </p:sp>
      <p:sp>
        <p:nvSpPr>
          <p:cNvPr id="193540" name="Rectangle 4">
            <a:extLst>
              <a:ext uri="{FF2B5EF4-FFF2-40B4-BE49-F238E27FC236}">
                <a16:creationId xmlns:a16="http://schemas.microsoft.com/office/drawing/2014/main" id="{0ECA3234-1DDD-4C8F-BFFF-B97450CB57BF}"/>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93541" name="Object 5">
            <a:extLst>
              <a:ext uri="{FF2B5EF4-FFF2-40B4-BE49-F238E27FC236}">
                <a16:creationId xmlns:a16="http://schemas.microsoft.com/office/drawing/2014/main" id="{82FAD3D4-A30D-42CE-91F1-7519C3C9B2DC}"/>
              </a:ext>
            </a:extLst>
          </p:cNvPr>
          <p:cNvGraphicFramePr>
            <a:graphicFrameLocks noChangeAspect="1"/>
          </p:cNvGraphicFramePr>
          <p:nvPr/>
        </p:nvGraphicFramePr>
        <p:xfrm>
          <a:off x="2916238" y="2781300"/>
          <a:ext cx="5976937" cy="792163"/>
        </p:xfrm>
        <a:graphic>
          <a:graphicData uri="http://schemas.openxmlformats.org/presentationml/2006/ole">
            <mc:AlternateContent xmlns:mc="http://schemas.openxmlformats.org/markup-compatibility/2006">
              <mc:Choice xmlns:v="urn:schemas-microsoft-com:vml" Requires="v">
                <p:oleObj spid="_x0000_s193587" name="公式" r:id="rId3" imgW="3327400" imgH="457200" progId="Equation.3">
                  <p:embed/>
                </p:oleObj>
              </mc:Choice>
              <mc:Fallback>
                <p:oleObj name="公式" r:id="rId3" imgW="33274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2781300"/>
                        <a:ext cx="5976937" cy="792163"/>
                      </a:xfrm>
                      <a:prstGeom prst="rect">
                        <a:avLst/>
                      </a:prstGeom>
                      <a:solidFill>
                        <a:srgbClr val="66FFFF"/>
                      </a:solidFill>
                    </p:spPr>
                  </p:pic>
                </p:oleObj>
              </mc:Fallback>
            </mc:AlternateContent>
          </a:graphicData>
        </a:graphic>
      </p:graphicFrame>
      <p:graphicFrame>
        <p:nvGraphicFramePr>
          <p:cNvPr id="193542" name="Group 6">
            <a:extLst>
              <a:ext uri="{FF2B5EF4-FFF2-40B4-BE49-F238E27FC236}">
                <a16:creationId xmlns:a16="http://schemas.microsoft.com/office/drawing/2014/main" id="{4D6EE240-407F-4CCF-A77B-C7CBE5A30D8D}"/>
              </a:ext>
            </a:extLst>
          </p:cNvPr>
          <p:cNvGraphicFramePr>
            <a:graphicFrameLocks noGrp="1"/>
          </p:cNvGraphicFramePr>
          <p:nvPr/>
        </p:nvGraphicFramePr>
        <p:xfrm>
          <a:off x="2555875" y="4652963"/>
          <a:ext cx="6264275" cy="1985962"/>
        </p:xfrm>
        <a:graphic>
          <a:graphicData uri="http://schemas.openxmlformats.org/drawingml/2006/table">
            <a:tbl>
              <a:tblPr/>
              <a:tblGrid>
                <a:gridCol w="1368425">
                  <a:extLst>
                    <a:ext uri="{9D8B030D-6E8A-4147-A177-3AD203B41FA5}">
                      <a16:colId xmlns:a16="http://schemas.microsoft.com/office/drawing/2014/main" val="590080381"/>
                    </a:ext>
                  </a:extLst>
                </a:gridCol>
                <a:gridCol w="1008063">
                  <a:extLst>
                    <a:ext uri="{9D8B030D-6E8A-4147-A177-3AD203B41FA5}">
                      <a16:colId xmlns:a16="http://schemas.microsoft.com/office/drawing/2014/main" val="294048720"/>
                    </a:ext>
                  </a:extLst>
                </a:gridCol>
                <a:gridCol w="1008062">
                  <a:extLst>
                    <a:ext uri="{9D8B030D-6E8A-4147-A177-3AD203B41FA5}">
                      <a16:colId xmlns:a16="http://schemas.microsoft.com/office/drawing/2014/main" val="2348503438"/>
                    </a:ext>
                  </a:extLst>
                </a:gridCol>
                <a:gridCol w="936625">
                  <a:extLst>
                    <a:ext uri="{9D8B030D-6E8A-4147-A177-3AD203B41FA5}">
                      <a16:colId xmlns:a16="http://schemas.microsoft.com/office/drawing/2014/main" val="3495989650"/>
                    </a:ext>
                  </a:extLst>
                </a:gridCol>
                <a:gridCol w="1008063">
                  <a:extLst>
                    <a:ext uri="{9D8B030D-6E8A-4147-A177-3AD203B41FA5}">
                      <a16:colId xmlns:a16="http://schemas.microsoft.com/office/drawing/2014/main" val="598528240"/>
                    </a:ext>
                  </a:extLst>
                </a:gridCol>
                <a:gridCol w="935037">
                  <a:extLst>
                    <a:ext uri="{9D8B030D-6E8A-4147-A177-3AD203B41FA5}">
                      <a16:colId xmlns:a16="http://schemas.microsoft.com/office/drawing/2014/main" val="2635070494"/>
                    </a:ext>
                  </a:extLst>
                </a:gridCol>
              </a:tblGrid>
              <a:tr h="3603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 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4009148527"/>
                  </a:ext>
                </a:extLst>
              </a:tr>
              <a:tr h="3603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年初本金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49.142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37.740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25.769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22780931"/>
                  </a:ext>
                </a:extLst>
              </a:tr>
              <a:tr h="3603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还本付息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4290461637"/>
                  </a:ext>
                </a:extLst>
              </a:tr>
              <a:tr h="3921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付  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226387439"/>
                  </a:ext>
                </a:extLst>
              </a:tr>
              <a:tr h="5127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还  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11.401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11.971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99FF"/>
                    </a:solidFill>
                  </a:tcPr>
                </a:tc>
                <a:extLst>
                  <a:ext uri="{0D108BD9-81ED-4DB2-BD59-A6C34878D82A}">
                    <a16:rowId xmlns:a16="http://schemas.microsoft.com/office/drawing/2014/main" val="122391483"/>
                  </a:ext>
                </a:extLst>
              </a:tr>
            </a:tbl>
          </a:graphicData>
        </a:graphic>
      </p:graphicFrame>
    </p:spTree>
  </p:cSld>
  <p:clrMapOvr>
    <a:masterClrMapping/>
  </p:clrMapOvr>
  <p:transition spd="slow">
    <p:randomBar dir="vert"/>
  </p:transitio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5E00BF5D-8150-48D6-AE55-82735912B3C2}"/>
              </a:ext>
            </a:extLst>
          </p:cNvPr>
          <p:cNvSpPr>
            <a:spLocks noGrp="1"/>
          </p:cNvSpPr>
          <p:nvPr>
            <p:ph type="sldNum" sz="quarter" idx="10"/>
          </p:nvPr>
        </p:nvSpPr>
        <p:spPr/>
        <p:txBody>
          <a:bodyPr/>
          <a:lstStyle/>
          <a:p>
            <a:fld id="{0EFC4082-6BDC-4904-8B01-D5C5B80B97E8}" type="slidenum">
              <a:rPr lang="en-US" altLang="zh-CN"/>
              <a:pPr/>
              <a:t>122</a:t>
            </a:fld>
            <a:endParaRPr lang="en-US" altLang="zh-CN">
              <a:solidFill>
                <a:schemeClr val="tx1"/>
              </a:solidFill>
            </a:endParaRPr>
          </a:p>
        </p:txBody>
      </p:sp>
      <p:sp>
        <p:nvSpPr>
          <p:cNvPr id="194562" name="Rectangle 2">
            <a:extLst>
              <a:ext uri="{FF2B5EF4-FFF2-40B4-BE49-F238E27FC236}">
                <a16:creationId xmlns:a16="http://schemas.microsoft.com/office/drawing/2014/main" id="{61BB0D46-C091-435C-8E35-2D6303C15DE3}"/>
              </a:ext>
            </a:extLst>
          </p:cNvPr>
          <p:cNvSpPr>
            <a:spLocks noChangeArrowheads="1"/>
          </p:cNvSpPr>
          <p:nvPr>
            <p:ph type="title"/>
          </p:nvPr>
        </p:nvSpPr>
        <p:spPr bwMode="auto">
          <a:xfrm>
            <a:off x="862013" y="0"/>
            <a:ext cx="1143000" cy="659765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第四节    项目的偿债能力分析</a:t>
            </a:r>
          </a:p>
        </p:txBody>
      </p:sp>
      <p:sp>
        <p:nvSpPr>
          <p:cNvPr id="194563" name="Rectangle 3">
            <a:extLst>
              <a:ext uri="{FF2B5EF4-FFF2-40B4-BE49-F238E27FC236}">
                <a16:creationId xmlns:a16="http://schemas.microsoft.com/office/drawing/2014/main" id="{5D3489A0-C8F1-45CA-B90E-285123F7E43A}"/>
              </a:ext>
            </a:extLst>
          </p:cNvPr>
          <p:cNvSpPr>
            <a:spLocks noGrp="1" noChangeArrowheads="1"/>
          </p:cNvSpPr>
          <p:nvPr>
            <p:ph type="body" idx="1"/>
          </p:nvPr>
        </p:nvSpPr>
        <p:spPr>
          <a:xfrm>
            <a:off x="2438400" y="0"/>
            <a:ext cx="6705600" cy="6858000"/>
          </a:xfrm>
          <a:ln>
            <a:solidFill>
              <a:srgbClr val="CC0000"/>
            </a:solidFill>
            <a:miter lim="800000"/>
            <a:headEnd/>
            <a:tailEnd/>
          </a:ln>
        </p:spPr>
        <p:txBody>
          <a:bodyPr/>
          <a:lstStyle/>
          <a:p>
            <a:r>
              <a:rPr lang="en-US" altLang="zh-CN" sz="2000" b="1"/>
              <a:t>2</a:t>
            </a:r>
            <a:r>
              <a:rPr lang="zh-CN" altLang="en-US" sz="2000" b="1"/>
              <a:t>、计算设备折旧和残值</a:t>
            </a:r>
          </a:p>
          <a:p>
            <a:endParaRPr lang="zh-CN" altLang="en-US" sz="2000" b="1"/>
          </a:p>
          <a:p>
            <a:endParaRPr lang="zh-CN" altLang="en-US" sz="2000" b="1"/>
          </a:p>
          <a:p>
            <a:endParaRPr lang="zh-CN" altLang="en-US" sz="2000" b="1"/>
          </a:p>
          <a:p>
            <a:r>
              <a:rPr lang="zh-CN" altLang="en-US" sz="2000" b="1"/>
              <a:t>期末设备资产帐面价值 </a:t>
            </a:r>
            <a:r>
              <a:rPr lang="en-US" altLang="zh-CN" sz="2000" b="1"/>
              <a:t>= 100×5% = 5</a:t>
            </a:r>
            <a:r>
              <a:rPr lang="zh-CN" altLang="en-US" sz="2000" b="1"/>
              <a:t>（万元）</a:t>
            </a:r>
          </a:p>
          <a:p>
            <a:r>
              <a:rPr lang="zh-CN" altLang="en-US" sz="2000" b="1"/>
              <a:t>设备处理价为</a:t>
            </a:r>
            <a:r>
              <a:rPr lang="en-US" altLang="zh-CN" sz="2000" b="1"/>
              <a:t>10</a:t>
            </a:r>
            <a:r>
              <a:rPr lang="zh-CN" altLang="en-US" sz="2000" b="1"/>
              <a:t>万元，设备最后处理时应交纳的所得税为：</a:t>
            </a:r>
          </a:p>
          <a:p>
            <a:r>
              <a:rPr lang="zh-CN" altLang="en-US" sz="2000" b="1"/>
              <a:t>设备所得税 </a:t>
            </a:r>
            <a:r>
              <a:rPr lang="en-US" altLang="zh-CN" sz="2000" b="1"/>
              <a:t>=[</a:t>
            </a:r>
            <a:r>
              <a:rPr lang="zh-CN" altLang="en-US" sz="2000" b="1"/>
              <a:t>设备处理价</a:t>
            </a:r>
            <a:r>
              <a:rPr lang="en-US" altLang="zh-CN" sz="2000" b="1"/>
              <a:t>-</a:t>
            </a:r>
            <a:r>
              <a:rPr lang="zh-CN" altLang="en-US" sz="2000" b="1"/>
              <a:t>帐面价值</a:t>
            </a:r>
            <a:r>
              <a:rPr lang="en-US" altLang="zh-CN" sz="2000" b="1"/>
              <a:t>] ×</a:t>
            </a:r>
            <a:r>
              <a:rPr lang="zh-CN" altLang="en-US" sz="2000" b="1"/>
              <a:t>所得税税率</a:t>
            </a:r>
          </a:p>
          <a:p>
            <a:r>
              <a:rPr lang="zh-CN" altLang="en-US" sz="2000" b="1"/>
              <a:t>                     </a:t>
            </a:r>
            <a:r>
              <a:rPr lang="en-US" altLang="zh-CN" sz="2000" b="1"/>
              <a:t>= [10-5] ×33% =1.65</a:t>
            </a:r>
            <a:r>
              <a:rPr lang="zh-CN" altLang="en-US" sz="2000" b="1"/>
              <a:t>（万元）</a:t>
            </a:r>
          </a:p>
          <a:p>
            <a:r>
              <a:rPr lang="zh-CN" altLang="en-US" sz="2000" b="1"/>
              <a:t>扣除交纳所得税，设备残值为：</a:t>
            </a:r>
          </a:p>
          <a:p>
            <a:r>
              <a:rPr lang="zh-CN" altLang="en-US" sz="2000" b="1"/>
              <a:t>    </a:t>
            </a:r>
            <a:r>
              <a:rPr lang="en-US" altLang="zh-CN" sz="2000" b="1"/>
              <a:t>10 </a:t>
            </a:r>
            <a:r>
              <a:rPr lang="en-US" altLang="zh-CN" sz="2000" b="1">
                <a:latin typeface="宋体" panose="02010600030101010101" pitchFamily="2" charset="-122"/>
              </a:rPr>
              <a:t>- </a:t>
            </a:r>
            <a:r>
              <a:rPr lang="en-US" altLang="zh-CN" sz="2000" b="1"/>
              <a:t>1.65</a:t>
            </a:r>
            <a:r>
              <a:rPr lang="en-US" altLang="zh-CN" sz="2000" b="1">
                <a:latin typeface="宋体" panose="02010600030101010101" pitchFamily="2" charset="-122"/>
              </a:rPr>
              <a:t> </a:t>
            </a:r>
            <a:r>
              <a:rPr lang="en-US" altLang="zh-CN" sz="2000" b="1"/>
              <a:t>= 8.5</a:t>
            </a:r>
            <a:r>
              <a:rPr lang="zh-CN" altLang="en-US" sz="2000" b="1"/>
              <a:t>（万元）</a:t>
            </a:r>
          </a:p>
          <a:p>
            <a:r>
              <a:rPr lang="en-US" altLang="zh-CN" sz="2000" b="1">
                <a:solidFill>
                  <a:srgbClr val="3333FF"/>
                </a:solidFill>
              </a:rPr>
              <a:t>3</a:t>
            </a:r>
            <a:r>
              <a:rPr lang="zh-CN" altLang="en-US" sz="2000" b="1">
                <a:solidFill>
                  <a:srgbClr val="3333FF"/>
                </a:solidFill>
              </a:rPr>
              <a:t>、无形资产年摊销费</a:t>
            </a:r>
          </a:p>
          <a:p>
            <a:r>
              <a:rPr lang="zh-CN" altLang="en-US" sz="2000" b="1">
                <a:solidFill>
                  <a:srgbClr val="3333FF"/>
                </a:solidFill>
              </a:rPr>
              <a:t>无形资产年摊销费</a:t>
            </a:r>
            <a:r>
              <a:rPr lang="en-US" altLang="zh-CN" sz="2000" b="1">
                <a:solidFill>
                  <a:srgbClr val="3333FF"/>
                </a:solidFill>
              </a:rPr>
              <a:t>=20/5=4 </a:t>
            </a:r>
            <a:r>
              <a:rPr lang="zh-CN" altLang="en-US" sz="2000" b="1">
                <a:solidFill>
                  <a:srgbClr val="3333FF"/>
                </a:solidFill>
              </a:rPr>
              <a:t>（万元）</a:t>
            </a:r>
          </a:p>
          <a:p>
            <a:endParaRPr lang="zh-CN" altLang="en-US" sz="2000" b="1">
              <a:solidFill>
                <a:srgbClr val="3333FF"/>
              </a:solidFill>
            </a:endParaRPr>
          </a:p>
          <a:p>
            <a:r>
              <a:rPr lang="en-US" altLang="zh-CN" sz="2000" b="1">
                <a:solidFill>
                  <a:srgbClr val="FF0066"/>
                </a:solidFill>
              </a:rPr>
              <a:t>4</a:t>
            </a:r>
            <a:r>
              <a:rPr lang="zh-CN" altLang="en-US" sz="2000" b="1">
                <a:solidFill>
                  <a:srgbClr val="FF0066"/>
                </a:solidFill>
              </a:rPr>
              <a:t>、编制总成本费用表，见表</a:t>
            </a:r>
            <a:r>
              <a:rPr lang="en-US" altLang="zh-CN" sz="2000" b="1">
                <a:solidFill>
                  <a:srgbClr val="FF0066"/>
                </a:solidFill>
              </a:rPr>
              <a:t>6-7</a:t>
            </a:r>
          </a:p>
          <a:p>
            <a:r>
              <a:rPr lang="en-US" altLang="zh-CN" sz="2000" b="1"/>
              <a:t>     </a:t>
            </a:r>
            <a:endParaRPr lang="en-US" altLang="zh-CN" sz="2000"/>
          </a:p>
          <a:p>
            <a:endParaRPr lang="en-US" altLang="zh-CN" sz="2000"/>
          </a:p>
        </p:txBody>
      </p:sp>
      <p:sp>
        <p:nvSpPr>
          <p:cNvPr id="194564" name="Rectangle 4">
            <a:extLst>
              <a:ext uri="{FF2B5EF4-FFF2-40B4-BE49-F238E27FC236}">
                <a16:creationId xmlns:a16="http://schemas.microsoft.com/office/drawing/2014/main" id="{8561F860-68B6-4592-92FB-266A0AB8DD5A}"/>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94565" name="Object 5">
            <a:extLst>
              <a:ext uri="{FF2B5EF4-FFF2-40B4-BE49-F238E27FC236}">
                <a16:creationId xmlns:a16="http://schemas.microsoft.com/office/drawing/2014/main" id="{0B612C42-57D1-4AE5-818C-13BD552BCE5B}"/>
              </a:ext>
            </a:extLst>
          </p:cNvPr>
          <p:cNvGraphicFramePr>
            <a:graphicFrameLocks noChangeAspect="1"/>
          </p:cNvGraphicFramePr>
          <p:nvPr/>
        </p:nvGraphicFramePr>
        <p:xfrm>
          <a:off x="2987675" y="549275"/>
          <a:ext cx="4897438" cy="719138"/>
        </p:xfrm>
        <a:graphic>
          <a:graphicData uri="http://schemas.openxmlformats.org/presentationml/2006/ole">
            <mc:AlternateContent xmlns:mc="http://schemas.openxmlformats.org/markup-compatibility/2006">
              <mc:Choice xmlns:v="urn:schemas-microsoft-com:vml" Requires="v">
                <p:oleObj spid="_x0000_s194566" name="公式" r:id="rId3" imgW="2679700" imgH="393700" progId="Equation.3">
                  <p:embed/>
                </p:oleObj>
              </mc:Choice>
              <mc:Fallback>
                <p:oleObj name="公式" r:id="rId3" imgW="26797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49275"/>
                        <a:ext cx="4897438" cy="719138"/>
                      </a:xfrm>
                      <a:prstGeom prst="rect">
                        <a:avLst/>
                      </a:prstGeom>
                      <a:solidFill>
                        <a:srgbClr val="FFFF99"/>
                      </a:solidFill>
                    </p:spPr>
                  </p:pic>
                </p:oleObj>
              </mc:Fallback>
            </mc:AlternateContent>
          </a:graphicData>
        </a:graphic>
      </p:graphicFrame>
    </p:spTree>
  </p:cSld>
  <p:clrMapOvr>
    <a:masterClrMapping/>
  </p:clrMapOvr>
  <p:transition spd="slow">
    <p:randomBar dir="vert"/>
  </p:transitio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灯片编号占位符 3">
            <a:extLst>
              <a:ext uri="{FF2B5EF4-FFF2-40B4-BE49-F238E27FC236}">
                <a16:creationId xmlns:a16="http://schemas.microsoft.com/office/drawing/2014/main" id="{A8BF50DC-E3DF-47C7-8E40-03550379FAA2}"/>
              </a:ext>
            </a:extLst>
          </p:cNvPr>
          <p:cNvSpPr>
            <a:spLocks noGrp="1"/>
          </p:cNvSpPr>
          <p:nvPr>
            <p:ph type="sldNum" sz="quarter" idx="10"/>
          </p:nvPr>
        </p:nvSpPr>
        <p:spPr/>
        <p:txBody>
          <a:bodyPr/>
          <a:lstStyle/>
          <a:p>
            <a:fld id="{DF45FC51-8D79-4CEC-A14B-C4B9146D50D2}" type="slidenum">
              <a:rPr lang="en-US" altLang="zh-CN"/>
              <a:pPr/>
              <a:t>123</a:t>
            </a:fld>
            <a:endParaRPr lang="en-US" altLang="zh-CN">
              <a:solidFill>
                <a:schemeClr val="tx1"/>
              </a:solidFill>
            </a:endParaRPr>
          </a:p>
        </p:txBody>
      </p:sp>
      <p:sp>
        <p:nvSpPr>
          <p:cNvPr id="195586" name="Rectangle 2">
            <a:extLst>
              <a:ext uri="{FF2B5EF4-FFF2-40B4-BE49-F238E27FC236}">
                <a16:creationId xmlns:a16="http://schemas.microsoft.com/office/drawing/2014/main" id="{F7944AD7-6189-4A25-B145-9B88F3805941}"/>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第四节    项目的偿债能力分析</a:t>
            </a:r>
          </a:p>
        </p:txBody>
      </p:sp>
      <p:graphicFrame>
        <p:nvGraphicFramePr>
          <p:cNvPr id="195587" name="Group 3">
            <a:extLst>
              <a:ext uri="{FF2B5EF4-FFF2-40B4-BE49-F238E27FC236}">
                <a16:creationId xmlns:a16="http://schemas.microsoft.com/office/drawing/2014/main" id="{623BC9A8-A3A5-45E4-B0C5-4E14B1C6A827}"/>
              </a:ext>
            </a:extLst>
          </p:cNvPr>
          <p:cNvGraphicFramePr>
            <a:graphicFrameLocks noGrp="1"/>
          </p:cNvGraphicFramePr>
          <p:nvPr>
            <p:ph type="body" idx="1"/>
          </p:nvPr>
        </p:nvGraphicFramePr>
        <p:xfrm>
          <a:off x="2438400" y="692150"/>
          <a:ext cx="6705600" cy="4214813"/>
        </p:xfrm>
        <a:graphic>
          <a:graphicData uri="http://schemas.openxmlformats.org/drawingml/2006/table">
            <a:tbl>
              <a:tblPr/>
              <a:tblGrid>
                <a:gridCol w="609600">
                  <a:extLst>
                    <a:ext uri="{9D8B030D-6E8A-4147-A177-3AD203B41FA5}">
                      <a16:colId xmlns:a16="http://schemas.microsoft.com/office/drawing/2014/main" val="982724274"/>
                    </a:ext>
                  </a:extLst>
                </a:gridCol>
                <a:gridCol w="1447800">
                  <a:extLst>
                    <a:ext uri="{9D8B030D-6E8A-4147-A177-3AD203B41FA5}">
                      <a16:colId xmlns:a16="http://schemas.microsoft.com/office/drawing/2014/main" val="3384473356"/>
                    </a:ext>
                  </a:extLst>
                </a:gridCol>
                <a:gridCol w="914400">
                  <a:extLst>
                    <a:ext uri="{9D8B030D-6E8A-4147-A177-3AD203B41FA5}">
                      <a16:colId xmlns:a16="http://schemas.microsoft.com/office/drawing/2014/main" val="4282155776"/>
                    </a:ext>
                  </a:extLst>
                </a:gridCol>
                <a:gridCol w="914400">
                  <a:extLst>
                    <a:ext uri="{9D8B030D-6E8A-4147-A177-3AD203B41FA5}">
                      <a16:colId xmlns:a16="http://schemas.microsoft.com/office/drawing/2014/main" val="4185414148"/>
                    </a:ext>
                  </a:extLst>
                </a:gridCol>
                <a:gridCol w="914400">
                  <a:extLst>
                    <a:ext uri="{9D8B030D-6E8A-4147-A177-3AD203B41FA5}">
                      <a16:colId xmlns:a16="http://schemas.microsoft.com/office/drawing/2014/main" val="4026706258"/>
                    </a:ext>
                  </a:extLst>
                </a:gridCol>
                <a:gridCol w="933450">
                  <a:extLst>
                    <a:ext uri="{9D8B030D-6E8A-4147-A177-3AD203B41FA5}">
                      <a16:colId xmlns:a16="http://schemas.microsoft.com/office/drawing/2014/main" val="1179023955"/>
                    </a:ext>
                  </a:extLst>
                </a:gridCol>
                <a:gridCol w="971550">
                  <a:extLst>
                    <a:ext uri="{9D8B030D-6E8A-4147-A177-3AD203B41FA5}">
                      <a16:colId xmlns:a16="http://schemas.microsoft.com/office/drawing/2014/main" val="1189391655"/>
                    </a:ext>
                  </a:extLst>
                </a:gridCol>
              </a:tblGrid>
              <a:tr h="369888">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序号            </a:t>
                      </a:r>
                      <a:endPar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项  目</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gridSpan="5">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生产期（运营期）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05009822"/>
                  </a:ext>
                </a:extLst>
              </a:tr>
              <a:tr h="479425">
                <a:tc vMerge="1">
                  <a:txBody>
                    <a:bodyPr/>
                    <a:lstStyle/>
                    <a:p>
                      <a:endParaRPr lang="zh-CN" altLang="en-US"/>
                    </a:p>
                  </a:txBody>
                  <a:tcPr/>
                </a:tc>
                <a:tc vMerge="1">
                  <a:txBody>
                    <a:bodyPr/>
                    <a:lstStyle/>
                    <a:p>
                      <a:endParaRPr lang="zh-CN" altLang="en-US"/>
                    </a:p>
                  </a:txBody>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221982250"/>
                  </a:ext>
                </a:extLst>
              </a:tr>
              <a:tr h="4762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产 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742802019"/>
                  </a:ext>
                </a:extLst>
              </a:tr>
              <a:tr h="4762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单位经济成本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13.31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14.641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762028256"/>
                  </a:ext>
                </a:extLst>
              </a:tr>
              <a:tr h="4762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经营成本</a:t>
                      </a: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145.2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133.1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87.846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938545055"/>
                  </a:ext>
                </a:extLst>
              </a:tr>
              <a:tr h="3698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折旧费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664811302"/>
                  </a:ext>
                </a:extLst>
              </a:tr>
              <a:tr h="3683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年摊销费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900814229"/>
                  </a:ext>
                </a:extLst>
              </a:tr>
              <a:tr h="5699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财务费用（建设期贷款利息）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098674150"/>
                  </a:ext>
                </a:extLst>
              </a:tr>
              <a:tr h="4635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总成本费用</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(3+4+5+6)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113.457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170.087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157.388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111.506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117302262"/>
                  </a:ext>
                </a:extLst>
              </a:tr>
            </a:tbl>
          </a:graphicData>
        </a:graphic>
      </p:graphicFrame>
      <p:sp>
        <p:nvSpPr>
          <p:cNvPr id="195664" name="Rectangle 80">
            <a:extLst>
              <a:ext uri="{FF2B5EF4-FFF2-40B4-BE49-F238E27FC236}">
                <a16:creationId xmlns:a16="http://schemas.microsoft.com/office/drawing/2014/main" id="{85459BAE-F7BC-4243-8846-7A049238F83B}"/>
              </a:ext>
            </a:extLst>
          </p:cNvPr>
          <p:cNvSpPr>
            <a:spLocks noChangeArrowheads="1"/>
          </p:cNvSpPr>
          <p:nvPr/>
        </p:nvSpPr>
        <p:spPr bwMode="auto">
          <a:xfrm>
            <a:off x="2411413" y="188913"/>
            <a:ext cx="6732587" cy="594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20000"/>
              </a:spcBef>
              <a:buClr>
                <a:srgbClr val="FF3300"/>
              </a:buClr>
              <a:buSzPct val="70000"/>
              <a:buFont typeface="Wingdings" panose="05000000000000000000" pitchFamily="2" charset="2"/>
              <a:buChar char="|"/>
            </a:pPr>
            <a:r>
              <a:rPr lang="zh-CN" altLang="en-US" sz="2000" b="1"/>
              <a:t>表</a:t>
            </a:r>
            <a:r>
              <a:rPr lang="en-US" altLang="zh-CN" sz="2000" b="1"/>
              <a:t>6-7    </a:t>
            </a:r>
            <a:r>
              <a:rPr lang="zh-CN" altLang="en-US" sz="2000" b="1"/>
              <a:t>总成本费用表        单位：万元</a:t>
            </a:r>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Char char="|"/>
            </a:pPr>
            <a:endParaRPr lang="zh-CN" altLang="en-US" sz="2000" b="1"/>
          </a:p>
          <a:p>
            <a:pPr algn="ctr">
              <a:spcBef>
                <a:spcPct val="20000"/>
              </a:spcBef>
              <a:buClr>
                <a:srgbClr val="FF3300"/>
              </a:buClr>
              <a:buSzPct val="70000"/>
              <a:buFont typeface="Wingdings" panose="05000000000000000000" pitchFamily="2" charset="2"/>
              <a:buNone/>
            </a:pPr>
            <a:r>
              <a:rPr lang="en-US" altLang="zh-CN" b="1">
                <a:solidFill>
                  <a:schemeClr val="accent2"/>
                </a:solidFill>
              </a:rPr>
              <a:t>5</a:t>
            </a:r>
            <a:r>
              <a:rPr lang="zh-CN" altLang="en-US" b="1">
                <a:solidFill>
                  <a:schemeClr val="accent2"/>
                </a:solidFill>
              </a:rPr>
              <a:t>、计算偿债备付率和利息备付率，见表</a:t>
            </a:r>
            <a:r>
              <a:rPr lang="en-US" altLang="zh-CN" b="1">
                <a:solidFill>
                  <a:schemeClr val="accent2"/>
                </a:solidFill>
              </a:rPr>
              <a:t>6-8</a:t>
            </a:r>
            <a:r>
              <a:rPr lang="zh-CN" altLang="en-US" b="1">
                <a:solidFill>
                  <a:schemeClr val="accent2"/>
                </a:solidFill>
              </a:rPr>
              <a:t>。</a:t>
            </a:r>
            <a:endParaRPr lang="zh-CN" altLang="en-US" sz="2000" b="1"/>
          </a:p>
        </p:txBody>
      </p:sp>
    </p:spTree>
  </p:cSld>
  <p:clrMapOvr>
    <a:masterClrMapping/>
  </p:clrMapOvr>
  <p:transition spd="slow">
    <p:randomBar dir="vert"/>
  </p:transitio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灯片编号占位符 3">
            <a:extLst>
              <a:ext uri="{FF2B5EF4-FFF2-40B4-BE49-F238E27FC236}">
                <a16:creationId xmlns:a16="http://schemas.microsoft.com/office/drawing/2014/main" id="{6AF5233A-6413-4151-991D-698D50FCC416}"/>
              </a:ext>
            </a:extLst>
          </p:cNvPr>
          <p:cNvSpPr>
            <a:spLocks noGrp="1"/>
          </p:cNvSpPr>
          <p:nvPr>
            <p:ph type="sldNum" sz="quarter" idx="10"/>
          </p:nvPr>
        </p:nvSpPr>
        <p:spPr/>
        <p:txBody>
          <a:bodyPr/>
          <a:lstStyle/>
          <a:p>
            <a:fld id="{D57CC52F-68A2-467C-B11F-9EDB879ABF04}" type="slidenum">
              <a:rPr lang="en-US" altLang="zh-CN"/>
              <a:pPr/>
              <a:t>124</a:t>
            </a:fld>
            <a:endParaRPr lang="en-US" altLang="zh-CN">
              <a:solidFill>
                <a:schemeClr val="tx1"/>
              </a:solidFill>
            </a:endParaRPr>
          </a:p>
        </p:txBody>
      </p:sp>
      <p:sp>
        <p:nvSpPr>
          <p:cNvPr id="196610" name="Rectangle 2">
            <a:extLst>
              <a:ext uri="{FF2B5EF4-FFF2-40B4-BE49-F238E27FC236}">
                <a16:creationId xmlns:a16="http://schemas.microsoft.com/office/drawing/2014/main" id="{D63AC421-BE95-4A9D-89CC-0676BCE8A6F8}"/>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第四节    项目的偿债能力分析</a:t>
            </a:r>
          </a:p>
        </p:txBody>
      </p:sp>
      <p:sp>
        <p:nvSpPr>
          <p:cNvPr id="196611" name="Rectangle 3">
            <a:extLst>
              <a:ext uri="{FF2B5EF4-FFF2-40B4-BE49-F238E27FC236}">
                <a16:creationId xmlns:a16="http://schemas.microsoft.com/office/drawing/2014/main" id="{607EFEA3-0FC7-477D-8779-BD830E3022D2}"/>
              </a:ext>
            </a:extLst>
          </p:cNvPr>
          <p:cNvSpPr>
            <a:spLocks noGrp="1" noChangeArrowheads="1"/>
          </p:cNvSpPr>
          <p:nvPr>
            <p:ph type="body" idx="1"/>
          </p:nvPr>
        </p:nvSpPr>
        <p:spPr>
          <a:xfrm>
            <a:off x="2438400" y="0"/>
            <a:ext cx="6526213" cy="6669088"/>
          </a:xfrm>
        </p:spPr>
        <p:txBody>
          <a:bodyPr/>
          <a:lstStyle/>
          <a:p>
            <a:r>
              <a:rPr lang="en-US" altLang="zh-CN" sz="2000" b="1">
                <a:solidFill>
                  <a:srgbClr val="FF0066"/>
                </a:solidFill>
              </a:rPr>
              <a:t>         </a:t>
            </a:r>
            <a:r>
              <a:rPr lang="zh-CN" altLang="en-US" sz="2000" b="1">
                <a:solidFill>
                  <a:srgbClr val="FF0066"/>
                </a:solidFill>
              </a:rPr>
              <a:t>表</a:t>
            </a:r>
            <a:r>
              <a:rPr lang="en-US" altLang="zh-CN" sz="2000" b="1">
                <a:solidFill>
                  <a:srgbClr val="FF0066"/>
                </a:solidFill>
              </a:rPr>
              <a:t>6-8    </a:t>
            </a:r>
            <a:r>
              <a:rPr lang="zh-CN" altLang="en-US" sz="2000" b="1">
                <a:solidFill>
                  <a:srgbClr val="FF0066"/>
                </a:solidFill>
              </a:rPr>
              <a:t>偿债备付率和利息备付率计算</a:t>
            </a:r>
          </a:p>
          <a:p>
            <a:endParaRPr lang="en-US" altLang="zh-CN" sz="2000" b="1">
              <a:solidFill>
                <a:srgbClr val="FF0066"/>
              </a:solidFill>
            </a:endParaRPr>
          </a:p>
        </p:txBody>
      </p:sp>
      <p:graphicFrame>
        <p:nvGraphicFramePr>
          <p:cNvPr id="196612" name="Group 4">
            <a:extLst>
              <a:ext uri="{FF2B5EF4-FFF2-40B4-BE49-F238E27FC236}">
                <a16:creationId xmlns:a16="http://schemas.microsoft.com/office/drawing/2014/main" id="{FB3731BC-FFE2-4781-853C-516B06BEE660}"/>
              </a:ext>
            </a:extLst>
          </p:cNvPr>
          <p:cNvGraphicFramePr>
            <a:graphicFrameLocks noGrp="1"/>
          </p:cNvGraphicFramePr>
          <p:nvPr/>
        </p:nvGraphicFramePr>
        <p:xfrm>
          <a:off x="2555875" y="549275"/>
          <a:ext cx="6335713" cy="5937250"/>
        </p:xfrm>
        <a:graphic>
          <a:graphicData uri="http://schemas.openxmlformats.org/drawingml/2006/table">
            <a:tbl>
              <a:tblPr/>
              <a:tblGrid>
                <a:gridCol w="503238">
                  <a:extLst>
                    <a:ext uri="{9D8B030D-6E8A-4147-A177-3AD203B41FA5}">
                      <a16:colId xmlns:a16="http://schemas.microsoft.com/office/drawing/2014/main" val="9490473"/>
                    </a:ext>
                  </a:extLst>
                </a:gridCol>
                <a:gridCol w="1584325">
                  <a:extLst>
                    <a:ext uri="{9D8B030D-6E8A-4147-A177-3AD203B41FA5}">
                      <a16:colId xmlns:a16="http://schemas.microsoft.com/office/drawing/2014/main" val="183333408"/>
                    </a:ext>
                  </a:extLst>
                </a:gridCol>
                <a:gridCol w="792162">
                  <a:extLst>
                    <a:ext uri="{9D8B030D-6E8A-4147-A177-3AD203B41FA5}">
                      <a16:colId xmlns:a16="http://schemas.microsoft.com/office/drawing/2014/main" val="3347228433"/>
                    </a:ext>
                  </a:extLst>
                </a:gridCol>
                <a:gridCol w="863600">
                  <a:extLst>
                    <a:ext uri="{9D8B030D-6E8A-4147-A177-3AD203B41FA5}">
                      <a16:colId xmlns:a16="http://schemas.microsoft.com/office/drawing/2014/main" val="1643279368"/>
                    </a:ext>
                  </a:extLst>
                </a:gridCol>
                <a:gridCol w="865188">
                  <a:extLst>
                    <a:ext uri="{9D8B030D-6E8A-4147-A177-3AD203B41FA5}">
                      <a16:colId xmlns:a16="http://schemas.microsoft.com/office/drawing/2014/main" val="2238967008"/>
                    </a:ext>
                  </a:extLst>
                </a:gridCol>
                <a:gridCol w="863600">
                  <a:extLst>
                    <a:ext uri="{9D8B030D-6E8A-4147-A177-3AD203B41FA5}">
                      <a16:colId xmlns:a16="http://schemas.microsoft.com/office/drawing/2014/main" val="1397758641"/>
                    </a:ext>
                  </a:extLst>
                </a:gridCol>
                <a:gridCol w="863600">
                  <a:extLst>
                    <a:ext uri="{9D8B030D-6E8A-4147-A177-3AD203B41FA5}">
                      <a16:colId xmlns:a16="http://schemas.microsoft.com/office/drawing/2014/main" val="107682481"/>
                    </a:ext>
                  </a:extLst>
                </a:gridCol>
              </a:tblGrid>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序号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年份</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558824226"/>
                  </a:ext>
                </a:extLst>
              </a:tr>
              <a:tr h="3127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产 量</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168010892"/>
                  </a:ext>
                </a:extLst>
              </a:tr>
              <a:tr h="2651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销售价格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18.36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18.727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19.102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19.484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527754836"/>
                  </a:ext>
                </a:extLst>
              </a:tr>
              <a:tr h="2905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销售收入</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146.88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224.726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191.017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116.903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05350531"/>
                  </a:ext>
                </a:extLst>
              </a:tr>
              <a:tr h="3159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总成本费用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113.457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170.087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157.388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111.506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457391145"/>
                  </a:ext>
                </a:extLst>
              </a:tr>
              <a:tr h="2682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税前利润</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33.423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54.639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33.629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5.397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66697719"/>
                  </a:ext>
                </a:extLst>
              </a:tr>
              <a:tr h="3667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年应付利息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2.457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1.887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1.288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0.660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772587172"/>
                  </a:ext>
                </a:extLst>
              </a:tr>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 还 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11.401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11.971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12.570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13.199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169271570"/>
                  </a:ext>
                </a:extLst>
              </a:tr>
              <a:tr h="3127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年息税前利润</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35.883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56.526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34.917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6.057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116265687"/>
                  </a:ext>
                </a:extLst>
              </a:tr>
              <a:tr h="2651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还本付息总额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13.858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868402736"/>
                  </a:ext>
                </a:extLst>
              </a:tr>
              <a:tr h="2905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所 得 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11.03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18.03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11.098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1.781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266904489"/>
                  </a:ext>
                </a:extLst>
              </a:tr>
              <a:tr h="1714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税后利润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22.393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36.609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22.531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3.616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894564113"/>
                  </a:ext>
                </a:extLst>
              </a:tr>
              <a:tr h="1444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可用于还本付息的资金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35.38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47.85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61.496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46.819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27.276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442119917"/>
                  </a:ext>
                </a:extLst>
              </a:tr>
              <a:tr h="3095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利息备付率</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14.60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29.96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27.11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824399309"/>
                  </a:ext>
                </a:extLst>
              </a:tr>
              <a:tr h="3095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偿债备付率</a:t>
                      </a: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3.36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420553028"/>
                  </a:ext>
                </a:extLst>
              </a:tr>
            </a:tbl>
          </a:graphicData>
        </a:graphic>
      </p:graphicFrame>
    </p:spTree>
  </p:cSld>
  <p:clrMapOvr>
    <a:masterClrMapping/>
  </p:clrMapOvr>
  <p:transition spd="slow">
    <p:randomBar dir="vert"/>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DA19C0E-73D0-4178-8EDB-9AAA0F894466}"/>
              </a:ext>
            </a:extLst>
          </p:cNvPr>
          <p:cNvSpPr>
            <a:spLocks noGrp="1"/>
          </p:cNvSpPr>
          <p:nvPr>
            <p:ph type="sldNum" sz="quarter" idx="10"/>
          </p:nvPr>
        </p:nvSpPr>
        <p:spPr/>
        <p:txBody>
          <a:bodyPr/>
          <a:lstStyle/>
          <a:p>
            <a:fld id="{38A4BF2B-C3DB-4CD7-A8C3-841456A7E002}" type="slidenum">
              <a:rPr lang="en-US" altLang="zh-CN"/>
              <a:pPr/>
              <a:t>125</a:t>
            </a:fld>
            <a:endParaRPr lang="en-US" altLang="zh-CN">
              <a:solidFill>
                <a:schemeClr val="tx1"/>
              </a:solidFill>
            </a:endParaRPr>
          </a:p>
        </p:txBody>
      </p:sp>
      <p:sp>
        <p:nvSpPr>
          <p:cNvPr id="197634" name="Rectangle 2">
            <a:extLst>
              <a:ext uri="{FF2B5EF4-FFF2-40B4-BE49-F238E27FC236}">
                <a16:creationId xmlns:a16="http://schemas.microsoft.com/office/drawing/2014/main" id="{856E7452-2D64-4847-8045-10C9888C492A}"/>
              </a:ext>
            </a:extLst>
          </p:cNvPr>
          <p:cNvSpPr>
            <a:spLocks noChangeArrowheads="1"/>
          </p:cNvSpPr>
          <p:nvPr>
            <p:ph type="title"/>
          </p:nvPr>
        </p:nvSpPr>
        <p:spPr bwMode="auto">
          <a:xfrm>
            <a:off x="827088" y="188913"/>
            <a:ext cx="1143000" cy="66690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第四节    项目的偿债能力分析</a:t>
            </a:r>
          </a:p>
        </p:txBody>
      </p:sp>
      <p:sp>
        <p:nvSpPr>
          <p:cNvPr id="197635" name="Rectangle 3">
            <a:extLst>
              <a:ext uri="{FF2B5EF4-FFF2-40B4-BE49-F238E27FC236}">
                <a16:creationId xmlns:a16="http://schemas.microsoft.com/office/drawing/2014/main" id="{2FE68F31-DB30-44FA-B9CB-22371FB95805}"/>
              </a:ext>
            </a:extLst>
          </p:cNvPr>
          <p:cNvSpPr>
            <a:spLocks noGrp="1" noChangeArrowheads="1"/>
          </p:cNvSpPr>
          <p:nvPr>
            <p:ph type="body" idx="1"/>
          </p:nvPr>
        </p:nvSpPr>
        <p:spPr>
          <a:xfrm>
            <a:off x="2438400" y="188913"/>
            <a:ext cx="6705600" cy="6480175"/>
          </a:xfrm>
        </p:spPr>
        <p:txBody>
          <a:bodyPr/>
          <a:lstStyle/>
          <a:p>
            <a:r>
              <a:rPr lang="zh-CN" altLang="en-US" sz="1800" b="1"/>
              <a:t>从表</a:t>
            </a:r>
            <a:r>
              <a:rPr lang="en-US" altLang="zh-CN" sz="1800" b="1"/>
              <a:t>6-8</a:t>
            </a:r>
            <a:r>
              <a:rPr lang="zh-CN" altLang="en-US" sz="1800" b="1"/>
              <a:t>计算可见，项目具有很强的偿债能力。</a:t>
            </a:r>
          </a:p>
          <a:p>
            <a:r>
              <a:rPr lang="zh-CN" altLang="en-US" sz="1800" b="1"/>
              <a:t>此外，计算资产负债率、流动比率和速动比率需要编制“资金来源与运用表”、“资产负债表”来计算。</a:t>
            </a:r>
          </a:p>
          <a:p>
            <a:endParaRPr lang="zh-CN" altLang="en-US" sz="1800" b="1"/>
          </a:p>
          <a:p>
            <a:r>
              <a:rPr lang="zh-CN" altLang="en-US" sz="1800" b="1"/>
              <a:t>  </a:t>
            </a:r>
            <a:r>
              <a:rPr lang="zh-CN" altLang="en-US" sz="1800" b="1">
                <a:solidFill>
                  <a:srgbClr val="3366FF"/>
                </a:solidFill>
              </a:rPr>
              <a:t>各种报表格式见下页。</a:t>
            </a:r>
          </a:p>
          <a:p>
            <a:r>
              <a:rPr lang="zh-CN" altLang="en-US" sz="1800" b="1">
                <a:solidFill>
                  <a:srgbClr val="3366FF"/>
                </a:solidFill>
              </a:rPr>
              <a:t>在“资金来源与运用表”中，“盈余资金”表明资金对生产正常进行的保证程度，若某一年的盈余资金为负，必须在这一年补充资金，否则不能保证生产正常进行。</a:t>
            </a:r>
          </a:p>
          <a:p>
            <a:r>
              <a:rPr lang="zh-CN" altLang="en-US" sz="2000" b="1"/>
              <a:t> </a:t>
            </a:r>
          </a:p>
        </p:txBody>
      </p:sp>
    </p:spTree>
  </p:cSld>
  <p:clrMapOvr>
    <a:masterClrMapping/>
  </p:clrMapOvr>
  <p:transition spd="slow">
    <p:randomBar dir="vert"/>
  </p:transition>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灯片编号占位符 4">
            <a:extLst>
              <a:ext uri="{FF2B5EF4-FFF2-40B4-BE49-F238E27FC236}">
                <a16:creationId xmlns:a16="http://schemas.microsoft.com/office/drawing/2014/main" id="{424857EA-0D52-47AD-AB42-2DCB11389E48}"/>
              </a:ext>
            </a:extLst>
          </p:cNvPr>
          <p:cNvSpPr>
            <a:spLocks noGrp="1"/>
          </p:cNvSpPr>
          <p:nvPr>
            <p:ph type="sldNum" sz="quarter" idx="10"/>
          </p:nvPr>
        </p:nvSpPr>
        <p:spPr/>
        <p:txBody>
          <a:bodyPr/>
          <a:lstStyle/>
          <a:p>
            <a:fld id="{C5202BE1-63C9-4C78-8C2B-0921697A63AF}" type="slidenum">
              <a:rPr lang="en-US" altLang="zh-CN"/>
              <a:pPr/>
              <a:t>126</a:t>
            </a:fld>
            <a:endParaRPr lang="en-US" altLang="zh-CN">
              <a:solidFill>
                <a:schemeClr val="tx1"/>
              </a:solidFill>
            </a:endParaRPr>
          </a:p>
        </p:txBody>
      </p:sp>
      <p:sp>
        <p:nvSpPr>
          <p:cNvPr id="198658" name="Rectangle 2">
            <a:extLst>
              <a:ext uri="{FF2B5EF4-FFF2-40B4-BE49-F238E27FC236}">
                <a16:creationId xmlns:a16="http://schemas.microsoft.com/office/drawing/2014/main" id="{669A617A-8D02-49F6-8438-637A14EF46B1}"/>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第四节    项目的偿债能力分析</a:t>
            </a:r>
          </a:p>
        </p:txBody>
      </p:sp>
      <p:sp>
        <p:nvSpPr>
          <p:cNvPr id="198659" name="Rectangle 3">
            <a:extLst>
              <a:ext uri="{FF2B5EF4-FFF2-40B4-BE49-F238E27FC236}">
                <a16:creationId xmlns:a16="http://schemas.microsoft.com/office/drawing/2014/main" id="{21488283-256D-499A-9965-2BE2EF58DCF0}"/>
              </a:ext>
            </a:extLst>
          </p:cNvPr>
          <p:cNvSpPr>
            <a:spLocks noGrp="1" noChangeArrowheads="1"/>
          </p:cNvSpPr>
          <p:nvPr>
            <p:ph type="body" sz="half" idx="1"/>
          </p:nvPr>
        </p:nvSpPr>
        <p:spPr>
          <a:xfrm>
            <a:off x="2411413" y="115888"/>
            <a:ext cx="5905500" cy="433387"/>
          </a:xfrm>
        </p:spPr>
        <p:txBody>
          <a:bodyPr/>
          <a:lstStyle/>
          <a:p>
            <a:pPr algn="ctr"/>
            <a:r>
              <a:rPr lang="zh-CN" altLang="en-US" sz="1600" b="1"/>
              <a:t>资金来源与运用表的格式：</a:t>
            </a:r>
            <a:endParaRPr lang="zh-CN" altLang="en-US" sz="1800"/>
          </a:p>
        </p:txBody>
      </p:sp>
      <p:graphicFrame>
        <p:nvGraphicFramePr>
          <p:cNvPr id="198660" name="Group 4">
            <a:extLst>
              <a:ext uri="{FF2B5EF4-FFF2-40B4-BE49-F238E27FC236}">
                <a16:creationId xmlns:a16="http://schemas.microsoft.com/office/drawing/2014/main" id="{19D61C9D-4526-467D-92A9-947CC4E94338}"/>
              </a:ext>
            </a:extLst>
          </p:cNvPr>
          <p:cNvGraphicFramePr>
            <a:graphicFrameLocks noGrp="1"/>
          </p:cNvGraphicFramePr>
          <p:nvPr>
            <p:ph sz="half" idx="2"/>
          </p:nvPr>
        </p:nvGraphicFramePr>
        <p:xfrm>
          <a:off x="2484438" y="620713"/>
          <a:ext cx="6408737" cy="6200775"/>
        </p:xfrm>
        <a:graphic>
          <a:graphicData uri="http://schemas.openxmlformats.org/drawingml/2006/table">
            <a:tbl>
              <a:tblPr/>
              <a:tblGrid>
                <a:gridCol w="503237">
                  <a:extLst>
                    <a:ext uri="{9D8B030D-6E8A-4147-A177-3AD203B41FA5}">
                      <a16:colId xmlns:a16="http://schemas.microsoft.com/office/drawing/2014/main" val="1925332643"/>
                    </a:ext>
                  </a:extLst>
                </a:gridCol>
                <a:gridCol w="1439863">
                  <a:extLst>
                    <a:ext uri="{9D8B030D-6E8A-4147-A177-3AD203B41FA5}">
                      <a16:colId xmlns:a16="http://schemas.microsoft.com/office/drawing/2014/main" val="4010816162"/>
                    </a:ext>
                  </a:extLst>
                </a:gridCol>
                <a:gridCol w="504825">
                  <a:extLst>
                    <a:ext uri="{9D8B030D-6E8A-4147-A177-3AD203B41FA5}">
                      <a16:colId xmlns:a16="http://schemas.microsoft.com/office/drawing/2014/main" val="3529929907"/>
                    </a:ext>
                  </a:extLst>
                </a:gridCol>
                <a:gridCol w="576262">
                  <a:extLst>
                    <a:ext uri="{9D8B030D-6E8A-4147-A177-3AD203B41FA5}">
                      <a16:colId xmlns:a16="http://schemas.microsoft.com/office/drawing/2014/main" val="515996502"/>
                    </a:ext>
                  </a:extLst>
                </a:gridCol>
                <a:gridCol w="503238">
                  <a:extLst>
                    <a:ext uri="{9D8B030D-6E8A-4147-A177-3AD203B41FA5}">
                      <a16:colId xmlns:a16="http://schemas.microsoft.com/office/drawing/2014/main" val="2516820796"/>
                    </a:ext>
                  </a:extLst>
                </a:gridCol>
                <a:gridCol w="504825">
                  <a:extLst>
                    <a:ext uri="{9D8B030D-6E8A-4147-A177-3AD203B41FA5}">
                      <a16:colId xmlns:a16="http://schemas.microsoft.com/office/drawing/2014/main" val="31521535"/>
                    </a:ext>
                  </a:extLst>
                </a:gridCol>
                <a:gridCol w="576262">
                  <a:extLst>
                    <a:ext uri="{9D8B030D-6E8A-4147-A177-3AD203B41FA5}">
                      <a16:colId xmlns:a16="http://schemas.microsoft.com/office/drawing/2014/main" val="3977469801"/>
                    </a:ext>
                  </a:extLst>
                </a:gridCol>
                <a:gridCol w="574675">
                  <a:extLst>
                    <a:ext uri="{9D8B030D-6E8A-4147-A177-3AD203B41FA5}">
                      <a16:colId xmlns:a16="http://schemas.microsoft.com/office/drawing/2014/main" val="1912168424"/>
                    </a:ext>
                  </a:extLst>
                </a:gridCol>
                <a:gridCol w="649288">
                  <a:extLst>
                    <a:ext uri="{9D8B030D-6E8A-4147-A177-3AD203B41FA5}">
                      <a16:colId xmlns:a16="http://schemas.microsoft.com/office/drawing/2014/main" val="770362593"/>
                    </a:ext>
                  </a:extLst>
                </a:gridCol>
                <a:gridCol w="576262">
                  <a:extLst>
                    <a:ext uri="{9D8B030D-6E8A-4147-A177-3AD203B41FA5}">
                      <a16:colId xmlns:a16="http://schemas.microsoft.com/office/drawing/2014/main" val="4221451994"/>
                    </a:ext>
                  </a:extLst>
                </a:gridCol>
              </a:tblGrid>
              <a:tr h="287338">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序号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年份</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FF"/>
                    </a:solidFill>
                  </a:tcPr>
                </a:tc>
                <a:tc grid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建设期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zh-CN" altLang="en-US"/>
                    </a:p>
                  </a:txBody>
                  <a:tcPr/>
                </a:tc>
                <a:tc gridSpan="6">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生产期</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588475459"/>
                  </a:ext>
                </a:extLst>
              </a:tr>
              <a:tr h="180975">
                <a:tc vMerge="1">
                  <a:txBody>
                    <a:bodyPr/>
                    <a:lstStyle/>
                    <a:p>
                      <a:endParaRPr lang="zh-CN" altLang="en-US"/>
                    </a:p>
                  </a:txBody>
                  <a:tcPr/>
                </a:tc>
                <a:tc vMerge="1">
                  <a:txBody>
                    <a:bodyPr/>
                    <a:lstStyle/>
                    <a:p>
                      <a:endParaRPr lang="zh-CN" altLang="en-US"/>
                    </a:p>
                  </a:txBody>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119552224"/>
                  </a:ext>
                </a:extLst>
              </a:tr>
              <a:tr h="2667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3399"/>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3399"/>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FF3399"/>
                          </a:solidFill>
                          <a:effectLst/>
                          <a:latin typeface="Times New Roman" panose="02020603050405020304" pitchFamily="18" charset="0"/>
                          <a:ea typeface="宋体" panose="02010600030101010101" pitchFamily="2" charset="-122"/>
                        </a:rPr>
                        <a:t>资金来源</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979022272"/>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利润总额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81535986"/>
                  </a:ext>
                </a:extLst>
              </a:tr>
              <a:tr h="2365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折旧费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177582610"/>
                  </a:ext>
                </a:extLst>
              </a:tr>
              <a:tr h="2206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摊销费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147685228"/>
                  </a:ext>
                </a:extLst>
              </a:tr>
              <a:tr h="2778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长期借款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884485184"/>
                  </a:ext>
                </a:extLst>
              </a:tr>
              <a:tr h="3349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流动资金借款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282195970"/>
                  </a:ext>
                </a:extLst>
              </a:tr>
              <a:tr h="3587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其他短期借款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722195629"/>
                  </a:ext>
                </a:extLst>
              </a:tr>
              <a:tr h="2889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自有资金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659363038"/>
                  </a:ext>
                </a:extLst>
              </a:tr>
              <a:tr h="2730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回收固定资产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20156492"/>
                  </a:ext>
                </a:extLst>
              </a:tr>
              <a:tr h="2698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回收流动资金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601336528"/>
                  </a:ext>
                </a:extLst>
              </a:tr>
              <a:tr h="2428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3399"/>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rgbClr val="FF3399"/>
                          </a:solidFill>
                          <a:effectLst/>
                          <a:latin typeface="Times New Roman" panose="02020603050405020304" pitchFamily="18" charset="0"/>
                          <a:ea typeface="宋体" panose="02010600030101010101" pitchFamily="2" charset="-122"/>
                        </a:rPr>
                        <a:t>资金运用</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276119864"/>
                  </a:ext>
                </a:extLst>
              </a:tr>
              <a:tr h="2286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固定资产投资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631979380"/>
                  </a:ext>
                </a:extLst>
              </a:tr>
              <a:tr h="2841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建设期利息</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617717494"/>
                  </a:ext>
                </a:extLst>
              </a:tr>
              <a:tr h="2698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流动资金投资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381613768"/>
                  </a:ext>
                </a:extLst>
              </a:tr>
              <a:tr h="1825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所得税</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416612475"/>
                  </a:ext>
                </a:extLst>
              </a:tr>
              <a:tr h="1666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应付利润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663881520"/>
                  </a:ext>
                </a:extLst>
              </a:tr>
              <a:tr h="1365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长期借款本金偿还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478112521"/>
                  </a:ext>
                </a:extLst>
              </a:tr>
              <a:tr h="1365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流动资金本金偿还</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757052528"/>
                  </a:ext>
                </a:extLst>
              </a:tr>
              <a:tr h="1365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3399"/>
                          </a:solidFill>
                          <a:effectLst/>
                          <a:latin typeface="Times New Roman" panose="02020603050405020304" pitchFamily="18"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rgbClr val="FF3399"/>
                          </a:solidFill>
                          <a:effectLst/>
                          <a:latin typeface="Times New Roman" panose="02020603050405020304" pitchFamily="18" charset="0"/>
                          <a:ea typeface="宋体" panose="02010600030101010101" pitchFamily="2" charset="-122"/>
                        </a:rPr>
                        <a:t>盈余资金</a:t>
                      </a:r>
                      <a:r>
                        <a:rPr kumimoji="1" lang="en-US" altLang="zh-CN" sz="1200" b="1" i="0" u="none" strike="noStrike" cap="none" normalizeH="0" baseline="0">
                          <a:ln>
                            <a:noFill/>
                          </a:ln>
                          <a:solidFill>
                            <a:srgbClr val="FF3399"/>
                          </a:solidFill>
                          <a:effectLst/>
                          <a:latin typeface="Times New Roman" panose="02020603050405020304" pitchFamily="18" charset="0"/>
                          <a:ea typeface="宋体" panose="02010600030101010101" pitchFamily="2" charset="-122"/>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063881297"/>
                  </a:ext>
                </a:extLst>
              </a:tr>
              <a:tr h="1365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累计盈余资金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977925789"/>
                  </a:ext>
                </a:extLst>
              </a:tr>
            </a:tbl>
          </a:graphicData>
        </a:graphic>
      </p:graphicFrame>
    </p:spTree>
  </p:cSld>
  <p:clrMapOvr>
    <a:masterClrMapping/>
  </p:clrMapOvr>
  <p:transition spd="slow">
    <p:randomBar dir="vert"/>
  </p:transition>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灯片编号占位符 3">
            <a:extLst>
              <a:ext uri="{FF2B5EF4-FFF2-40B4-BE49-F238E27FC236}">
                <a16:creationId xmlns:a16="http://schemas.microsoft.com/office/drawing/2014/main" id="{165B77AA-F213-4F89-8122-92E22FC9F111}"/>
              </a:ext>
            </a:extLst>
          </p:cNvPr>
          <p:cNvSpPr>
            <a:spLocks noGrp="1"/>
          </p:cNvSpPr>
          <p:nvPr>
            <p:ph type="sldNum" sz="quarter" idx="10"/>
          </p:nvPr>
        </p:nvSpPr>
        <p:spPr/>
        <p:txBody>
          <a:bodyPr/>
          <a:lstStyle/>
          <a:p>
            <a:fld id="{4460F3E9-7356-4FDA-946E-77EA798B53B7}" type="slidenum">
              <a:rPr lang="en-US" altLang="zh-CN"/>
              <a:pPr/>
              <a:t>127</a:t>
            </a:fld>
            <a:endParaRPr lang="en-US" altLang="zh-CN">
              <a:solidFill>
                <a:schemeClr val="tx1"/>
              </a:solidFill>
            </a:endParaRPr>
          </a:p>
        </p:txBody>
      </p:sp>
      <p:sp>
        <p:nvSpPr>
          <p:cNvPr id="199682" name="Rectangle 2">
            <a:extLst>
              <a:ext uri="{FF2B5EF4-FFF2-40B4-BE49-F238E27FC236}">
                <a16:creationId xmlns:a16="http://schemas.microsoft.com/office/drawing/2014/main" id="{C49805F6-307A-4253-8DB7-5C33A1808B03}"/>
              </a:ext>
            </a:extLst>
          </p:cNvPr>
          <p:cNvSpPr>
            <a:spLocks noChangeArrowheads="1"/>
          </p:cNvSpPr>
          <p:nvPr>
            <p:ph type="title"/>
          </p:nvPr>
        </p:nvSpPr>
        <p:spPr bwMode="auto">
          <a:xfrm>
            <a:off x="862013" y="115888"/>
            <a:ext cx="1143000" cy="65532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第四节    项目的偿债能力分析</a:t>
            </a:r>
          </a:p>
        </p:txBody>
      </p:sp>
      <p:sp>
        <p:nvSpPr>
          <p:cNvPr id="199683" name="Rectangle 3">
            <a:extLst>
              <a:ext uri="{FF2B5EF4-FFF2-40B4-BE49-F238E27FC236}">
                <a16:creationId xmlns:a16="http://schemas.microsoft.com/office/drawing/2014/main" id="{2A90D6DF-E2CA-4038-869C-CFB14305B1D1}"/>
              </a:ext>
            </a:extLst>
          </p:cNvPr>
          <p:cNvSpPr>
            <a:spLocks noGrp="1" noChangeArrowheads="1"/>
          </p:cNvSpPr>
          <p:nvPr>
            <p:ph type="body" idx="1"/>
          </p:nvPr>
        </p:nvSpPr>
        <p:spPr>
          <a:xfrm>
            <a:off x="2438400" y="0"/>
            <a:ext cx="6526213" cy="333375"/>
          </a:xfrm>
        </p:spPr>
        <p:txBody>
          <a:bodyPr/>
          <a:lstStyle/>
          <a:p>
            <a:pPr algn="ctr">
              <a:lnSpc>
                <a:spcPct val="90000"/>
              </a:lnSpc>
            </a:pPr>
            <a:r>
              <a:rPr lang="zh-CN" altLang="en-US" sz="1600" b="1"/>
              <a:t>资产负债表格式：</a:t>
            </a:r>
          </a:p>
        </p:txBody>
      </p:sp>
      <p:graphicFrame>
        <p:nvGraphicFramePr>
          <p:cNvPr id="199684" name="Group 4">
            <a:extLst>
              <a:ext uri="{FF2B5EF4-FFF2-40B4-BE49-F238E27FC236}">
                <a16:creationId xmlns:a16="http://schemas.microsoft.com/office/drawing/2014/main" id="{65007805-54AD-4F24-B539-B79837BE04AC}"/>
              </a:ext>
            </a:extLst>
          </p:cNvPr>
          <p:cNvGraphicFramePr>
            <a:graphicFrameLocks noGrp="1"/>
          </p:cNvGraphicFramePr>
          <p:nvPr/>
        </p:nvGraphicFramePr>
        <p:xfrm>
          <a:off x="2268538" y="333375"/>
          <a:ext cx="6551612" cy="6858000"/>
        </p:xfrm>
        <a:graphic>
          <a:graphicData uri="http://schemas.openxmlformats.org/drawingml/2006/table">
            <a:tbl>
              <a:tblPr/>
              <a:tblGrid>
                <a:gridCol w="647700">
                  <a:extLst>
                    <a:ext uri="{9D8B030D-6E8A-4147-A177-3AD203B41FA5}">
                      <a16:colId xmlns:a16="http://schemas.microsoft.com/office/drawing/2014/main" val="1138147049"/>
                    </a:ext>
                  </a:extLst>
                </a:gridCol>
                <a:gridCol w="1584325">
                  <a:extLst>
                    <a:ext uri="{9D8B030D-6E8A-4147-A177-3AD203B41FA5}">
                      <a16:colId xmlns:a16="http://schemas.microsoft.com/office/drawing/2014/main" val="3663004823"/>
                    </a:ext>
                  </a:extLst>
                </a:gridCol>
                <a:gridCol w="719137">
                  <a:extLst>
                    <a:ext uri="{9D8B030D-6E8A-4147-A177-3AD203B41FA5}">
                      <a16:colId xmlns:a16="http://schemas.microsoft.com/office/drawing/2014/main" val="3238302413"/>
                    </a:ext>
                  </a:extLst>
                </a:gridCol>
                <a:gridCol w="720725">
                  <a:extLst>
                    <a:ext uri="{9D8B030D-6E8A-4147-A177-3AD203B41FA5}">
                      <a16:colId xmlns:a16="http://schemas.microsoft.com/office/drawing/2014/main" val="490084896"/>
                    </a:ext>
                  </a:extLst>
                </a:gridCol>
                <a:gridCol w="503238">
                  <a:extLst>
                    <a:ext uri="{9D8B030D-6E8A-4147-A177-3AD203B41FA5}">
                      <a16:colId xmlns:a16="http://schemas.microsoft.com/office/drawing/2014/main" val="3053441192"/>
                    </a:ext>
                  </a:extLst>
                </a:gridCol>
                <a:gridCol w="576262">
                  <a:extLst>
                    <a:ext uri="{9D8B030D-6E8A-4147-A177-3AD203B41FA5}">
                      <a16:colId xmlns:a16="http://schemas.microsoft.com/office/drawing/2014/main" val="3800005833"/>
                    </a:ext>
                  </a:extLst>
                </a:gridCol>
                <a:gridCol w="504825">
                  <a:extLst>
                    <a:ext uri="{9D8B030D-6E8A-4147-A177-3AD203B41FA5}">
                      <a16:colId xmlns:a16="http://schemas.microsoft.com/office/drawing/2014/main" val="1636732931"/>
                    </a:ext>
                  </a:extLst>
                </a:gridCol>
                <a:gridCol w="647700">
                  <a:extLst>
                    <a:ext uri="{9D8B030D-6E8A-4147-A177-3AD203B41FA5}">
                      <a16:colId xmlns:a16="http://schemas.microsoft.com/office/drawing/2014/main" val="307126837"/>
                    </a:ext>
                  </a:extLst>
                </a:gridCol>
                <a:gridCol w="647700">
                  <a:extLst>
                    <a:ext uri="{9D8B030D-6E8A-4147-A177-3AD203B41FA5}">
                      <a16:colId xmlns:a16="http://schemas.microsoft.com/office/drawing/2014/main" val="2139436708"/>
                    </a:ext>
                  </a:extLst>
                </a:gridCol>
              </a:tblGrid>
              <a:tr h="323850">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序号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年份</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FF"/>
                    </a:solidFill>
                  </a:tcPr>
                </a:tc>
                <a:tc grid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建设期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zh-CN" altLang="en-US"/>
                    </a:p>
                  </a:txBody>
                  <a:tcPr/>
                </a:tc>
                <a:tc gridSpan="5">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生产期</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830173298"/>
                  </a:ext>
                </a:extLst>
              </a:tr>
              <a:tr h="323850">
                <a:tc vMerge="1">
                  <a:txBody>
                    <a:bodyPr/>
                    <a:lstStyle/>
                    <a:p>
                      <a:endParaRPr lang="zh-CN" altLang="en-US"/>
                    </a:p>
                  </a:txBody>
                  <a:tcPr/>
                </a:tc>
                <a:tc vMerge="1">
                  <a:txBody>
                    <a:bodyPr/>
                    <a:lstStyle/>
                    <a:p>
                      <a:endParaRPr lang="zh-CN" altLang="en-US"/>
                    </a:p>
                  </a:txBody>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542581300"/>
                  </a:ext>
                </a:extLst>
              </a:tr>
              <a:tr h="2159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资 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551967737"/>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流动资产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215379797"/>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1.1.1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应收帐款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375125731"/>
                  </a:ext>
                </a:extLst>
              </a:tr>
              <a:tr h="1889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1.1.2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存  货</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305198927"/>
                  </a:ext>
                </a:extLst>
              </a:tr>
              <a:tr h="2032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1.1.3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现  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435514470"/>
                  </a:ext>
                </a:extLst>
              </a:tr>
              <a:tr h="2190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1.1.4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累计盈余资金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63936923"/>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在建工程</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399406712"/>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固定资产净值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88020567"/>
                  </a:ext>
                </a:extLst>
              </a:tr>
              <a:tr h="1920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无形及递延资产净值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061309380"/>
                  </a:ext>
                </a:extLst>
              </a:tr>
              <a:tr h="2063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负债及所有者权益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509637928"/>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流动负债总额</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372912278"/>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2.1.1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应付帐款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732439745"/>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流动资金借款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41448461"/>
                  </a:ext>
                </a:extLst>
              </a:tr>
              <a:tr h="1936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长期借款</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442832529"/>
                  </a:ext>
                </a:extLst>
              </a:tr>
              <a:tr h="2095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所有者权益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611744840"/>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2.3.1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资本金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202063059"/>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2.3.2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资本公积金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8882825"/>
                  </a:ext>
                </a:extLst>
              </a:tr>
              <a:tr h="1825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2.3.3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累计盈余公积金</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940031358"/>
                  </a:ext>
                </a:extLst>
              </a:tr>
              <a:tr h="3238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 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rgbClr val="9933FF"/>
                          </a:solidFill>
                          <a:effectLst/>
                          <a:latin typeface="Times New Roman" panose="02020603050405020304" pitchFamily="18" charset="0"/>
                          <a:ea typeface="宋体" panose="02010600030101010101" pitchFamily="2" charset="-122"/>
                        </a:rPr>
                        <a:t>累计未分配利润</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695702625"/>
                  </a:ext>
                </a:extLst>
              </a:tr>
              <a:tr h="3238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资产负债率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108939823"/>
                  </a:ext>
                </a:extLst>
              </a:tr>
              <a:tr h="3238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流动比率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201857736"/>
                  </a:ext>
                </a:extLst>
              </a:tr>
              <a:tr h="3238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rgbClr val="FF0066"/>
                          </a:solidFill>
                          <a:effectLst/>
                          <a:latin typeface="Times New Roman" panose="02020603050405020304" pitchFamily="18" charset="0"/>
                          <a:ea typeface="宋体" panose="02010600030101010101" pitchFamily="2" charset="-122"/>
                        </a:rPr>
                        <a:t>速动比率</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886814367"/>
                  </a:ext>
                </a:extLst>
              </a:tr>
            </a:tbl>
          </a:graphicData>
        </a:graphic>
      </p:graphicFrame>
    </p:spTree>
  </p:cSld>
  <p:clrMapOvr>
    <a:masterClrMapping/>
  </p:clrMapOvr>
  <p:transition spd="slow">
    <p:randomBar dir="vert"/>
  </p:transition>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7106D79-7385-45E7-9FBC-4866100DD798}"/>
              </a:ext>
            </a:extLst>
          </p:cNvPr>
          <p:cNvSpPr>
            <a:spLocks noGrp="1" noChangeArrowheads="1"/>
          </p:cNvSpPr>
          <p:nvPr>
            <p:ph type="dt" sz="half" idx="2"/>
          </p:nvPr>
        </p:nvSpPr>
        <p:spPr/>
        <p:txBody>
          <a:bodyPr/>
          <a:lstStyle/>
          <a:p>
            <a:fld id="{294F3DD8-4120-48A6-9740-A40C9F800A9D}" type="datetime1">
              <a:rPr lang="zh-CN" altLang="en-US"/>
              <a:pPr/>
              <a:t>2019/1/11</a:t>
            </a:fld>
            <a:endParaRPr lang="en-US" altLang="zh-CN"/>
          </a:p>
        </p:txBody>
      </p:sp>
      <p:sp>
        <p:nvSpPr>
          <p:cNvPr id="7" name="Rectangle 10">
            <a:extLst>
              <a:ext uri="{FF2B5EF4-FFF2-40B4-BE49-F238E27FC236}">
                <a16:creationId xmlns:a16="http://schemas.microsoft.com/office/drawing/2014/main" id="{74BC52B0-EAFE-439F-84AA-C3B3A513D348}"/>
              </a:ext>
            </a:extLst>
          </p:cNvPr>
          <p:cNvSpPr>
            <a:spLocks noGrp="1" noChangeArrowheads="1"/>
          </p:cNvSpPr>
          <p:nvPr>
            <p:ph type="sldNum" sz="quarter" idx="4"/>
          </p:nvPr>
        </p:nvSpPr>
        <p:spPr/>
        <p:txBody>
          <a:bodyPr/>
          <a:lstStyle/>
          <a:p>
            <a:fld id="{D73B994F-4953-41FC-A532-C1E192EF3CA7}" type="slidenum">
              <a:rPr lang="en-US" altLang="zh-CN"/>
              <a:pPr/>
              <a:t>128</a:t>
            </a:fld>
            <a:endParaRPr lang="en-US" altLang="zh-CN"/>
          </a:p>
        </p:txBody>
      </p:sp>
      <p:sp>
        <p:nvSpPr>
          <p:cNvPr id="200706" name="Rectangle 2">
            <a:extLst>
              <a:ext uri="{FF2B5EF4-FFF2-40B4-BE49-F238E27FC236}">
                <a16:creationId xmlns:a16="http://schemas.microsoft.com/office/drawing/2014/main" id="{486AE98B-46FF-4DCD-99EC-C879097FF1A0}"/>
              </a:ext>
            </a:extLst>
          </p:cNvPr>
          <p:cNvSpPr>
            <a:spLocks noGrp="1" noChangeArrowheads="1"/>
          </p:cNvSpPr>
          <p:nvPr>
            <p:ph type="ctrTitle"/>
          </p:nvPr>
        </p:nvSpPr>
        <p:spPr>
          <a:xfrm>
            <a:off x="1476375" y="2133600"/>
            <a:ext cx="6480175" cy="1166813"/>
          </a:xfrm>
        </p:spPr>
        <p:txBody>
          <a:bodyPr/>
          <a:lstStyle/>
          <a:p>
            <a:r>
              <a:rPr lang="zh-CN" altLang="en-US" b="1">
                <a:latin typeface="Arial Narrow" panose="020B06060202020A0204" pitchFamily="34" charset="0"/>
              </a:rPr>
              <a:t>第七讲  设备的经济分析</a:t>
            </a:r>
            <a:r>
              <a:rPr lang="zh-CN" altLang="en-US" sz="6000">
                <a:latin typeface="Arial Narrow" panose="020B06060202020A0204" pitchFamily="34" charset="0"/>
              </a:rPr>
              <a:t>  </a:t>
            </a:r>
          </a:p>
        </p:txBody>
      </p:sp>
      <p:pic>
        <p:nvPicPr>
          <p:cNvPr id="200707" name="Picture 3" descr="R03">
            <a:extLst>
              <a:ext uri="{FF2B5EF4-FFF2-40B4-BE49-F238E27FC236}">
                <a16:creationId xmlns:a16="http://schemas.microsoft.com/office/drawing/2014/main" id="{55D99550-3A67-4656-9EFB-D076DA03070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7833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0708" name="Picture 4" descr="R03">
            <a:extLst>
              <a:ext uri="{FF2B5EF4-FFF2-40B4-BE49-F238E27FC236}">
                <a16:creationId xmlns:a16="http://schemas.microsoft.com/office/drawing/2014/main" id="{B007801E-4B88-4C5F-9CB8-5606AD900AE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105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00709" name="Picture 5" descr="R03">
            <a:extLst>
              <a:ext uri="{FF2B5EF4-FFF2-40B4-BE49-F238E27FC236}">
                <a16:creationId xmlns:a16="http://schemas.microsoft.com/office/drawing/2014/main" id="{0977218C-DA97-48B4-9BFF-B1C5D1AA50E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7150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070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06" grpId="0"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69E7107-1B57-414C-91C7-0B7859C7105C}"/>
              </a:ext>
            </a:extLst>
          </p:cNvPr>
          <p:cNvSpPr>
            <a:spLocks noGrp="1"/>
          </p:cNvSpPr>
          <p:nvPr>
            <p:ph type="sldNum" sz="quarter" idx="10"/>
          </p:nvPr>
        </p:nvSpPr>
        <p:spPr/>
        <p:txBody>
          <a:bodyPr/>
          <a:lstStyle/>
          <a:p>
            <a:fld id="{2D478C1C-6D12-44D9-9A08-9B395DBBB035}" type="slidenum">
              <a:rPr lang="en-US" altLang="zh-CN"/>
              <a:pPr/>
              <a:t>129</a:t>
            </a:fld>
            <a:endParaRPr lang="en-US" altLang="zh-CN">
              <a:solidFill>
                <a:schemeClr val="tx1"/>
              </a:solidFill>
            </a:endParaRPr>
          </a:p>
        </p:txBody>
      </p:sp>
      <p:sp>
        <p:nvSpPr>
          <p:cNvPr id="202754" name="Rectangle 2">
            <a:extLst>
              <a:ext uri="{FF2B5EF4-FFF2-40B4-BE49-F238E27FC236}">
                <a16:creationId xmlns:a16="http://schemas.microsoft.com/office/drawing/2014/main" id="{43610B55-1637-4FAD-9CB5-B1D01366A14A}"/>
              </a:ext>
            </a:extLst>
          </p:cNvPr>
          <p:cNvSpPr>
            <a:spLocks noChangeArrowheads="1"/>
          </p:cNvSpPr>
          <p:nvPr>
            <p:ph type="title"/>
          </p:nvPr>
        </p:nvSpPr>
        <p:spPr bwMode="auto">
          <a:xfrm>
            <a:off x="900113" y="404813"/>
            <a:ext cx="1143000" cy="53101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solidFill>
                  <a:srgbClr val="FFFFFF"/>
                </a:solidFill>
                <a:latin typeface="Arial Narrow" panose="020B06060202020A0204" pitchFamily="34" charset="0"/>
              </a:rPr>
              <a:t>主  要  内  容</a:t>
            </a:r>
            <a:endParaRPr lang="zh-CN" altLang="en-US" b="1">
              <a:latin typeface="Arial Narrow" panose="020B06060202020A0204" pitchFamily="34" charset="0"/>
            </a:endParaRPr>
          </a:p>
        </p:txBody>
      </p:sp>
      <p:sp>
        <p:nvSpPr>
          <p:cNvPr id="202755" name="Rectangle 3">
            <a:extLst>
              <a:ext uri="{FF2B5EF4-FFF2-40B4-BE49-F238E27FC236}">
                <a16:creationId xmlns:a16="http://schemas.microsoft.com/office/drawing/2014/main" id="{86F8E504-47C8-43E6-9F80-6E8C928EE8D4}"/>
              </a:ext>
            </a:extLst>
          </p:cNvPr>
          <p:cNvSpPr>
            <a:spLocks noGrp="1" noChangeArrowheads="1"/>
          </p:cNvSpPr>
          <p:nvPr>
            <p:ph type="body" idx="1"/>
          </p:nvPr>
        </p:nvSpPr>
        <p:spPr>
          <a:xfrm>
            <a:off x="2438400" y="1052513"/>
            <a:ext cx="6705600" cy="3455987"/>
          </a:xfrm>
        </p:spPr>
        <p:txBody>
          <a:bodyPr/>
          <a:lstStyle/>
          <a:p>
            <a:pPr>
              <a:buFont typeface="Wingdings" panose="05000000000000000000" pitchFamily="2" charset="2"/>
              <a:buNone/>
            </a:pPr>
            <a:endParaRPr lang="en-US" altLang="zh-CN" sz="3600" b="1">
              <a:solidFill>
                <a:srgbClr val="000000"/>
              </a:solidFill>
              <a:latin typeface="Arial Narrow" panose="020B06060202020A0204" pitchFamily="34" charset="0"/>
              <a:ea typeface="隶书" panose="02010509060101010101" pitchFamily="49" charset="-122"/>
            </a:endParaRPr>
          </a:p>
          <a:p>
            <a:pPr>
              <a:buFont typeface="Wingdings" panose="05000000000000000000" pitchFamily="2" charset="2"/>
              <a:buNone/>
            </a:pPr>
            <a:r>
              <a:rPr lang="zh-CN" altLang="en-US" sz="3600" b="1">
                <a:solidFill>
                  <a:srgbClr val="000000"/>
                </a:solidFill>
                <a:latin typeface="Arial Narrow" panose="020B06060202020A0204" pitchFamily="34" charset="0"/>
                <a:ea typeface="隶书" panose="02010509060101010101" pitchFamily="49" charset="-122"/>
              </a:rPr>
              <a:t>设备的磨损与补偿</a:t>
            </a:r>
          </a:p>
          <a:p>
            <a:pPr>
              <a:buFont typeface="Wingdings" panose="05000000000000000000" pitchFamily="2" charset="2"/>
              <a:buNone/>
            </a:pPr>
            <a:r>
              <a:rPr lang="zh-CN" altLang="en-US" sz="3600" b="1">
                <a:solidFill>
                  <a:srgbClr val="000000"/>
                </a:solidFill>
                <a:latin typeface="Arial Narrow" panose="020B06060202020A0204" pitchFamily="34" charset="0"/>
                <a:ea typeface="隶书" panose="02010509060101010101" pitchFamily="49" charset="-122"/>
              </a:rPr>
              <a:t>设备的寿命</a:t>
            </a:r>
          </a:p>
          <a:p>
            <a:pPr>
              <a:buFont typeface="Wingdings" panose="05000000000000000000" pitchFamily="2" charset="2"/>
              <a:buNone/>
            </a:pPr>
            <a:r>
              <a:rPr lang="zh-CN" altLang="en-US" sz="3600" b="1">
                <a:solidFill>
                  <a:srgbClr val="000000"/>
                </a:solidFill>
                <a:latin typeface="Arial Narrow" panose="020B06060202020A0204" pitchFamily="34" charset="0"/>
                <a:ea typeface="隶书" panose="02010509060101010101" pitchFamily="49" charset="-122"/>
              </a:rPr>
              <a:t>设备的经济分析</a:t>
            </a:r>
            <a:endParaRPr lang="zh-CN" altLang="en-US" sz="3600" b="1">
              <a:solidFill>
                <a:srgbClr val="A50021"/>
              </a:solidFill>
              <a:latin typeface="Arial Narrow" panose="020B06060202020A0204" pitchFamily="34" charset="0"/>
              <a:ea typeface="隶书" panose="02010509060101010101" pitchFamily="49" charset="-122"/>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02755">
                                            <p:txEl>
                                              <p:pRg st="1" end="1"/>
                                            </p:txEl>
                                          </p:spTgt>
                                        </p:tgtEl>
                                        <p:attrNameLst>
                                          <p:attrName>style.visibility</p:attrName>
                                        </p:attrNameLst>
                                      </p:cBhvr>
                                      <p:to>
                                        <p:strVal val="visible"/>
                                      </p:to>
                                    </p:set>
                                    <p:animEffect transition="in" filter="slide(fromBottom)">
                                      <p:cBhvr>
                                        <p:cTn id="7" dur="500"/>
                                        <p:tgtEl>
                                          <p:spTgt spid="2027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02755">
                                            <p:txEl>
                                              <p:pRg st="2" end="2"/>
                                            </p:txEl>
                                          </p:spTgt>
                                        </p:tgtEl>
                                        <p:attrNameLst>
                                          <p:attrName>style.visibility</p:attrName>
                                        </p:attrNameLst>
                                      </p:cBhvr>
                                      <p:to>
                                        <p:strVal val="visible"/>
                                      </p:to>
                                    </p:set>
                                    <p:animEffect transition="in" filter="slide(fromBottom)">
                                      <p:cBhvr>
                                        <p:cTn id="12" dur="500"/>
                                        <p:tgtEl>
                                          <p:spTgt spid="20275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02755">
                                            <p:txEl>
                                              <p:pRg st="3" end="3"/>
                                            </p:txEl>
                                          </p:spTgt>
                                        </p:tgtEl>
                                        <p:attrNameLst>
                                          <p:attrName>style.visibility</p:attrName>
                                        </p:attrNameLst>
                                      </p:cBhvr>
                                      <p:to>
                                        <p:strVal val="visible"/>
                                      </p:to>
                                    </p:set>
                                    <p:animEffect transition="in" filter="slide(fromBottom)">
                                      <p:cBhvr>
                                        <p:cTn id="17" dur="500"/>
                                        <p:tgtEl>
                                          <p:spTgt spid="2027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灯片编号占位符 3">
            <a:extLst>
              <a:ext uri="{FF2B5EF4-FFF2-40B4-BE49-F238E27FC236}">
                <a16:creationId xmlns:a16="http://schemas.microsoft.com/office/drawing/2014/main" id="{D97463C5-3477-41CA-A76F-510D3188D8CD}"/>
              </a:ext>
            </a:extLst>
          </p:cNvPr>
          <p:cNvSpPr>
            <a:spLocks noGrp="1"/>
          </p:cNvSpPr>
          <p:nvPr>
            <p:ph type="sldNum" sz="quarter" idx="10"/>
          </p:nvPr>
        </p:nvSpPr>
        <p:spPr/>
        <p:txBody>
          <a:bodyPr/>
          <a:lstStyle/>
          <a:p>
            <a:fld id="{26265219-83AA-4CE6-931B-8EBECE412E0D}" type="slidenum">
              <a:rPr lang="en-US" altLang="zh-CN"/>
              <a:pPr/>
              <a:t>13</a:t>
            </a:fld>
            <a:endParaRPr lang="en-US" altLang="zh-CN">
              <a:solidFill>
                <a:schemeClr val="tx1"/>
              </a:solidFill>
            </a:endParaRPr>
          </a:p>
        </p:txBody>
      </p:sp>
      <p:sp>
        <p:nvSpPr>
          <p:cNvPr id="60418" name="Rectangle 2">
            <a:extLst>
              <a:ext uri="{FF2B5EF4-FFF2-40B4-BE49-F238E27FC236}">
                <a16:creationId xmlns:a16="http://schemas.microsoft.com/office/drawing/2014/main" id="{81040654-1CA1-4322-8E80-4898EA36739E}"/>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60419" name="Rectangle 3">
            <a:extLst>
              <a:ext uri="{FF2B5EF4-FFF2-40B4-BE49-F238E27FC236}">
                <a16:creationId xmlns:a16="http://schemas.microsoft.com/office/drawing/2014/main" id="{30844821-19D3-4B30-A6E5-A8ACE7A18681}"/>
              </a:ext>
            </a:extLst>
          </p:cNvPr>
          <p:cNvSpPr>
            <a:spLocks noGrp="1" noChangeArrowheads="1"/>
          </p:cNvSpPr>
          <p:nvPr>
            <p:ph type="body" idx="1"/>
          </p:nvPr>
        </p:nvSpPr>
        <p:spPr>
          <a:xfrm>
            <a:off x="2438400" y="260350"/>
            <a:ext cx="6705600" cy="6337300"/>
          </a:xfrm>
        </p:spPr>
        <p:txBody>
          <a:bodyPr/>
          <a:lstStyle/>
          <a:p>
            <a:pPr>
              <a:lnSpc>
                <a:spcPct val="90000"/>
              </a:lnSpc>
            </a:pPr>
            <a:r>
              <a:rPr lang="zh-CN" altLang="en-US" sz="2400"/>
              <a:t>（</a:t>
            </a:r>
            <a:r>
              <a:rPr lang="en-US" altLang="zh-CN" sz="2400"/>
              <a:t>1</a:t>
            </a:r>
            <a:r>
              <a:rPr lang="zh-CN" altLang="en-US" sz="2400"/>
              <a:t>）王明同学</a:t>
            </a:r>
            <a:r>
              <a:rPr lang="en-US" altLang="zh-CN" sz="2400"/>
              <a:t>2005</a:t>
            </a:r>
            <a:r>
              <a:rPr lang="zh-CN" altLang="en-US" sz="2400"/>
              <a:t>年</a:t>
            </a:r>
            <a:r>
              <a:rPr lang="en-US" altLang="zh-CN" sz="2400"/>
              <a:t>8</a:t>
            </a:r>
            <a:r>
              <a:rPr lang="zh-CN" altLang="en-US" sz="2400"/>
              <a:t>月</a:t>
            </a:r>
            <a:r>
              <a:rPr lang="en-US" altLang="zh-CN" sz="2400"/>
              <a:t>1</a:t>
            </a:r>
            <a:r>
              <a:rPr lang="zh-CN" altLang="en-US" sz="2400"/>
              <a:t>日从银行取出的钱就是所有存款的未来值，即：</a:t>
            </a:r>
          </a:p>
          <a:p>
            <a:pPr>
              <a:lnSpc>
                <a:spcPct val="90000"/>
              </a:lnSpc>
            </a:pPr>
            <a:endParaRPr lang="zh-CN" altLang="en-US" sz="2400"/>
          </a:p>
          <a:p>
            <a:pPr>
              <a:lnSpc>
                <a:spcPct val="90000"/>
              </a:lnSpc>
            </a:pPr>
            <a:r>
              <a:rPr lang="zh-CN" altLang="en-US" sz="2400"/>
              <a:t> </a:t>
            </a:r>
          </a:p>
          <a:p>
            <a:pPr>
              <a:lnSpc>
                <a:spcPct val="90000"/>
              </a:lnSpc>
            </a:pPr>
            <a:endParaRPr lang="zh-CN" altLang="en-US" sz="2400"/>
          </a:p>
          <a:p>
            <a:pPr>
              <a:lnSpc>
                <a:spcPct val="90000"/>
              </a:lnSpc>
            </a:pPr>
            <a:endParaRPr lang="zh-CN" altLang="en-US" sz="2400"/>
          </a:p>
          <a:p>
            <a:pPr>
              <a:lnSpc>
                <a:spcPct val="90000"/>
              </a:lnSpc>
            </a:pPr>
            <a:r>
              <a:rPr lang="zh-CN" altLang="en-US" sz="2400"/>
              <a:t>（</a:t>
            </a:r>
            <a:r>
              <a:rPr lang="en-US" altLang="zh-CN" sz="2400"/>
              <a:t>2</a:t>
            </a:r>
            <a:r>
              <a:rPr lang="zh-CN" altLang="en-US" sz="2400"/>
              <a:t>）他每月平均存入银行钱为：</a:t>
            </a:r>
            <a:endParaRPr lang="zh-CN" altLang="en-US" sz="2400" i="1"/>
          </a:p>
          <a:p>
            <a:pPr>
              <a:lnSpc>
                <a:spcPct val="90000"/>
              </a:lnSpc>
              <a:buFont typeface="Wingdings" panose="05000000000000000000" pitchFamily="2" charset="2"/>
              <a:buNone/>
            </a:pPr>
            <a:endParaRPr lang="zh-CN" altLang="en-US" sz="2400"/>
          </a:p>
          <a:p>
            <a:pPr>
              <a:lnSpc>
                <a:spcPct val="90000"/>
              </a:lnSpc>
            </a:pPr>
            <a:endParaRPr lang="zh-CN" altLang="en-US" sz="2400"/>
          </a:p>
          <a:p>
            <a:pPr>
              <a:lnSpc>
                <a:spcPct val="90000"/>
              </a:lnSpc>
              <a:buFont typeface="Wingdings" panose="05000000000000000000" pitchFamily="2" charset="2"/>
              <a:buNone/>
            </a:pPr>
            <a:r>
              <a:rPr lang="zh-CN" altLang="en-US" sz="2400"/>
              <a:t>  </a:t>
            </a:r>
          </a:p>
          <a:p>
            <a:pPr>
              <a:lnSpc>
                <a:spcPct val="90000"/>
              </a:lnSpc>
            </a:pPr>
            <a:endParaRPr lang="zh-CN" altLang="en-US" sz="2400"/>
          </a:p>
          <a:p>
            <a:pPr>
              <a:lnSpc>
                <a:spcPct val="90000"/>
              </a:lnSpc>
            </a:pPr>
            <a:r>
              <a:rPr lang="zh-CN" altLang="en-US" sz="2400"/>
              <a:t>（</a:t>
            </a:r>
            <a:r>
              <a:rPr lang="en-US" altLang="zh-CN" sz="2400"/>
              <a:t>3</a:t>
            </a:r>
            <a:r>
              <a:rPr lang="zh-CN" altLang="en-US" sz="2400"/>
              <a:t>）所有这些存款相当于王明</a:t>
            </a:r>
            <a:r>
              <a:rPr lang="en-US" altLang="zh-CN" sz="2400"/>
              <a:t>2000</a:t>
            </a:r>
            <a:r>
              <a:rPr lang="zh-CN" altLang="en-US" sz="2400"/>
              <a:t>年</a:t>
            </a:r>
            <a:r>
              <a:rPr lang="en-US" altLang="zh-CN" sz="2400"/>
              <a:t>8</a:t>
            </a:r>
            <a:r>
              <a:rPr lang="zh-CN" altLang="en-US" sz="2400"/>
              <a:t>月</a:t>
            </a:r>
            <a:r>
              <a:rPr lang="en-US" altLang="zh-CN" sz="2400"/>
              <a:t>1</a:t>
            </a:r>
            <a:r>
              <a:rPr lang="zh-CN" altLang="en-US" sz="2400"/>
              <a:t>日一次性存入银行</a:t>
            </a:r>
            <a:endParaRPr lang="zh-CN" altLang="en-US" sz="2400" i="1"/>
          </a:p>
          <a:p>
            <a:pPr>
              <a:lnSpc>
                <a:spcPct val="90000"/>
              </a:lnSpc>
            </a:pPr>
            <a:r>
              <a:rPr lang="en-US" altLang="zh-CN" sz="2400" i="1"/>
              <a:t>P </a:t>
            </a:r>
            <a:r>
              <a:rPr lang="en-US" altLang="zh-CN" sz="2400"/>
              <a:t>= </a:t>
            </a:r>
            <a:r>
              <a:rPr lang="en-US" altLang="zh-CN" sz="2400" i="1"/>
              <a:t>A</a:t>
            </a:r>
            <a:r>
              <a:rPr lang="en-US" altLang="zh-CN" sz="2400"/>
              <a:t> (</a:t>
            </a:r>
            <a:r>
              <a:rPr lang="en-US" altLang="zh-CN" sz="2400" i="1"/>
              <a:t>P/A</a:t>
            </a:r>
            <a:r>
              <a:rPr lang="en-US" altLang="zh-CN" sz="2400"/>
              <a:t>, </a:t>
            </a:r>
            <a:r>
              <a:rPr lang="en-US" altLang="zh-CN" sz="2400" i="1"/>
              <a:t>i</a:t>
            </a:r>
            <a:r>
              <a:rPr lang="en-US" altLang="zh-CN" sz="2400"/>
              <a:t>, </a:t>
            </a:r>
            <a:r>
              <a:rPr lang="en-US" altLang="zh-CN" sz="2400" i="1"/>
              <a:t>n</a:t>
            </a:r>
            <a:r>
              <a:rPr lang="en-US" altLang="zh-CN" sz="2400"/>
              <a:t>) = </a:t>
            </a:r>
            <a:r>
              <a:rPr lang="en-US" altLang="zh-CN" sz="2400" i="1"/>
              <a:t>F </a:t>
            </a:r>
            <a:r>
              <a:rPr lang="en-US" altLang="zh-CN" sz="2400"/>
              <a:t>(</a:t>
            </a:r>
            <a:r>
              <a:rPr lang="en-US" altLang="zh-CN" sz="2400" i="1"/>
              <a:t>P/F</a:t>
            </a:r>
            <a:r>
              <a:rPr lang="en-US" altLang="zh-CN" sz="2400"/>
              <a:t>, </a:t>
            </a:r>
            <a:r>
              <a:rPr lang="en-US" altLang="zh-CN" sz="2400" i="1"/>
              <a:t>i</a:t>
            </a:r>
            <a:r>
              <a:rPr lang="en-US" altLang="zh-CN" sz="2400"/>
              <a:t>, </a:t>
            </a:r>
            <a:r>
              <a:rPr lang="en-US" altLang="zh-CN" sz="2400" i="1"/>
              <a:t>n</a:t>
            </a:r>
            <a:r>
              <a:rPr lang="en-US" altLang="zh-CN" sz="2400"/>
              <a:t>)</a:t>
            </a:r>
          </a:p>
          <a:p>
            <a:pPr>
              <a:lnSpc>
                <a:spcPct val="90000"/>
              </a:lnSpc>
            </a:pPr>
            <a:endParaRPr lang="en-US" altLang="zh-CN" sz="2400"/>
          </a:p>
        </p:txBody>
      </p:sp>
      <p:sp>
        <p:nvSpPr>
          <p:cNvPr id="60421" name="Rectangle 5">
            <a:extLst>
              <a:ext uri="{FF2B5EF4-FFF2-40B4-BE49-F238E27FC236}">
                <a16:creationId xmlns:a16="http://schemas.microsoft.com/office/drawing/2014/main" id="{AEC3DB3F-1400-43B7-A236-88654B595849}"/>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0420" name="Object 4">
            <a:extLst>
              <a:ext uri="{FF2B5EF4-FFF2-40B4-BE49-F238E27FC236}">
                <a16:creationId xmlns:a16="http://schemas.microsoft.com/office/drawing/2014/main" id="{34649D6D-6092-4C2C-B3AD-8D92AC389831}"/>
              </a:ext>
            </a:extLst>
          </p:cNvPr>
          <p:cNvGraphicFramePr>
            <a:graphicFrameLocks noChangeAspect="1"/>
          </p:cNvGraphicFramePr>
          <p:nvPr/>
        </p:nvGraphicFramePr>
        <p:xfrm>
          <a:off x="2843213" y="981075"/>
          <a:ext cx="4968875" cy="635000"/>
        </p:xfrm>
        <a:graphic>
          <a:graphicData uri="http://schemas.openxmlformats.org/presentationml/2006/ole">
            <mc:AlternateContent xmlns:mc="http://schemas.openxmlformats.org/markup-compatibility/2006">
              <mc:Choice xmlns:v="urn:schemas-microsoft-com:vml" Requires="v">
                <p:oleObj spid="_x0000_s60430" name="公式" r:id="rId3" imgW="2374900" imgH="419100" progId="Equation.3">
                  <p:embed/>
                </p:oleObj>
              </mc:Choice>
              <mc:Fallback>
                <p:oleObj name="公式" r:id="rId3" imgW="23749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981075"/>
                        <a:ext cx="4968875" cy="635000"/>
                      </a:xfrm>
                      <a:prstGeom prst="rect">
                        <a:avLst/>
                      </a:prstGeom>
                      <a:solidFill>
                        <a:srgbClr val="FFCCFF"/>
                      </a:solidFill>
                    </p:spPr>
                  </p:pic>
                </p:oleObj>
              </mc:Fallback>
            </mc:AlternateContent>
          </a:graphicData>
        </a:graphic>
      </p:graphicFrame>
      <p:sp>
        <p:nvSpPr>
          <p:cNvPr id="60423" name="Rectangle 7">
            <a:extLst>
              <a:ext uri="{FF2B5EF4-FFF2-40B4-BE49-F238E27FC236}">
                <a16:creationId xmlns:a16="http://schemas.microsoft.com/office/drawing/2014/main" id="{C339AAC5-05A1-47EC-816F-247E99E0008D}"/>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0422" name="Object 6">
            <a:extLst>
              <a:ext uri="{FF2B5EF4-FFF2-40B4-BE49-F238E27FC236}">
                <a16:creationId xmlns:a16="http://schemas.microsoft.com/office/drawing/2014/main" id="{12143E24-D6A0-4C22-8156-E76D9F960274}"/>
              </a:ext>
            </a:extLst>
          </p:cNvPr>
          <p:cNvGraphicFramePr>
            <a:graphicFrameLocks noChangeAspect="1"/>
          </p:cNvGraphicFramePr>
          <p:nvPr/>
        </p:nvGraphicFramePr>
        <p:xfrm>
          <a:off x="2700338" y="1700213"/>
          <a:ext cx="6264275" cy="720725"/>
        </p:xfrm>
        <a:graphic>
          <a:graphicData uri="http://schemas.openxmlformats.org/presentationml/2006/ole">
            <mc:AlternateContent xmlns:mc="http://schemas.openxmlformats.org/markup-compatibility/2006">
              <mc:Choice xmlns:v="urn:schemas-microsoft-com:vml" Requires="v">
                <p:oleObj spid="_x0000_s60431" name="公式" r:id="rId5" imgW="3898900" imgH="419100" progId="Equation.3">
                  <p:embed/>
                </p:oleObj>
              </mc:Choice>
              <mc:Fallback>
                <p:oleObj name="公式" r:id="rId5" imgW="38989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0338" y="1700213"/>
                        <a:ext cx="6264275" cy="720725"/>
                      </a:xfrm>
                      <a:prstGeom prst="rect">
                        <a:avLst/>
                      </a:prstGeom>
                      <a:solidFill>
                        <a:srgbClr val="66FFFF"/>
                      </a:solidFill>
                    </p:spPr>
                  </p:pic>
                </p:oleObj>
              </mc:Fallback>
            </mc:AlternateContent>
          </a:graphicData>
        </a:graphic>
      </p:graphicFrame>
      <p:sp>
        <p:nvSpPr>
          <p:cNvPr id="60425" name="Rectangle 9">
            <a:extLst>
              <a:ext uri="{FF2B5EF4-FFF2-40B4-BE49-F238E27FC236}">
                <a16:creationId xmlns:a16="http://schemas.microsoft.com/office/drawing/2014/main" id="{09607D93-F400-417E-B3A0-9F3047955E2B}"/>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0424" name="Object 8">
            <a:extLst>
              <a:ext uri="{FF2B5EF4-FFF2-40B4-BE49-F238E27FC236}">
                <a16:creationId xmlns:a16="http://schemas.microsoft.com/office/drawing/2014/main" id="{7BD22D5D-1E17-4E92-9E1D-C8A094D7085D}"/>
              </a:ext>
            </a:extLst>
          </p:cNvPr>
          <p:cNvGraphicFramePr>
            <a:graphicFrameLocks noChangeAspect="1"/>
          </p:cNvGraphicFramePr>
          <p:nvPr/>
        </p:nvGraphicFramePr>
        <p:xfrm>
          <a:off x="3059113" y="3068638"/>
          <a:ext cx="4321175" cy="720725"/>
        </p:xfrm>
        <a:graphic>
          <a:graphicData uri="http://schemas.openxmlformats.org/presentationml/2006/ole">
            <mc:AlternateContent xmlns:mc="http://schemas.openxmlformats.org/markup-compatibility/2006">
              <mc:Choice xmlns:v="urn:schemas-microsoft-com:vml" Requires="v">
                <p:oleObj spid="_x0000_s60432" name="公式" r:id="rId7" imgW="1612900" imgH="431800" progId="Equation.3">
                  <p:embed/>
                </p:oleObj>
              </mc:Choice>
              <mc:Fallback>
                <p:oleObj name="公式" r:id="rId7" imgW="1612900" imgH="4318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3068638"/>
                        <a:ext cx="4321175" cy="720725"/>
                      </a:xfrm>
                      <a:prstGeom prst="rect">
                        <a:avLst/>
                      </a:prstGeom>
                      <a:solidFill>
                        <a:srgbClr val="FFCCFF"/>
                      </a:solidFill>
                    </p:spPr>
                  </p:pic>
                </p:oleObj>
              </mc:Fallback>
            </mc:AlternateContent>
          </a:graphicData>
        </a:graphic>
      </p:graphicFrame>
      <p:sp>
        <p:nvSpPr>
          <p:cNvPr id="60427" name="Rectangle 11">
            <a:extLst>
              <a:ext uri="{FF2B5EF4-FFF2-40B4-BE49-F238E27FC236}">
                <a16:creationId xmlns:a16="http://schemas.microsoft.com/office/drawing/2014/main" id="{D9D70EA4-BCDF-458C-922D-504A03C5341E}"/>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0426" name="Object 10">
            <a:extLst>
              <a:ext uri="{FF2B5EF4-FFF2-40B4-BE49-F238E27FC236}">
                <a16:creationId xmlns:a16="http://schemas.microsoft.com/office/drawing/2014/main" id="{BB9754AF-DBF6-4BB2-840C-F7C9028757E4}"/>
              </a:ext>
            </a:extLst>
          </p:cNvPr>
          <p:cNvGraphicFramePr>
            <a:graphicFrameLocks noChangeAspect="1"/>
          </p:cNvGraphicFramePr>
          <p:nvPr/>
        </p:nvGraphicFramePr>
        <p:xfrm>
          <a:off x="3419475" y="3789363"/>
          <a:ext cx="4968875" cy="719137"/>
        </p:xfrm>
        <a:graphic>
          <a:graphicData uri="http://schemas.openxmlformats.org/presentationml/2006/ole">
            <mc:AlternateContent xmlns:mc="http://schemas.openxmlformats.org/markup-compatibility/2006">
              <mc:Choice xmlns:v="urn:schemas-microsoft-com:vml" Requires="v">
                <p:oleObj spid="_x0000_s60433" name="公式" r:id="rId9" imgW="2781300" imgH="431800" progId="Equation.3">
                  <p:embed/>
                </p:oleObj>
              </mc:Choice>
              <mc:Fallback>
                <p:oleObj name="公式" r:id="rId9" imgW="2781300" imgH="4318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3789363"/>
                        <a:ext cx="4968875" cy="719137"/>
                      </a:xfrm>
                      <a:prstGeom prst="rect">
                        <a:avLst/>
                      </a:prstGeom>
                      <a:solidFill>
                        <a:srgbClr val="66FFFF"/>
                      </a:solidFill>
                    </p:spPr>
                  </p:pic>
                </p:oleObj>
              </mc:Fallback>
            </mc:AlternateContent>
          </a:graphicData>
        </a:graphic>
      </p:graphicFrame>
      <p:sp>
        <p:nvSpPr>
          <p:cNvPr id="60429" name="Rectangle 13">
            <a:extLst>
              <a:ext uri="{FF2B5EF4-FFF2-40B4-BE49-F238E27FC236}">
                <a16:creationId xmlns:a16="http://schemas.microsoft.com/office/drawing/2014/main" id="{3DD2C100-0510-45B3-ABA5-02C7A999E4A3}"/>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0428" name="Object 12">
            <a:extLst>
              <a:ext uri="{FF2B5EF4-FFF2-40B4-BE49-F238E27FC236}">
                <a16:creationId xmlns:a16="http://schemas.microsoft.com/office/drawing/2014/main" id="{9B32AFDF-E06C-488A-9CE6-6EB996C386AA}"/>
              </a:ext>
            </a:extLst>
          </p:cNvPr>
          <p:cNvGraphicFramePr>
            <a:graphicFrameLocks noChangeAspect="1"/>
          </p:cNvGraphicFramePr>
          <p:nvPr/>
        </p:nvGraphicFramePr>
        <p:xfrm>
          <a:off x="4859338" y="5805488"/>
          <a:ext cx="3816350" cy="863600"/>
        </p:xfrm>
        <a:graphic>
          <a:graphicData uri="http://schemas.openxmlformats.org/presentationml/2006/ole">
            <mc:AlternateContent xmlns:mc="http://schemas.openxmlformats.org/markup-compatibility/2006">
              <mc:Choice xmlns:v="urn:schemas-microsoft-com:vml" Requires="v">
                <p:oleObj spid="_x0000_s60434" name="公式" r:id="rId11" imgW="1803400" imgH="431800" progId="Equation.3">
                  <p:embed/>
                </p:oleObj>
              </mc:Choice>
              <mc:Fallback>
                <p:oleObj name="公式" r:id="rId11" imgW="1803400" imgH="4318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59338" y="5805488"/>
                        <a:ext cx="3816350" cy="863600"/>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A768C64A-EF36-457A-9907-506B61508539}"/>
              </a:ext>
            </a:extLst>
          </p:cNvPr>
          <p:cNvSpPr>
            <a:spLocks noGrp="1"/>
          </p:cNvSpPr>
          <p:nvPr>
            <p:ph type="sldNum" sz="quarter" idx="10"/>
          </p:nvPr>
        </p:nvSpPr>
        <p:spPr/>
        <p:txBody>
          <a:bodyPr/>
          <a:lstStyle/>
          <a:p>
            <a:fld id="{F07B585C-1E35-447B-8772-F434C8306AA4}" type="slidenum">
              <a:rPr lang="en-US" altLang="zh-CN"/>
              <a:pPr/>
              <a:t>130</a:t>
            </a:fld>
            <a:endParaRPr lang="en-US" altLang="zh-CN">
              <a:solidFill>
                <a:schemeClr val="tx1"/>
              </a:solidFill>
            </a:endParaRPr>
          </a:p>
        </p:txBody>
      </p:sp>
      <p:sp>
        <p:nvSpPr>
          <p:cNvPr id="204802" name="Rectangle 2">
            <a:extLst>
              <a:ext uri="{FF2B5EF4-FFF2-40B4-BE49-F238E27FC236}">
                <a16:creationId xmlns:a16="http://schemas.microsoft.com/office/drawing/2014/main" id="{B85905CA-BFB4-436C-937A-75AAAF5D8840}"/>
              </a:ext>
            </a:extLst>
          </p:cNvPr>
          <p:cNvSpPr>
            <a:spLocks noChangeArrowheads="1"/>
          </p:cNvSpPr>
          <p:nvPr>
            <p:ph type="title"/>
          </p:nvPr>
        </p:nvSpPr>
        <p:spPr bwMode="auto">
          <a:xfrm>
            <a:off x="611188" y="0"/>
            <a:ext cx="1393825"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a:t>
            </a:r>
            <a:r>
              <a:rPr lang="zh-CN" altLang="en-US" sz="3600">
                <a:solidFill>
                  <a:srgbClr val="FFFFFF"/>
                </a:solidFill>
                <a:latin typeface="Arial Narrow" panose="020B06060202020A0204" pitchFamily="34" charset="0"/>
              </a:rPr>
              <a:t>设备的磨损与补偿</a:t>
            </a:r>
            <a:r>
              <a:rPr lang="zh-CN" altLang="en-US">
                <a:solidFill>
                  <a:srgbClr val="FFFFFF"/>
                </a:solidFill>
                <a:latin typeface="Arial Narrow" panose="020B06060202020A0204" pitchFamily="34" charset="0"/>
              </a:rPr>
              <a:t> </a:t>
            </a:r>
            <a:endParaRPr lang="zh-CN" altLang="en-US">
              <a:latin typeface="Arial Narrow" panose="020B06060202020A0204" pitchFamily="34" charset="0"/>
            </a:endParaRPr>
          </a:p>
        </p:txBody>
      </p:sp>
      <p:sp>
        <p:nvSpPr>
          <p:cNvPr id="204803" name="Rectangle 3">
            <a:extLst>
              <a:ext uri="{FF2B5EF4-FFF2-40B4-BE49-F238E27FC236}">
                <a16:creationId xmlns:a16="http://schemas.microsoft.com/office/drawing/2014/main" id="{7C5C62F6-0491-4D21-AFDE-1B2BB63A242B}"/>
              </a:ext>
            </a:extLst>
          </p:cNvPr>
          <p:cNvSpPr>
            <a:spLocks noGrp="1" noChangeArrowheads="1"/>
          </p:cNvSpPr>
          <p:nvPr>
            <p:ph type="body" idx="1"/>
          </p:nvPr>
        </p:nvSpPr>
        <p:spPr>
          <a:xfrm>
            <a:off x="2438400" y="0"/>
            <a:ext cx="6705600" cy="6858000"/>
          </a:xfrm>
        </p:spPr>
        <p:txBody>
          <a:bodyPr/>
          <a:lstStyle/>
          <a:p>
            <a:pPr>
              <a:lnSpc>
                <a:spcPct val="130000"/>
              </a:lnSpc>
              <a:buFont typeface="Wingdings" panose="05000000000000000000" pitchFamily="2" charset="2"/>
              <a:buNone/>
            </a:pPr>
            <a:r>
              <a:rPr lang="zh-CN" altLang="en-US" b="1">
                <a:solidFill>
                  <a:schemeClr val="accent2"/>
                </a:solidFill>
                <a:latin typeface="宋体" panose="02010600030101010101" pitchFamily="2" charset="-122"/>
              </a:rPr>
              <a:t>一、设备的磨损</a:t>
            </a:r>
          </a:p>
          <a:p>
            <a:pPr>
              <a:lnSpc>
                <a:spcPct val="130000"/>
              </a:lnSpc>
              <a:buFont typeface="Wingdings" panose="05000000000000000000" pitchFamily="2" charset="2"/>
              <a:buNone/>
            </a:pPr>
            <a:r>
              <a:rPr lang="zh-CN" altLang="en-US" b="1">
                <a:latin typeface="宋体" panose="02010600030101010101" pitchFamily="2" charset="-122"/>
              </a:rPr>
              <a:t>   </a:t>
            </a:r>
            <a:r>
              <a:rPr lang="zh-CN" altLang="en-US" sz="2400" b="1">
                <a:latin typeface="宋体" panose="02010600030101010101" pitchFamily="2" charset="-122"/>
              </a:rPr>
              <a:t>设备在使用或闲置过程中，零件或实体均会发生磨损。</a:t>
            </a:r>
          </a:p>
          <a:p>
            <a:pPr>
              <a:lnSpc>
                <a:spcPct val="130000"/>
              </a:lnSpc>
              <a:buFont typeface="Wingdings" panose="05000000000000000000" pitchFamily="2" charset="2"/>
              <a:buNone/>
            </a:pPr>
            <a:endParaRPr lang="zh-CN" altLang="en-US" sz="2400" b="1">
              <a:latin typeface="宋体" panose="02010600030101010101" pitchFamily="2" charset="-122"/>
            </a:endParaRPr>
          </a:p>
          <a:p>
            <a:pPr>
              <a:lnSpc>
                <a:spcPct val="130000"/>
              </a:lnSpc>
              <a:buFont typeface="Wingdings" panose="05000000000000000000" pitchFamily="2" charset="2"/>
              <a:buNone/>
            </a:pPr>
            <a:endParaRPr lang="zh-CN" altLang="en-US" sz="2400" b="1">
              <a:latin typeface="宋体" panose="02010600030101010101" pitchFamily="2" charset="-122"/>
            </a:endParaRPr>
          </a:p>
          <a:p>
            <a:pPr>
              <a:lnSpc>
                <a:spcPct val="130000"/>
              </a:lnSpc>
              <a:buFont typeface="Wingdings" panose="05000000000000000000" pitchFamily="2" charset="2"/>
              <a:buNone/>
            </a:pPr>
            <a:r>
              <a:rPr lang="zh-CN" altLang="en-US" sz="2400" b="1">
                <a:latin typeface="宋体" panose="02010600030101010101" pitchFamily="2" charset="-122"/>
              </a:rPr>
              <a:t>  </a:t>
            </a:r>
          </a:p>
          <a:p>
            <a:pPr>
              <a:lnSpc>
                <a:spcPct val="130000"/>
              </a:lnSpc>
              <a:buFont typeface="Wingdings" panose="05000000000000000000" pitchFamily="2" charset="2"/>
              <a:buNone/>
            </a:pPr>
            <a:endParaRPr lang="en-US" altLang="zh-CN" b="1">
              <a:latin typeface="宋体" panose="02010600030101010101" pitchFamily="2" charset="-122"/>
            </a:endParaRPr>
          </a:p>
        </p:txBody>
      </p:sp>
      <p:pic>
        <p:nvPicPr>
          <p:cNvPr id="204804" name="Picture 4">
            <a:extLst>
              <a:ext uri="{FF2B5EF4-FFF2-40B4-BE49-F238E27FC236}">
                <a16:creationId xmlns:a16="http://schemas.microsoft.com/office/drawing/2014/main" id="{9498EB27-9C85-4C63-8C61-B7EF0D66B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133600"/>
            <a:ext cx="6659562" cy="41767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09DED47-74F4-4D3C-906A-5A2FAD942685}"/>
              </a:ext>
            </a:extLst>
          </p:cNvPr>
          <p:cNvSpPr>
            <a:spLocks noGrp="1"/>
          </p:cNvSpPr>
          <p:nvPr>
            <p:ph type="sldNum" sz="quarter" idx="10"/>
          </p:nvPr>
        </p:nvSpPr>
        <p:spPr/>
        <p:txBody>
          <a:bodyPr/>
          <a:lstStyle/>
          <a:p>
            <a:fld id="{D72D52D2-85E2-4D3D-8BB3-DB3444E2A1B4}" type="slidenum">
              <a:rPr lang="en-US" altLang="zh-CN"/>
              <a:pPr/>
              <a:t>131</a:t>
            </a:fld>
            <a:endParaRPr lang="en-US" altLang="zh-CN">
              <a:solidFill>
                <a:schemeClr val="tx1"/>
              </a:solidFill>
            </a:endParaRPr>
          </a:p>
        </p:txBody>
      </p:sp>
      <p:sp>
        <p:nvSpPr>
          <p:cNvPr id="206850" name="Rectangle 2">
            <a:extLst>
              <a:ext uri="{FF2B5EF4-FFF2-40B4-BE49-F238E27FC236}">
                <a16:creationId xmlns:a16="http://schemas.microsoft.com/office/drawing/2014/main" id="{087D8C7C-552C-4A8E-90CE-31CFFD8A65DB}"/>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a:t>
            </a:r>
            <a:r>
              <a:rPr lang="zh-CN" altLang="en-US" sz="3600">
                <a:solidFill>
                  <a:srgbClr val="FFFFFF"/>
                </a:solidFill>
                <a:latin typeface="Arial Narrow" panose="020B06060202020A0204" pitchFamily="34" charset="0"/>
              </a:rPr>
              <a:t>设备的磨损与补偿</a:t>
            </a:r>
          </a:p>
        </p:txBody>
      </p:sp>
      <p:sp>
        <p:nvSpPr>
          <p:cNvPr id="206851" name="Rectangle 3">
            <a:extLst>
              <a:ext uri="{FF2B5EF4-FFF2-40B4-BE49-F238E27FC236}">
                <a16:creationId xmlns:a16="http://schemas.microsoft.com/office/drawing/2014/main" id="{A9FB5EA4-FFE6-497B-B7B2-14548C578D82}"/>
              </a:ext>
            </a:extLst>
          </p:cNvPr>
          <p:cNvSpPr>
            <a:spLocks noGrp="1" noChangeArrowheads="1"/>
          </p:cNvSpPr>
          <p:nvPr>
            <p:ph type="body" idx="1"/>
          </p:nvPr>
        </p:nvSpPr>
        <p:spPr>
          <a:xfrm>
            <a:off x="2411413" y="620713"/>
            <a:ext cx="6345237" cy="4968875"/>
          </a:xfrm>
        </p:spPr>
        <p:txBody>
          <a:bodyPr/>
          <a:lstStyle/>
          <a:p>
            <a:pPr lvl="1">
              <a:buFont typeface="Wingdings" panose="05000000000000000000" pitchFamily="2" charset="2"/>
              <a:buNone/>
            </a:pPr>
            <a:r>
              <a:rPr lang="en-US" altLang="zh-CN" sz="2400" b="1">
                <a:solidFill>
                  <a:srgbClr val="FF0066"/>
                </a:solidFill>
              </a:rPr>
              <a:t>1</a:t>
            </a:r>
            <a:r>
              <a:rPr lang="zh-CN" altLang="en-US" sz="2400" b="1">
                <a:solidFill>
                  <a:srgbClr val="FF0066"/>
                </a:solidFill>
              </a:rPr>
              <a:t>、设备的有形磨损</a:t>
            </a:r>
            <a:r>
              <a:rPr lang="zh-CN" altLang="en-US" sz="2000" b="1">
                <a:solidFill>
                  <a:srgbClr val="FF0066"/>
                </a:solidFill>
              </a:rPr>
              <a:t>（</a:t>
            </a:r>
            <a:r>
              <a:rPr lang="en-US" altLang="zh-CN" sz="2000" b="1">
                <a:solidFill>
                  <a:srgbClr val="FF0066"/>
                </a:solidFill>
              </a:rPr>
              <a:t>material abrasion equipment</a:t>
            </a:r>
            <a:r>
              <a:rPr lang="zh-CN" altLang="en-US" sz="2000" b="1">
                <a:solidFill>
                  <a:srgbClr val="FF0066"/>
                </a:solidFill>
              </a:rPr>
              <a:t>）</a:t>
            </a:r>
          </a:p>
          <a:p>
            <a:pPr lvl="1">
              <a:lnSpc>
                <a:spcPct val="120000"/>
              </a:lnSpc>
              <a:buFont typeface="Wingdings" panose="05000000000000000000" pitchFamily="2" charset="2"/>
              <a:buNone/>
            </a:pPr>
            <a:r>
              <a:rPr lang="zh-CN" altLang="en-US" sz="2000" b="1"/>
              <a:t>（</a:t>
            </a:r>
            <a:r>
              <a:rPr lang="en-US" altLang="zh-CN" sz="2000" b="1"/>
              <a:t>1</a:t>
            </a:r>
            <a:r>
              <a:rPr lang="zh-CN" altLang="en-US" sz="2000" b="1"/>
              <a:t>）设备的有形磨损又称物质磨损，指设备在外力作用下，或在自然放置过程中零部件产生磨损、振动、疲劳、生锈等现象，致使设备的实体产生磨损。</a:t>
            </a:r>
          </a:p>
          <a:p>
            <a:pPr lvl="1">
              <a:lnSpc>
                <a:spcPct val="120000"/>
              </a:lnSpc>
              <a:buFont typeface="Wingdings" panose="05000000000000000000" pitchFamily="2" charset="2"/>
              <a:buNone/>
            </a:pPr>
            <a:r>
              <a:rPr lang="zh-CN" altLang="en-US" sz="2000" b="1"/>
              <a:t>（</a:t>
            </a:r>
            <a:r>
              <a:rPr lang="en-US" altLang="zh-CN" sz="2000" b="1"/>
              <a:t>2</a:t>
            </a:r>
            <a:r>
              <a:rPr lang="zh-CN" altLang="en-US" sz="2000" b="1"/>
              <a:t>）有形磨损的原因：</a:t>
            </a:r>
          </a:p>
          <a:p>
            <a:pPr lvl="1">
              <a:lnSpc>
                <a:spcPct val="120000"/>
              </a:lnSpc>
              <a:buFont typeface="Wingdings" panose="05000000000000000000" pitchFamily="2" charset="2"/>
              <a:buNone/>
            </a:pPr>
            <a:r>
              <a:rPr lang="zh-CN" altLang="en-US" sz="2000" b="1"/>
              <a:t>      生产中对设备的使用（第</a:t>
            </a:r>
            <a:r>
              <a:rPr lang="en-US" altLang="en-US" sz="2000" b="1"/>
              <a:t>Ⅰ</a:t>
            </a:r>
            <a:r>
              <a:rPr lang="zh-CN" altLang="en-US" sz="2000" b="1"/>
              <a:t>种有形磨损）</a:t>
            </a:r>
          </a:p>
          <a:p>
            <a:pPr lvl="1">
              <a:lnSpc>
                <a:spcPct val="120000"/>
              </a:lnSpc>
              <a:buFont typeface="Wingdings" panose="05000000000000000000" pitchFamily="2" charset="2"/>
              <a:buNone/>
            </a:pPr>
            <a:r>
              <a:rPr lang="zh-CN" altLang="en-US" sz="2000" b="1"/>
              <a:t>     自然力的作用（第</a:t>
            </a:r>
            <a:r>
              <a:rPr lang="en-US" altLang="zh-CN" sz="2000" b="1"/>
              <a:t>Ⅱ</a:t>
            </a:r>
            <a:r>
              <a:rPr lang="zh-CN" altLang="en-US" sz="2000" b="1"/>
              <a:t>种有形磨损）</a:t>
            </a:r>
          </a:p>
          <a:p>
            <a:pPr lvl="1">
              <a:lnSpc>
                <a:spcPct val="120000"/>
              </a:lnSpc>
              <a:buFont typeface="Wingdings" panose="05000000000000000000" pitchFamily="2" charset="2"/>
              <a:buNone/>
            </a:pPr>
            <a:endParaRPr lang="en-US" altLang="zh-CN" sz="2000" b="1"/>
          </a:p>
        </p:txBody>
      </p:sp>
    </p:spTree>
  </p:cSld>
  <p:clrMapOvr>
    <a:masterClrMapping/>
  </p:clrMapOvr>
  <p:transition spd="slow">
    <p:randomBar dir="vert"/>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29CEC007-CACE-4DC0-BAE0-2EA655D3E122}"/>
              </a:ext>
            </a:extLst>
          </p:cNvPr>
          <p:cNvSpPr>
            <a:spLocks noGrp="1"/>
          </p:cNvSpPr>
          <p:nvPr>
            <p:ph type="sldNum" sz="quarter" idx="10"/>
          </p:nvPr>
        </p:nvSpPr>
        <p:spPr/>
        <p:txBody>
          <a:bodyPr/>
          <a:lstStyle/>
          <a:p>
            <a:fld id="{38A8F531-F3C3-43F4-AEB6-D7F7F5F66261}" type="slidenum">
              <a:rPr lang="en-US" altLang="zh-CN"/>
              <a:pPr/>
              <a:t>132</a:t>
            </a:fld>
            <a:endParaRPr lang="en-US" altLang="zh-CN">
              <a:solidFill>
                <a:schemeClr val="tx1"/>
              </a:solidFill>
            </a:endParaRPr>
          </a:p>
        </p:txBody>
      </p:sp>
      <p:sp>
        <p:nvSpPr>
          <p:cNvPr id="207874" name="Rectangle 2">
            <a:extLst>
              <a:ext uri="{FF2B5EF4-FFF2-40B4-BE49-F238E27FC236}">
                <a16:creationId xmlns:a16="http://schemas.microsoft.com/office/drawing/2014/main" id="{3965607C-D88F-4DC8-9E50-F192773327C7}"/>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设备的磨损与补偿</a:t>
            </a:r>
          </a:p>
        </p:txBody>
      </p:sp>
      <p:sp>
        <p:nvSpPr>
          <p:cNvPr id="207875" name="Rectangle 3">
            <a:extLst>
              <a:ext uri="{FF2B5EF4-FFF2-40B4-BE49-F238E27FC236}">
                <a16:creationId xmlns:a16="http://schemas.microsoft.com/office/drawing/2014/main" id="{9077BBA6-3E9C-40CD-9565-DB0E9BF009F0}"/>
              </a:ext>
            </a:extLst>
          </p:cNvPr>
          <p:cNvSpPr>
            <a:spLocks noGrp="1" noChangeArrowheads="1"/>
          </p:cNvSpPr>
          <p:nvPr>
            <p:ph type="body" idx="1"/>
          </p:nvPr>
        </p:nvSpPr>
        <p:spPr>
          <a:xfrm>
            <a:off x="2268538" y="333375"/>
            <a:ext cx="6705600" cy="6524625"/>
          </a:xfrm>
        </p:spPr>
        <p:txBody>
          <a:bodyPr/>
          <a:lstStyle/>
          <a:p>
            <a:pPr>
              <a:buFont typeface="Wingdings" panose="05000000000000000000" pitchFamily="2" charset="2"/>
              <a:buNone/>
            </a:pPr>
            <a:r>
              <a:rPr lang="zh-CN" altLang="en-US" sz="2000" b="1"/>
              <a:t>（</a:t>
            </a:r>
            <a:r>
              <a:rPr lang="en-US" altLang="zh-CN" sz="2000" b="1"/>
              <a:t>3</a:t>
            </a:r>
            <a:r>
              <a:rPr lang="zh-CN" altLang="en-US" sz="2000" b="1"/>
              <a:t>）设备的有形磨损规律</a:t>
            </a:r>
          </a:p>
        </p:txBody>
      </p:sp>
      <p:pic>
        <p:nvPicPr>
          <p:cNvPr id="207876" name="Picture 4">
            <a:extLst>
              <a:ext uri="{FF2B5EF4-FFF2-40B4-BE49-F238E27FC236}">
                <a16:creationId xmlns:a16="http://schemas.microsoft.com/office/drawing/2014/main" id="{BF782F56-B38F-489A-AB33-D18BBD84B8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113" y="981075"/>
            <a:ext cx="5616575" cy="435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6">
            <a:extLst>
              <a:ext uri="{FF2B5EF4-FFF2-40B4-BE49-F238E27FC236}">
                <a16:creationId xmlns:a16="http://schemas.microsoft.com/office/drawing/2014/main" id="{5B7E1145-DA36-492B-B95B-41F822E5D797}"/>
              </a:ext>
            </a:extLst>
          </p:cNvPr>
          <p:cNvSpPr>
            <a:spLocks noGrp="1"/>
          </p:cNvSpPr>
          <p:nvPr>
            <p:ph type="sldNum" sz="quarter" idx="10"/>
          </p:nvPr>
        </p:nvSpPr>
        <p:spPr/>
        <p:txBody>
          <a:bodyPr/>
          <a:lstStyle/>
          <a:p>
            <a:fld id="{4DDA8615-FCDE-4B4D-85F4-8B0B1019D791}" type="slidenum">
              <a:rPr lang="en-US" altLang="zh-CN"/>
              <a:pPr/>
              <a:t>133</a:t>
            </a:fld>
            <a:endParaRPr lang="en-US" altLang="zh-CN">
              <a:solidFill>
                <a:schemeClr val="tx1"/>
              </a:solidFill>
            </a:endParaRPr>
          </a:p>
        </p:txBody>
      </p:sp>
      <p:sp>
        <p:nvSpPr>
          <p:cNvPr id="208898" name="Rectangle 2">
            <a:extLst>
              <a:ext uri="{FF2B5EF4-FFF2-40B4-BE49-F238E27FC236}">
                <a16:creationId xmlns:a16="http://schemas.microsoft.com/office/drawing/2014/main" id="{081AE598-96A7-4475-B7A5-4C103BDE4085}"/>
              </a:ext>
            </a:extLst>
          </p:cNvPr>
          <p:cNvSpPr>
            <a:spLocks noChangeArrowheads="1"/>
          </p:cNvSpPr>
          <p:nvPr>
            <p:ph type="title" sz="quarter"/>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设备的磨损与补偿</a:t>
            </a:r>
          </a:p>
        </p:txBody>
      </p:sp>
      <p:graphicFrame>
        <p:nvGraphicFramePr>
          <p:cNvPr id="208899" name="Rectangle 3">
            <a:extLst>
              <a:ext uri="{FF2B5EF4-FFF2-40B4-BE49-F238E27FC236}">
                <a16:creationId xmlns:a16="http://schemas.microsoft.com/office/drawing/2014/main" id="{2A495399-E43F-44C9-A7C2-6A8206A40FC3}"/>
              </a:ext>
            </a:extLst>
          </p:cNvPr>
          <p:cNvGraphicFramePr>
            <a:graphicFrameLocks/>
          </p:cNvGraphicFramePr>
          <p:nvPr>
            <p:ph sz="quarter" idx="1"/>
          </p:nvPr>
        </p:nvGraphicFramePr>
        <p:xfrm>
          <a:off x="2438400" y="1079500"/>
          <a:ext cx="2933700" cy="1955800"/>
        </p:xfrm>
        <a:graphic>
          <a:graphicData uri="http://schemas.openxmlformats.org/presentationml/2006/ole">
            <mc:AlternateContent xmlns:mc="http://schemas.openxmlformats.org/markup-compatibility/2006">
              <mc:Choice xmlns:v="urn:schemas-microsoft-com:vml" Requires="v">
                <p:oleObj spid="_x0000_s208904" name="公式" r:id="rId3" imgW="0" imgH="0" progId="Equation.3">
                  <p:embed/>
                </p:oleObj>
              </mc:Choice>
              <mc:Fallback>
                <p:oleObj name="公式" r:id="rId3" imgW="0" imgH="0" progId="Equation.3">
                  <p:embed/>
                  <p:pic>
                    <p:nvPicPr>
                      <p:cNvPr id="0" name="Rectangle 3"/>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438400" y="1079500"/>
                        <a:ext cx="2933700"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8900" name="Object 4">
            <a:extLst>
              <a:ext uri="{FF2B5EF4-FFF2-40B4-BE49-F238E27FC236}">
                <a16:creationId xmlns:a16="http://schemas.microsoft.com/office/drawing/2014/main" id="{9274196E-A82F-4E57-86CF-BB0CA4B92735}"/>
              </a:ext>
            </a:extLst>
          </p:cNvPr>
          <p:cNvGraphicFramePr>
            <a:graphicFrameLocks noChangeAspect="1"/>
          </p:cNvGraphicFramePr>
          <p:nvPr>
            <p:ph sz="quarter" idx="3"/>
          </p:nvPr>
        </p:nvGraphicFramePr>
        <p:xfrm>
          <a:off x="3816350" y="4724400"/>
          <a:ext cx="177800" cy="152400"/>
        </p:xfrm>
        <a:graphic>
          <a:graphicData uri="http://schemas.openxmlformats.org/presentationml/2006/ole">
            <mc:AlternateContent xmlns:mc="http://schemas.openxmlformats.org/markup-compatibility/2006">
              <mc:Choice xmlns:v="urn:schemas-microsoft-com:vml" Requires="v">
                <p:oleObj spid="_x0000_s208905" name="公式" r:id="rId4" imgW="177480" imgH="152280" progId="Equation.3">
                  <p:embed/>
                </p:oleObj>
              </mc:Choice>
              <mc:Fallback>
                <p:oleObj name="公式" r:id="rId4" imgW="177480" imgH="15228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350" y="4724400"/>
                        <a:ext cx="177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8901" name="Text Box 5">
            <a:extLst>
              <a:ext uri="{FF2B5EF4-FFF2-40B4-BE49-F238E27FC236}">
                <a16:creationId xmlns:a16="http://schemas.microsoft.com/office/drawing/2014/main" id="{834BDBB1-6880-4B5F-AD8E-C5009ECE2DCC}"/>
              </a:ext>
            </a:extLst>
          </p:cNvPr>
          <p:cNvSpPr txBox="1">
            <a:spLocks noChangeArrowheads="1"/>
          </p:cNvSpPr>
          <p:nvPr/>
        </p:nvSpPr>
        <p:spPr bwMode="auto">
          <a:xfrm>
            <a:off x="-92075" y="32845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208902" name="Text Box 6">
            <a:extLst>
              <a:ext uri="{FF2B5EF4-FFF2-40B4-BE49-F238E27FC236}">
                <a16:creationId xmlns:a16="http://schemas.microsoft.com/office/drawing/2014/main" id="{ACD596DB-91A8-4B02-B382-87AF35F06BFA}"/>
              </a:ext>
            </a:extLst>
          </p:cNvPr>
          <p:cNvSpPr txBox="1">
            <a:spLocks noChangeArrowheads="1"/>
          </p:cNvSpPr>
          <p:nvPr/>
        </p:nvSpPr>
        <p:spPr bwMode="auto">
          <a:xfrm>
            <a:off x="2484438" y="188913"/>
            <a:ext cx="64801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t>（</a:t>
            </a:r>
            <a:r>
              <a:rPr lang="en-US" altLang="zh-CN" sz="2000" b="1"/>
              <a:t>4</a:t>
            </a:r>
            <a:r>
              <a:rPr lang="zh-CN" altLang="en-US" sz="2000" b="1"/>
              <a:t>）设备有形磨损的度量</a:t>
            </a:r>
          </a:p>
          <a:p>
            <a:r>
              <a:rPr lang="zh-CN" altLang="en-US" sz="2000" b="1"/>
              <a:t>用技术经济指标来度量有形磨损</a:t>
            </a:r>
          </a:p>
          <a:p>
            <a:r>
              <a:rPr lang="zh-CN" altLang="en-US" sz="2000" b="1"/>
              <a:t>设整机的平均磨损程度为 </a:t>
            </a:r>
            <a:r>
              <a:rPr lang="en-US" altLang="zh-CN" b="1"/>
              <a:t>a</a:t>
            </a:r>
            <a:r>
              <a:rPr lang="en-US" altLang="zh-CN" b="1" baseline="-25000"/>
              <a:t>p</a:t>
            </a:r>
            <a:r>
              <a:rPr lang="en-US" altLang="zh-CN" baseline="-25000"/>
              <a:t> </a:t>
            </a:r>
            <a:r>
              <a:rPr lang="zh-CN" altLang="en-US" sz="2000" b="1">
                <a:cs typeface="Arial" panose="020B0604020202020204" pitchFamily="34" charset="0"/>
              </a:rPr>
              <a:t>，</a:t>
            </a:r>
            <a:r>
              <a:rPr lang="en-US" altLang="zh-CN" sz="2000" b="1">
                <a:cs typeface="Arial" panose="020B0604020202020204" pitchFamily="34" charset="0"/>
              </a:rPr>
              <a:t>a</a:t>
            </a:r>
            <a:r>
              <a:rPr lang="en-US" altLang="zh-CN" sz="2000" b="1" baseline="-25000">
                <a:cs typeface="Arial" panose="020B0604020202020204" pitchFamily="34" charset="0"/>
              </a:rPr>
              <a:t>p</a:t>
            </a:r>
            <a:r>
              <a:rPr lang="en-US" altLang="zh-CN" sz="2000" b="1">
                <a:cs typeface="Arial" panose="020B0604020202020204" pitchFamily="34" charset="0"/>
              </a:rPr>
              <a:t>   </a:t>
            </a:r>
            <a:r>
              <a:rPr lang="zh-CN" altLang="en-US" sz="2000" b="1"/>
              <a:t>是在综合单个零件磨损程度的基础上确定的。即：</a:t>
            </a:r>
            <a:endParaRPr lang="zh-CN" altLang="el-GR" sz="2000" b="1"/>
          </a:p>
        </p:txBody>
      </p:sp>
      <p:pic>
        <p:nvPicPr>
          <p:cNvPr id="208903" name="Picture 7">
            <a:extLst>
              <a:ext uri="{FF2B5EF4-FFF2-40B4-BE49-F238E27FC236}">
                <a16:creationId xmlns:a16="http://schemas.microsoft.com/office/drawing/2014/main" id="{99FA5BB8-121A-46F0-8BB5-C7402FD673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213" y="1628775"/>
            <a:ext cx="5400675" cy="4792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8651B34-CD44-4CCF-81AE-4A19B327457C}"/>
              </a:ext>
            </a:extLst>
          </p:cNvPr>
          <p:cNvSpPr>
            <a:spLocks noGrp="1"/>
          </p:cNvSpPr>
          <p:nvPr>
            <p:ph type="sldNum" sz="quarter" idx="10"/>
          </p:nvPr>
        </p:nvSpPr>
        <p:spPr/>
        <p:txBody>
          <a:bodyPr/>
          <a:lstStyle/>
          <a:p>
            <a:fld id="{643852F4-2EA1-4253-9B10-89684BF0CDD2}" type="slidenum">
              <a:rPr lang="en-US" altLang="zh-CN"/>
              <a:pPr/>
              <a:t>134</a:t>
            </a:fld>
            <a:endParaRPr lang="en-US" altLang="zh-CN">
              <a:solidFill>
                <a:schemeClr val="tx1"/>
              </a:solidFill>
            </a:endParaRPr>
          </a:p>
        </p:txBody>
      </p:sp>
      <p:sp>
        <p:nvSpPr>
          <p:cNvPr id="209922" name="Rectangle 2">
            <a:extLst>
              <a:ext uri="{FF2B5EF4-FFF2-40B4-BE49-F238E27FC236}">
                <a16:creationId xmlns:a16="http://schemas.microsoft.com/office/drawing/2014/main" id="{D30B7479-9FD9-4DE8-B1FC-5F29C9F8C151}"/>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设备的磨损与补偿</a:t>
            </a:r>
          </a:p>
        </p:txBody>
      </p:sp>
      <p:sp>
        <p:nvSpPr>
          <p:cNvPr id="209923" name="Rectangle 3">
            <a:extLst>
              <a:ext uri="{FF2B5EF4-FFF2-40B4-BE49-F238E27FC236}">
                <a16:creationId xmlns:a16="http://schemas.microsoft.com/office/drawing/2014/main" id="{FB675B35-16DA-4760-9071-E38CC412D5E4}"/>
              </a:ext>
            </a:extLst>
          </p:cNvPr>
          <p:cNvSpPr>
            <a:spLocks noGrp="1" noChangeArrowheads="1"/>
          </p:cNvSpPr>
          <p:nvPr>
            <p:ph type="body" idx="1"/>
          </p:nvPr>
        </p:nvSpPr>
        <p:spPr>
          <a:xfrm>
            <a:off x="2484438" y="549275"/>
            <a:ext cx="6019800" cy="5184775"/>
          </a:xfrm>
        </p:spPr>
        <p:txBody>
          <a:bodyPr/>
          <a:lstStyle/>
          <a:p>
            <a:pPr>
              <a:buFont typeface="Wingdings" panose="05000000000000000000" pitchFamily="2" charset="2"/>
              <a:buNone/>
            </a:pPr>
            <a:r>
              <a:rPr lang="en-US" altLang="zh-CN" sz="2400" b="1">
                <a:solidFill>
                  <a:srgbClr val="FF0066"/>
                </a:solidFill>
              </a:rPr>
              <a:t>2</a:t>
            </a:r>
            <a:r>
              <a:rPr lang="zh-CN" altLang="en-US" sz="2400" b="1">
                <a:solidFill>
                  <a:srgbClr val="FF0066"/>
                </a:solidFill>
              </a:rPr>
              <a:t>、设备的无形磨损（</a:t>
            </a:r>
            <a:r>
              <a:rPr lang="en-US" altLang="zh-CN" sz="2400" b="1">
                <a:solidFill>
                  <a:srgbClr val="FF0066"/>
                </a:solidFill>
              </a:rPr>
              <a:t>immaterial abrasion equipment</a:t>
            </a:r>
            <a:r>
              <a:rPr lang="zh-CN" altLang="en-US" sz="2400" b="1">
                <a:solidFill>
                  <a:srgbClr val="FF0066"/>
                </a:solidFill>
              </a:rPr>
              <a:t>）</a:t>
            </a:r>
          </a:p>
          <a:p>
            <a:pPr>
              <a:lnSpc>
                <a:spcPct val="120000"/>
              </a:lnSpc>
              <a:buFont typeface="Wingdings" panose="05000000000000000000" pitchFamily="2" charset="2"/>
              <a:buNone/>
            </a:pPr>
            <a:r>
              <a:rPr lang="zh-CN" altLang="en-US" sz="2000" b="1"/>
              <a:t>（</a:t>
            </a:r>
            <a:r>
              <a:rPr lang="en-US" altLang="zh-CN" sz="2000" b="1"/>
              <a:t>1</a:t>
            </a:r>
            <a:r>
              <a:rPr lang="zh-CN" altLang="en-US" sz="2000" b="1"/>
              <a:t>）设备的无形磨损又称精神磨损，是指由于科学技术的进步而不断出现性能更加完善、生产效率更高的设备，相比之下原有设备的价值降低或者是生产同样结构设备的价值不断降低而使原有设备贬值。</a:t>
            </a:r>
          </a:p>
          <a:p>
            <a:pPr>
              <a:lnSpc>
                <a:spcPct val="120000"/>
              </a:lnSpc>
              <a:buFont typeface="Wingdings" panose="05000000000000000000" pitchFamily="2" charset="2"/>
              <a:buNone/>
            </a:pPr>
            <a:r>
              <a:rPr lang="zh-CN" altLang="en-US" sz="2000" b="1"/>
              <a:t>（</a:t>
            </a:r>
            <a:r>
              <a:rPr lang="en-US" altLang="zh-CN" sz="2000" b="1"/>
              <a:t>2</a:t>
            </a:r>
            <a:r>
              <a:rPr lang="zh-CN" altLang="en-US" sz="2000" b="1"/>
              <a:t>）设备无形磨损的成因：</a:t>
            </a:r>
          </a:p>
          <a:p>
            <a:pPr>
              <a:lnSpc>
                <a:spcPct val="120000"/>
              </a:lnSpc>
              <a:buFont typeface="Wingdings" panose="05000000000000000000" pitchFamily="2" charset="2"/>
              <a:buNone/>
            </a:pPr>
            <a:r>
              <a:rPr lang="zh-CN" altLang="en-US" sz="2000" b="1"/>
              <a:t>相同结构设备再生产价值降低（第</a:t>
            </a:r>
            <a:r>
              <a:rPr lang="en-US" altLang="en-US" sz="2000" b="1"/>
              <a:t>Ⅰ</a:t>
            </a:r>
            <a:r>
              <a:rPr lang="zh-CN" altLang="en-US" sz="2000" b="1"/>
              <a:t>种无形磨损） </a:t>
            </a:r>
          </a:p>
          <a:p>
            <a:pPr>
              <a:lnSpc>
                <a:spcPct val="120000"/>
              </a:lnSpc>
              <a:buFont typeface="Wingdings" panose="05000000000000000000" pitchFamily="2" charset="2"/>
              <a:buNone/>
            </a:pPr>
            <a:r>
              <a:rPr lang="zh-CN" altLang="en-US" sz="2000" b="1"/>
              <a:t>出现具有较好功能和更高效率的新设备，原有设备陈旧落后（第</a:t>
            </a:r>
            <a:r>
              <a:rPr lang="en-US" altLang="zh-CN" sz="2000" b="1"/>
              <a:t>Ⅱ</a:t>
            </a:r>
            <a:r>
              <a:rPr lang="zh-CN" altLang="en-US" sz="2000" b="1"/>
              <a:t>种无形磨损）</a:t>
            </a:r>
          </a:p>
          <a:p>
            <a:pPr>
              <a:lnSpc>
                <a:spcPct val="120000"/>
              </a:lnSpc>
              <a:buFont typeface="Wingdings" panose="05000000000000000000" pitchFamily="2" charset="2"/>
              <a:buNone/>
            </a:pPr>
            <a:r>
              <a:rPr lang="zh-CN" altLang="en-US" sz="2000" b="1"/>
              <a:t>      </a:t>
            </a:r>
          </a:p>
          <a:p>
            <a:endParaRPr lang="en-US" altLang="zh-CN" sz="2000" b="1"/>
          </a:p>
        </p:txBody>
      </p:sp>
    </p:spTree>
  </p:cSld>
  <p:clrMapOvr>
    <a:masterClrMapping/>
  </p:clrMapOvr>
  <p:transition spd="slow">
    <p:randomBar dir="vert"/>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6C44A76E-2315-4640-B8B7-F177F3027CFA}"/>
              </a:ext>
            </a:extLst>
          </p:cNvPr>
          <p:cNvSpPr>
            <a:spLocks noGrp="1"/>
          </p:cNvSpPr>
          <p:nvPr>
            <p:ph type="sldNum" sz="quarter" idx="10"/>
          </p:nvPr>
        </p:nvSpPr>
        <p:spPr/>
        <p:txBody>
          <a:bodyPr/>
          <a:lstStyle/>
          <a:p>
            <a:fld id="{F2B67CAD-97F4-4964-9FF0-01475A58CD1D}" type="slidenum">
              <a:rPr lang="en-US" altLang="zh-CN"/>
              <a:pPr/>
              <a:t>135</a:t>
            </a:fld>
            <a:endParaRPr lang="en-US" altLang="zh-CN">
              <a:solidFill>
                <a:schemeClr val="tx1"/>
              </a:solidFill>
            </a:endParaRPr>
          </a:p>
        </p:txBody>
      </p:sp>
      <p:sp>
        <p:nvSpPr>
          <p:cNvPr id="210946" name="Rectangle 2">
            <a:extLst>
              <a:ext uri="{FF2B5EF4-FFF2-40B4-BE49-F238E27FC236}">
                <a16:creationId xmlns:a16="http://schemas.microsoft.com/office/drawing/2014/main" id="{12E650C1-EFBE-481F-9B9D-5E4D0ABCD894}"/>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第一节  </a:t>
            </a:r>
            <a:r>
              <a:rPr lang="zh-CN" altLang="en-US">
                <a:solidFill>
                  <a:srgbClr val="FFFFFF"/>
                </a:solidFill>
                <a:latin typeface="Arial Narrow" panose="020B06060202020A0204" pitchFamily="34" charset="0"/>
              </a:rPr>
              <a:t>设备的磨损与补偿</a:t>
            </a:r>
          </a:p>
        </p:txBody>
      </p:sp>
      <p:sp>
        <p:nvSpPr>
          <p:cNvPr id="210947" name="Rectangle 3">
            <a:extLst>
              <a:ext uri="{FF2B5EF4-FFF2-40B4-BE49-F238E27FC236}">
                <a16:creationId xmlns:a16="http://schemas.microsoft.com/office/drawing/2014/main" id="{949F3159-FB15-4CC7-8B3F-916794698408}"/>
              </a:ext>
            </a:extLst>
          </p:cNvPr>
          <p:cNvSpPr>
            <a:spLocks noGrp="1" noChangeArrowheads="1"/>
          </p:cNvSpPr>
          <p:nvPr>
            <p:ph type="body" idx="1"/>
          </p:nvPr>
        </p:nvSpPr>
        <p:spPr/>
        <p:txBody>
          <a:bodyPr/>
          <a:lstStyle/>
          <a:p>
            <a:pPr>
              <a:buFont typeface="Wingdings" panose="05000000000000000000" pitchFamily="2" charset="2"/>
              <a:buNone/>
            </a:pPr>
            <a:r>
              <a:rPr lang="zh-CN" altLang="en-US" sz="2000" b="1"/>
              <a:t>（</a:t>
            </a:r>
            <a:r>
              <a:rPr lang="en-US" altLang="zh-CN" sz="2000" b="1"/>
              <a:t>3</a:t>
            </a:r>
            <a:r>
              <a:rPr lang="zh-CN" altLang="en-US" sz="2000" b="1"/>
              <a:t>）设备无形磨损的度量</a:t>
            </a:r>
          </a:p>
          <a:p>
            <a:pPr>
              <a:buFont typeface="Wingdings" panose="05000000000000000000" pitchFamily="2" charset="2"/>
              <a:buNone/>
            </a:pPr>
            <a:endParaRPr lang="en-US" altLang="zh-CN" sz="2000" b="1"/>
          </a:p>
        </p:txBody>
      </p:sp>
      <p:pic>
        <p:nvPicPr>
          <p:cNvPr id="210948" name="Picture 4">
            <a:extLst>
              <a:ext uri="{FF2B5EF4-FFF2-40B4-BE49-F238E27FC236}">
                <a16:creationId xmlns:a16="http://schemas.microsoft.com/office/drawing/2014/main" id="{08BE01F7-C11E-49EA-8048-9CCB7A010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341438"/>
            <a:ext cx="5761038" cy="4392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6C5FBA5C-161E-415D-8938-740DD748CD58}"/>
              </a:ext>
            </a:extLst>
          </p:cNvPr>
          <p:cNvSpPr>
            <a:spLocks noGrp="1"/>
          </p:cNvSpPr>
          <p:nvPr>
            <p:ph type="sldNum" sz="quarter" idx="10"/>
          </p:nvPr>
        </p:nvSpPr>
        <p:spPr/>
        <p:txBody>
          <a:bodyPr/>
          <a:lstStyle/>
          <a:p>
            <a:fld id="{F7973157-F8E9-4E5C-8C9C-78CEBD962FB3}" type="slidenum">
              <a:rPr lang="en-US" altLang="zh-CN"/>
              <a:pPr/>
              <a:t>136</a:t>
            </a:fld>
            <a:endParaRPr lang="en-US" altLang="zh-CN">
              <a:solidFill>
                <a:schemeClr val="tx1"/>
              </a:solidFill>
            </a:endParaRPr>
          </a:p>
        </p:txBody>
      </p:sp>
      <p:sp>
        <p:nvSpPr>
          <p:cNvPr id="211970" name="Rectangle 2">
            <a:extLst>
              <a:ext uri="{FF2B5EF4-FFF2-40B4-BE49-F238E27FC236}">
                <a16:creationId xmlns:a16="http://schemas.microsoft.com/office/drawing/2014/main" id="{28F67DB7-C981-42F3-A524-D505F0A18636}"/>
              </a:ext>
            </a:extLst>
          </p:cNvPr>
          <p:cNvSpPr>
            <a:spLocks noChangeArrowheads="1"/>
          </p:cNvSpPr>
          <p:nvPr>
            <p:ph type="title"/>
          </p:nvPr>
        </p:nvSpPr>
        <p:spPr bwMode="auto">
          <a:xfrm>
            <a:off x="862013" y="476250"/>
            <a:ext cx="1143000" cy="597693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solidFill>
                  <a:srgbClr val="FFFFFF"/>
                </a:solidFill>
                <a:latin typeface="Arial Narrow" panose="020B06060202020A0204" pitchFamily="34" charset="0"/>
              </a:rPr>
              <a:t>第一节  设备的磨损与补偿</a:t>
            </a:r>
          </a:p>
        </p:txBody>
      </p:sp>
      <p:sp>
        <p:nvSpPr>
          <p:cNvPr id="211971" name="Rectangle 3">
            <a:extLst>
              <a:ext uri="{FF2B5EF4-FFF2-40B4-BE49-F238E27FC236}">
                <a16:creationId xmlns:a16="http://schemas.microsoft.com/office/drawing/2014/main" id="{D1687BF2-35D8-4D00-85EC-9A2B5552EF25}"/>
              </a:ext>
            </a:extLst>
          </p:cNvPr>
          <p:cNvSpPr>
            <a:spLocks noGrp="1" noChangeArrowheads="1"/>
          </p:cNvSpPr>
          <p:nvPr>
            <p:ph type="body" idx="1"/>
          </p:nvPr>
        </p:nvSpPr>
        <p:spPr>
          <a:xfrm>
            <a:off x="2339975" y="260350"/>
            <a:ext cx="6526213" cy="5334000"/>
          </a:xfrm>
        </p:spPr>
        <p:txBody>
          <a:bodyPr/>
          <a:lstStyle/>
          <a:p>
            <a:pPr>
              <a:buFont typeface="Wingdings" panose="05000000000000000000" pitchFamily="2" charset="2"/>
              <a:buNone/>
            </a:pPr>
            <a:r>
              <a:rPr lang="en-US" altLang="zh-CN" sz="2400" b="1">
                <a:solidFill>
                  <a:srgbClr val="FF0066"/>
                </a:solidFill>
              </a:rPr>
              <a:t>3</a:t>
            </a:r>
            <a:r>
              <a:rPr lang="zh-CN" altLang="en-US" sz="2400" b="1">
                <a:solidFill>
                  <a:srgbClr val="FF0066"/>
                </a:solidFill>
              </a:rPr>
              <a:t>、设备的综合磨损</a:t>
            </a:r>
            <a:r>
              <a:rPr lang="en-US" altLang="zh-CN" sz="2400" b="1">
                <a:solidFill>
                  <a:srgbClr val="FF0066"/>
                </a:solidFill>
              </a:rPr>
              <a:t>(composite abrasion equipment)</a:t>
            </a:r>
          </a:p>
          <a:p>
            <a:pPr>
              <a:lnSpc>
                <a:spcPct val="120000"/>
              </a:lnSpc>
              <a:buFont typeface="Wingdings" panose="05000000000000000000" pitchFamily="2" charset="2"/>
              <a:buNone/>
            </a:pPr>
            <a:r>
              <a:rPr lang="en-US" altLang="zh-CN" sz="1600" b="1"/>
              <a:t>  </a:t>
            </a:r>
            <a:r>
              <a:rPr lang="zh-CN" altLang="en-US" sz="1600" b="1"/>
              <a:t>设备在使用中，遭受有形磨损和无形磨损双重综合磨损。</a:t>
            </a:r>
          </a:p>
          <a:p>
            <a:pPr>
              <a:lnSpc>
                <a:spcPct val="120000"/>
              </a:lnSpc>
              <a:buFont typeface="Wingdings" panose="05000000000000000000" pitchFamily="2" charset="2"/>
              <a:buNone/>
            </a:pPr>
            <a:endParaRPr lang="zh-CN" altLang="en-US" sz="1600" b="1"/>
          </a:p>
          <a:p>
            <a:pPr>
              <a:lnSpc>
                <a:spcPct val="120000"/>
              </a:lnSpc>
              <a:buFont typeface="Wingdings" panose="05000000000000000000" pitchFamily="2" charset="2"/>
              <a:buNone/>
            </a:pPr>
            <a:r>
              <a:rPr lang="zh-CN" altLang="en-US" sz="2000" b="1"/>
              <a:t>     </a:t>
            </a:r>
            <a:endParaRPr lang="zh-CN" altLang="en-US"/>
          </a:p>
        </p:txBody>
      </p:sp>
      <p:pic>
        <p:nvPicPr>
          <p:cNvPr id="211972" name="Picture 4">
            <a:extLst>
              <a:ext uri="{FF2B5EF4-FFF2-40B4-BE49-F238E27FC236}">
                <a16:creationId xmlns:a16="http://schemas.microsoft.com/office/drawing/2014/main" id="{686832C2-8EF3-4728-9DAA-4C396085DC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484313"/>
            <a:ext cx="6264275" cy="528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F32E0F9D-533F-4231-96CD-A99A48B08424}"/>
              </a:ext>
            </a:extLst>
          </p:cNvPr>
          <p:cNvSpPr>
            <a:spLocks noGrp="1"/>
          </p:cNvSpPr>
          <p:nvPr>
            <p:ph type="sldNum" sz="quarter" idx="10"/>
          </p:nvPr>
        </p:nvSpPr>
        <p:spPr/>
        <p:txBody>
          <a:bodyPr/>
          <a:lstStyle/>
          <a:p>
            <a:fld id="{12C4893F-5F5D-475A-A7EE-8FE1646E5989}" type="slidenum">
              <a:rPr lang="en-US" altLang="zh-CN"/>
              <a:pPr/>
              <a:t>137</a:t>
            </a:fld>
            <a:endParaRPr lang="en-US" altLang="zh-CN">
              <a:solidFill>
                <a:schemeClr val="tx1"/>
              </a:solidFill>
            </a:endParaRPr>
          </a:p>
        </p:txBody>
      </p:sp>
      <p:sp>
        <p:nvSpPr>
          <p:cNvPr id="212994" name="Rectangle 2">
            <a:extLst>
              <a:ext uri="{FF2B5EF4-FFF2-40B4-BE49-F238E27FC236}">
                <a16:creationId xmlns:a16="http://schemas.microsoft.com/office/drawing/2014/main" id="{7117A39E-7CD6-460D-A6D6-5E4E53B0F7D4}"/>
              </a:ext>
            </a:extLst>
          </p:cNvPr>
          <p:cNvSpPr>
            <a:spLocks noChangeArrowheads="1"/>
          </p:cNvSpPr>
          <p:nvPr>
            <p:ph type="title"/>
          </p:nvPr>
        </p:nvSpPr>
        <p:spPr bwMode="auto">
          <a:xfrm>
            <a:off x="862013" y="333375"/>
            <a:ext cx="1143000" cy="575151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t>第一节   设备的磨损与补偿</a:t>
            </a:r>
          </a:p>
        </p:txBody>
      </p:sp>
      <p:sp>
        <p:nvSpPr>
          <p:cNvPr id="212995" name="Rectangle 3">
            <a:extLst>
              <a:ext uri="{FF2B5EF4-FFF2-40B4-BE49-F238E27FC236}">
                <a16:creationId xmlns:a16="http://schemas.microsoft.com/office/drawing/2014/main" id="{96FCB89F-7BA9-4392-B864-453455AFBC58}"/>
              </a:ext>
            </a:extLst>
          </p:cNvPr>
          <p:cNvSpPr>
            <a:spLocks noGrp="1" noChangeArrowheads="1"/>
          </p:cNvSpPr>
          <p:nvPr>
            <p:ph type="body" idx="1"/>
          </p:nvPr>
        </p:nvSpPr>
        <p:spPr>
          <a:xfrm>
            <a:off x="2438400" y="260350"/>
            <a:ext cx="6019800" cy="5835650"/>
          </a:xfrm>
        </p:spPr>
        <p:txBody>
          <a:bodyPr/>
          <a:lstStyle/>
          <a:p>
            <a:pPr>
              <a:buFont typeface="Wingdings" panose="05000000000000000000" pitchFamily="2" charset="2"/>
              <a:buNone/>
            </a:pPr>
            <a:r>
              <a:rPr lang="zh-CN" altLang="en-US" b="1">
                <a:solidFill>
                  <a:schemeClr val="accent2"/>
                </a:solidFill>
                <a:latin typeface="宋体" panose="02010600030101010101" pitchFamily="2" charset="-122"/>
              </a:rPr>
              <a:t>二、设备磨损的补偿</a:t>
            </a:r>
          </a:p>
        </p:txBody>
      </p:sp>
      <p:pic>
        <p:nvPicPr>
          <p:cNvPr id="212996" name="Picture 4">
            <a:extLst>
              <a:ext uri="{FF2B5EF4-FFF2-40B4-BE49-F238E27FC236}">
                <a16:creationId xmlns:a16="http://schemas.microsoft.com/office/drawing/2014/main" id="{AD160554-0A64-44D2-8F6E-353328CC01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765175"/>
            <a:ext cx="6119813" cy="4384675"/>
          </a:xfrm>
          <a:prstGeom prst="rect">
            <a:avLst/>
          </a:prstGeom>
          <a:noFill/>
          <a:extLst>
            <a:ext uri="{909E8E84-426E-40DD-AFC4-6F175D3DCCD1}">
              <a14:hiddenFill xmlns:a14="http://schemas.microsoft.com/office/drawing/2010/main">
                <a:solidFill>
                  <a:srgbClr val="FFFFFF"/>
                </a:solidFill>
              </a14:hiddenFill>
            </a:ext>
          </a:extLst>
        </p:spPr>
      </p:pic>
      <p:sp>
        <p:nvSpPr>
          <p:cNvPr id="212997" name="Rectangle 5">
            <a:extLst>
              <a:ext uri="{FF2B5EF4-FFF2-40B4-BE49-F238E27FC236}">
                <a16:creationId xmlns:a16="http://schemas.microsoft.com/office/drawing/2014/main" id="{95E61452-1B62-4710-8273-DA39BEB312EB}"/>
              </a:ext>
            </a:extLst>
          </p:cNvPr>
          <p:cNvSpPr>
            <a:spLocks noChangeArrowheads="1"/>
          </p:cNvSpPr>
          <p:nvPr/>
        </p:nvSpPr>
        <p:spPr bwMode="auto">
          <a:xfrm>
            <a:off x="2268538" y="5300663"/>
            <a:ext cx="6875462" cy="125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3300"/>
              </a:buClr>
              <a:buSzPct val="70000"/>
              <a:buFont typeface="Wingdings" panose="05000000000000000000" pitchFamily="2" charset="2"/>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buChar char="l"/>
              <a:defRPr kumimoji="1" sz="22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a:buFont typeface="Wingdings" panose="05000000000000000000" pitchFamily="2" charset="2"/>
              <a:buNone/>
            </a:pPr>
            <a:r>
              <a:rPr lang="en-US" altLang="zh-CN" sz="2400" b="1">
                <a:solidFill>
                  <a:srgbClr val="FF0066"/>
                </a:solidFill>
              </a:rPr>
              <a:t>1</a:t>
            </a:r>
            <a:r>
              <a:rPr lang="zh-CN" altLang="en-US" sz="2400" b="1">
                <a:solidFill>
                  <a:srgbClr val="FF0066"/>
                </a:solidFill>
              </a:rPr>
              <a:t>、设备大修理（</a:t>
            </a:r>
            <a:r>
              <a:rPr lang="en-US" altLang="zh-CN" sz="2400" b="1">
                <a:solidFill>
                  <a:srgbClr val="FF0066"/>
                </a:solidFill>
              </a:rPr>
              <a:t>equipment repair</a:t>
            </a:r>
            <a:r>
              <a:rPr lang="zh-CN" altLang="en-US" sz="2400" b="1">
                <a:solidFill>
                  <a:srgbClr val="FF0066"/>
                </a:solidFill>
              </a:rPr>
              <a:t>）</a:t>
            </a:r>
          </a:p>
          <a:p>
            <a:pPr>
              <a:buFont typeface="Wingdings" panose="05000000000000000000" pitchFamily="2" charset="2"/>
              <a:buNone/>
            </a:pPr>
            <a:r>
              <a:rPr lang="en-US" altLang="zh-CN" sz="2400" b="1">
                <a:solidFill>
                  <a:srgbClr val="FF0066"/>
                </a:solidFill>
              </a:rPr>
              <a:t>2</a:t>
            </a:r>
            <a:r>
              <a:rPr lang="zh-CN" altLang="en-US" sz="2400" b="1">
                <a:solidFill>
                  <a:srgbClr val="FF0066"/>
                </a:solidFill>
              </a:rPr>
              <a:t>、设备更新（</a:t>
            </a:r>
            <a:r>
              <a:rPr lang="en-US" altLang="zh-CN" sz="2400" b="1">
                <a:solidFill>
                  <a:srgbClr val="FF0066"/>
                </a:solidFill>
              </a:rPr>
              <a:t>equipment renewal</a:t>
            </a:r>
            <a:r>
              <a:rPr lang="zh-CN" altLang="en-US" sz="2400" b="1">
                <a:solidFill>
                  <a:srgbClr val="FF0066"/>
                </a:solidFill>
              </a:rPr>
              <a:t>）</a:t>
            </a:r>
          </a:p>
          <a:p>
            <a:pPr>
              <a:buFont typeface="Wingdings" panose="05000000000000000000" pitchFamily="2" charset="2"/>
              <a:buNone/>
            </a:pPr>
            <a:r>
              <a:rPr lang="en-US" altLang="zh-CN" sz="2400" b="1">
                <a:solidFill>
                  <a:srgbClr val="FF0066"/>
                </a:solidFill>
              </a:rPr>
              <a:t>3</a:t>
            </a:r>
            <a:r>
              <a:rPr lang="zh-CN" altLang="en-US" sz="2400" b="1">
                <a:solidFill>
                  <a:srgbClr val="FF0066"/>
                </a:solidFill>
              </a:rPr>
              <a:t>、设备现代化改装（ </a:t>
            </a:r>
            <a:r>
              <a:rPr lang="en-US" altLang="zh-CN" sz="2400" b="1">
                <a:solidFill>
                  <a:srgbClr val="FF0066"/>
                </a:solidFill>
              </a:rPr>
              <a:t>equipment  modern remake</a:t>
            </a:r>
            <a:r>
              <a:rPr lang="zh-CN" altLang="en-US" sz="2400" b="1">
                <a:solidFill>
                  <a:srgbClr val="FF0066"/>
                </a:solidFill>
              </a:rPr>
              <a:t>）</a:t>
            </a:r>
          </a:p>
        </p:txBody>
      </p:sp>
    </p:spTree>
  </p:cSld>
  <p:clrMapOvr>
    <a:masterClrMapping/>
  </p:clrMapOvr>
  <p:transition spd="slow">
    <p:randomBar dir="vert"/>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78F9853-1B4A-4713-8170-E6778D620043}"/>
              </a:ext>
            </a:extLst>
          </p:cNvPr>
          <p:cNvSpPr>
            <a:spLocks noGrp="1"/>
          </p:cNvSpPr>
          <p:nvPr>
            <p:ph type="sldNum" sz="quarter" idx="10"/>
          </p:nvPr>
        </p:nvSpPr>
        <p:spPr/>
        <p:txBody>
          <a:bodyPr/>
          <a:lstStyle/>
          <a:p>
            <a:fld id="{547ED6A9-AE02-4F3C-96B8-8FEFE1423CCB}" type="slidenum">
              <a:rPr lang="en-US" altLang="zh-CN"/>
              <a:pPr/>
              <a:t>138</a:t>
            </a:fld>
            <a:endParaRPr lang="en-US" altLang="zh-CN">
              <a:solidFill>
                <a:schemeClr val="tx1"/>
              </a:solidFill>
            </a:endParaRPr>
          </a:p>
        </p:txBody>
      </p:sp>
      <p:sp>
        <p:nvSpPr>
          <p:cNvPr id="214018" name="Rectangle 2">
            <a:extLst>
              <a:ext uri="{FF2B5EF4-FFF2-40B4-BE49-F238E27FC236}">
                <a16:creationId xmlns:a16="http://schemas.microsoft.com/office/drawing/2014/main" id="{8D321B4E-14FE-4AFF-995A-10D944DF5745}"/>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第二节  设备的寿命</a:t>
            </a:r>
          </a:p>
        </p:txBody>
      </p:sp>
      <p:sp>
        <p:nvSpPr>
          <p:cNvPr id="214019" name="Rectangle 3">
            <a:extLst>
              <a:ext uri="{FF2B5EF4-FFF2-40B4-BE49-F238E27FC236}">
                <a16:creationId xmlns:a16="http://schemas.microsoft.com/office/drawing/2014/main" id="{C03CE920-03A5-4588-9AEA-3EEA5B834D84}"/>
              </a:ext>
            </a:extLst>
          </p:cNvPr>
          <p:cNvSpPr>
            <a:spLocks noGrp="1" noChangeArrowheads="1"/>
          </p:cNvSpPr>
          <p:nvPr>
            <p:ph type="body" idx="1"/>
          </p:nvPr>
        </p:nvSpPr>
        <p:spPr>
          <a:xfrm>
            <a:off x="2627313" y="692150"/>
            <a:ext cx="6019800" cy="5907088"/>
          </a:xfrm>
        </p:spPr>
        <p:txBody>
          <a:bodyPr/>
          <a:lstStyle/>
          <a:p>
            <a:pPr>
              <a:buFont typeface="Wingdings" panose="05000000000000000000" pitchFamily="2" charset="2"/>
              <a:buNone/>
            </a:pPr>
            <a:r>
              <a:rPr lang="zh-CN" altLang="en-US" b="1">
                <a:solidFill>
                  <a:schemeClr val="accent2"/>
                </a:solidFill>
              </a:rPr>
              <a:t>一、设备寿命的类型</a:t>
            </a:r>
          </a:p>
          <a:p>
            <a:pPr>
              <a:buFont typeface="Wingdings" panose="05000000000000000000" pitchFamily="2" charset="2"/>
              <a:buNone/>
            </a:pPr>
            <a:r>
              <a:rPr lang="en-US" altLang="zh-CN" sz="2400" b="1">
                <a:solidFill>
                  <a:srgbClr val="FF0066"/>
                </a:solidFill>
              </a:rPr>
              <a:t>1</a:t>
            </a:r>
            <a:r>
              <a:rPr lang="zh-CN" altLang="en-US" sz="2400" b="1">
                <a:solidFill>
                  <a:srgbClr val="FF0066"/>
                </a:solidFill>
              </a:rPr>
              <a:t>、自然寿命（</a:t>
            </a:r>
            <a:r>
              <a:rPr lang="en-US" altLang="zh-CN" sz="2400" b="1">
                <a:solidFill>
                  <a:srgbClr val="FF0066"/>
                </a:solidFill>
              </a:rPr>
              <a:t>natural life span</a:t>
            </a:r>
            <a:r>
              <a:rPr lang="zh-CN" altLang="en-US" sz="2400" b="1">
                <a:solidFill>
                  <a:srgbClr val="FF0066"/>
                </a:solidFill>
              </a:rPr>
              <a:t>）</a:t>
            </a:r>
          </a:p>
          <a:p>
            <a:pPr>
              <a:buFont typeface="Wingdings" panose="05000000000000000000" pitchFamily="2" charset="2"/>
              <a:buNone/>
            </a:pPr>
            <a:r>
              <a:rPr lang="zh-CN" altLang="en-US" sz="2000" b="1"/>
              <a:t>设备从开始使用，逐渐产生有形磨损，造成设备逐渐老化、损坏、直到报废所延续的全部时间。</a:t>
            </a:r>
          </a:p>
          <a:p>
            <a:pPr>
              <a:buFont typeface="Wingdings" panose="05000000000000000000" pitchFamily="2" charset="2"/>
              <a:buNone/>
            </a:pPr>
            <a:r>
              <a:rPr lang="en-US" altLang="zh-CN" sz="2400" b="1">
                <a:solidFill>
                  <a:srgbClr val="FF0066"/>
                </a:solidFill>
              </a:rPr>
              <a:t>2</a:t>
            </a:r>
            <a:r>
              <a:rPr lang="zh-CN" altLang="en-US" sz="2400" b="1">
                <a:solidFill>
                  <a:srgbClr val="FF0066"/>
                </a:solidFill>
              </a:rPr>
              <a:t>、技术寿命（</a:t>
            </a:r>
            <a:r>
              <a:rPr lang="en-US" altLang="zh-CN" sz="2400" b="1">
                <a:solidFill>
                  <a:srgbClr val="FF0066"/>
                </a:solidFill>
              </a:rPr>
              <a:t>technical life span </a:t>
            </a:r>
            <a:r>
              <a:rPr lang="zh-CN" altLang="en-US" sz="2400" b="1">
                <a:solidFill>
                  <a:srgbClr val="FF0066"/>
                </a:solidFill>
              </a:rPr>
              <a:t>）</a:t>
            </a:r>
          </a:p>
          <a:p>
            <a:pPr>
              <a:buFont typeface="Wingdings" panose="05000000000000000000" pitchFamily="2" charset="2"/>
              <a:buNone/>
            </a:pPr>
            <a:r>
              <a:rPr lang="zh-CN" altLang="en-US" sz="2000" b="1"/>
              <a:t>设备开始使用到因为技术落后而被淘汰所经历的全部时间。</a:t>
            </a:r>
          </a:p>
          <a:p>
            <a:pPr>
              <a:buFont typeface="Wingdings" panose="05000000000000000000" pitchFamily="2" charset="2"/>
              <a:buNone/>
            </a:pPr>
            <a:r>
              <a:rPr lang="en-US" altLang="zh-CN" sz="2400" b="1">
                <a:solidFill>
                  <a:srgbClr val="FF0066"/>
                </a:solidFill>
              </a:rPr>
              <a:t>3</a:t>
            </a:r>
            <a:r>
              <a:rPr lang="zh-CN" altLang="en-US" sz="2400" b="1">
                <a:solidFill>
                  <a:srgbClr val="FF0066"/>
                </a:solidFill>
              </a:rPr>
              <a:t>、经济寿命（</a:t>
            </a:r>
            <a:r>
              <a:rPr lang="en-US" altLang="zh-CN" sz="2400" b="1">
                <a:solidFill>
                  <a:srgbClr val="FF0066"/>
                </a:solidFill>
              </a:rPr>
              <a:t>economical life span </a:t>
            </a:r>
            <a:r>
              <a:rPr lang="zh-CN" altLang="en-US" sz="2400" b="1">
                <a:solidFill>
                  <a:srgbClr val="FF0066"/>
                </a:solidFill>
              </a:rPr>
              <a:t>）</a:t>
            </a:r>
          </a:p>
          <a:p>
            <a:pPr>
              <a:buFont typeface="Wingdings" panose="05000000000000000000" pitchFamily="2" charset="2"/>
              <a:buNone/>
            </a:pPr>
            <a:r>
              <a:rPr lang="zh-CN" altLang="en-US" sz="2000" b="1"/>
              <a:t>设备从开始使用到其年平均使用成本最低年份的延续时间长短。</a:t>
            </a:r>
          </a:p>
          <a:p>
            <a:pPr>
              <a:buFont typeface="Wingdings" panose="05000000000000000000" pitchFamily="2" charset="2"/>
              <a:buNone/>
            </a:pPr>
            <a:r>
              <a:rPr lang="zh-CN" altLang="en-US" sz="2000" b="1"/>
              <a:t>一般情况下，技术寿命短于经济寿命，经济寿命短于自然寿命。经济寿命是设备经济分析中最重要的概念，设备更新的依据往往就是经济寿命。</a:t>
            </a:r>
          </a:p>
        </p:txBody>
      </p:sp>
    </p:spTree>
  </p:cSld>
  <p:clrMapOvr>
    <a:masterClrMapping/>
  </p:clrMapOvr>
  <p:transition spd="slow">
    <p:randomBar dir="ver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413B947E-E3CE-4923-A7F3-7862ECD3D0E4}"/>
              </a:ext>
            </a:extLst>
          </p:cNvPr>
          <p:cNvSpPr>
            <a:spLocks noGrp="1"/>
          </p:cNvSpPr>
          <p:nvPr>
            <p:ph type="sldNum" sz="quarter" idx="10"/>
          </p:nvPr>
        </p:nvSpPr>
        <p:spPr/>
        <p:txBody>
          <a:bodyPr/>
          <a:lstStyle/>
          <a:p>
            <a:fld id="{EFFF8EED-F879-40E5-A5CE-FE7536C8C1A7}" type="slidenum">
              <a:rPr lang="en-US" altLang="zh-CN"/>
              <a:pPr/>
              <a:t>139</a:t>
            </a:fld>
            <a:endParaRPr lang="en-US" altLang="zh-CN">
              <a:solidFill>
                <a:schemeClr val="tx1"/>
              </a:solidFill>
            </a:endParaRPr>
          </a:p>
        </p:txBody>
      </p:sp>
      <p:sp>
        <p:nvSpPr>
          <p:cNvPr id="215042" name="Rectangle 2">
            <a:extLst>
              <a:ext uri="{FF2B5EF4-FFF2-40B4-BE49-F238E27FC236}">
                <a16:creationId xmlns:a16="http://schemas.microsoft.com/office/drawing/2014/main" id="{0883EFA7-F947-4D08-964B-B3FAEB357D9B}"/>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第二节   设备的寿命</a:t>
            </a:r>
          </a:p>
        </p:txBody>
      </p:sp>
      <p:sp>
        <p:nvSpPr>
          <p:cNvPr id="215043" name="Rectangle 3">
            <a:extLst>
              <a:ext uri="{FF2B5EF4-FFF2-40B4-BE49-F238E27FC236}">
                <a16:creationId xmlns:a16="http://schemas.microsoft.com/office/drawing/2014/main" id="{10277F67-C197-4A0E-90FB-48080FDC7168}"/>
              </a:ext>
            </a:extLst>
          </p:cNvPr>
          <p:cNvSpPr>
            <a:spLocks noGrp="1" noChangeArrowheads="1"/>
          </p:cNvSpPr>
          <p:nvPr>
            <p:ph type="body" idx="1"/>
          </p:nvPr>
        </p:nvSpPr>
        <p:spPr/>
        <p:txBody>
          <a:bodyPr/>
          <a:lstStyle/>
          <a:p>
            <a:pPr>
              <a:buFont typeface="Wingdings" panose="05000000000000000000" pitchFamily="2" charset="2"/>
              <a:buNone/>
            </a:pPr>
            <a:r>
              <a:rPr lang="zh-CN" altLang="en-US">
                <a:solidFill>
                  <a:schemeClr val="accent2"/>
                </a:solidFill>
              </a:rPr>
              <a:t>二、设备经济寿命的确定</a:t>
            </a:r>
          </a:p>
          <a:p>
            <a:pPr>
              <a:buFont typeface="Wingdings" panose="05000000000000000000" pitchFamily="2" charset="2"/>
              <a:buNone/>
            </a:pPr>
            <a:r>
              <a:rPr lang="en-US" altLang="zh-CN" sz="2400" b="1">
                <a:solidFill>
                  <a:srgbClr val="FF0066"/>
                </a:solidFill>
              </a:rPr>
              <a:t>1</a:t>
            </a:r>
            <a:r>
              <a:rPr lang="zh-CN" altLang="en-US" sz="2400" b="1">
                <a:solidFill>
                  <a:srgbClr val="FF0066"/>
                </a:solidFill>
              </a:rPr>
              <a:t>、设备经济寿命的确定方法</a:t>
            </a:r>
          </a:p>
          <a:p>
            <a:pPr>
              <a:buFont typeface="Wingdings" panose="05000000000000000000" pitchFamily="2" charset="2"/>
              <a:buNone/>
            </a:pPr>
            <a:r>
              <a:rPr lang="zh-CN" altLang="en-US" sz="2000" b="1"/>
              <a:t>设备的年平均费用＝设备的年折旧费</a:t>
            </a:r>
            <a:r>
              <a:rPr lang="en-US" altLang="zh-CN" sz="2000" b="1"/>
              <a:t>+</a:t>
            </a:r>
            <a:r>
              <a:rPr lang="zh-CN" altLang="en-US" sz="2000" b="1"/>
              <a:t>年维持费用</a:t>
            </a:r>
          </a:p>
        </p:txBody>
      </p:sp>
      <p:pic>
        <p:nvPicPr>
          <p:cNvPr id="215044" name="Picture 4">
            <a:extLst>
              <a:ext uri="{FF2B5EF4-FFF2-40B4-BE49-F238E27FC236}">
                <a16:creationId xmlns:a16="http://schemas.microsoft.com/office/drawing/2014/main" id="{BF32C8ED-C19F-48F8-B42C-1BC8704AF7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205038"/>
            <a:ext cx="5832475" cy="4332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1943C927-FD09-4951-AC3C-3FE8C1629C19}"/>
              </a:ext>
            </a:extLst>
          </p:cNvPr>
          <p:cNvSpPr>
            <a:spLocks noGrp="1"/>
          </p:cNvSpPr>
          <p:nvPr>
            <p:ph type="sldNum" sz="quarter" idx="10"/>
          </p:nvPr>
        </p:nvSpPr>
        <p:spPr/>
        <p:txBody>
          <a:bodyPr/>
          <a:lstStyle/>
          <a:p>
            <a:fld id="{D34B6E94-DFF9-48BA-B1C6-11CA82EDF18D}" type="slidenum">
              <a:rPr lang="en-US" altLang="zh-CN"/>
              <a:pPr/>
              <a:t>14</a:t>
            </a:fld>
            <a:endParaRPr lang="en-US" altLang="zh-CN">
              <a:solidFill>
                <a:schemeClr val="tx1"/>
              </a:solidFill>
            </a:endParaRPr>
          </a:p>
        </p:txBody>
      </p:sp>
      <p:sp>
        <p:nvSpPr>
          <p:cNvPr id="61442" name="Rectangle 2">
            <a:extLst>
              <a:ext uri="{FF2B5EF4-FFF2-40B4-BE49-F238E27FC236}">
                <a16:creationId xmlns:a16="http://schemas.microsoft.com/office/drawing/2014/main" id="{45A7D0C3-FFF1-459A-B75C-211CD3E6083A}"/>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61443" name="Rectangle 3">
            <a:extLst>
              <a:ext uri="{FF2B5EF4-FFF2-40B4-BE49-F238E27FC236}">
                <a16:creationId xmlns:a16="http://schemas.microsoft.com/office/drawing/2014/main" id="{AC4E6100-27F4-4E82-B322-CE38C35C7F65}"/>
              </a:ext>
            </a:extLst>
          </p:cNvPr>
          <p:cNvSpPr>
            <a:spLocks noGrp="1" noChangeArrowheads="1"/>
          </p:cNvSpPr>
          <p:nvPr>
            <p:ph type="body" idx="1"/>
          </p:nvPr>
        </p:nvSpPr>
        <p:spPr>
          <a:xfrm>
            <a:off x="2438400" y="188913"/>
            <a:ext cx="6526213" cy="6408737"/>
          </a:xfrm>
        </p:spPr>
        <p:txBody>
          <a:bodyPr/>
          <a:lstStyle/>
          <a:p>
            <a:r>
              <a:rPr lang="zh-CN" altLang="en-US" sz="2800" b="1">
                <a:solidFill>
                  <a:schemeClr val="accent2"/>
                </a:solidFill>
              </a:rPr>
              <a:t>第五节  名义利率和实际利率</a:t>
            </a:r>
          </a:p>
          <a:p>
            <a:pPr>
              <a:buFont typeface="Wingdings" panose="05000000000000000000" pitchFamily="2" charset="2"/>
              <a:buNone/>
            </a:pPr>
            <a:r>
              <a:rPr lang="zh-CN" altLang="en-US" sz="1800" b="1">
                <a:solidFill>
                  <a:srgbClr val="FF0066"/>
                </a:solidFill>
              </a:rPr>
              <a:t>引言：</a:t>
            </a:r>
          </a:p>
          <a:p>
            <a:pPr>
              <a:buFont typeface="Wingdings" panose="05000000000000000000" pitchFamily="2" charset="2"/>
              <a:buNone/>
            </a:pPr>
            <a:r>
              <a:rPr lang="zh-CN" altLang="en-US" sz="1800" b="1">
                <a:solidFill>
                  <a:srgbClr val="FF0066"/>
                </a:solidFill>
              </a:rPr>
              <a:t>      计算利息的时间单位和利率的时间单位不相同时</a:t>
            </a:r>
            <a:r>
              <a:rPr lang="en-US" altLang="zh-CN" sz="1800" b="1">
                <a:solidFill>
                  <a:srgbClr val="FF0066"/>
                </a:solidFill>
              </a:rPr>
              <a:t>,</a:t>
            </a:r>
            <a:r>
              <a:rPr lang="zh-CN" altLang="en-US" sz="1800" b="1">
                <a:solidFill>
                  <a:srgbClr val="FF0066"/>
                </a:solidFill>
              </a:rPr>
              <a:t>会是什么情况呢</a:t>
            </a:r>
            <a:r>
              <a:rPr lang="en-US" altLang="zh-CN" sz="1800" b="1">
                <a:solidFill>
                  <a:srgbClr val="FF0066"/>
                </a:solidFill>
              </a:rPr>
              <a:t>?</a:t>
            </a:r>
          </a:p>
          <a:p>
            <a:pPr>
              <a:buFont typeface="Wingdings" panose="05000000000000000000" pitchFamily="2" charset="2"/>
              <a:buNone/>
            </a:pPr>
            <a:r>
              <a:rPr lang="en-US" altLang="zh-CN" sz="1800" b="1">
                <a:solidFill>
                  <a:schemeClr val="accent1"/>
                </a:solidFill>
              </a:rPr>
              <a:t>——</a:t>
            </a:r>
            <a:r>
              <a:rPr lang="zh-CN" altLang="en-US" sz="1800" b="1">
                <a:solidFill>
                  <a:schemeClr val="accent1"/>
                </a:solidFill>
              </a:rPr>
              <a:t>出现名义利率和实际利率的换算</a:t>
            </a:r>
          </a:p>
          <a:p>
            <a:pPr>
              <a:buFont typeface="Wingdings" panose="05000000000000000000" pitchFamily="2" charset="2"/>
              <a:buNone/>
            </a:pPr>
            <a:r>
              <a:rPr lang="zh-CN" altLang="en-US" sz="1800" b="1"/>
              <a:t>名义利率（</a:t>
            </a:r>
            <a:r>
              <a:rPr lang="en-US" altLang="zh-CN" sz="1800" b="1"/>
              <a:t>Nominal  Interest </a:t>
            </a:r>
            <a:r>
              <a:rPr lang="zh-CN" altLang="en-US" sz="1800" b="1"/>
              <a:t>）是指利率的表现形式，</a:t>
            </a:r>
          </a:p>
          <a:p>
            <a:pPr>
              <a:buFont typeface="Wingdings" panose="05000000000000000000" pitchFamily="2" charset="2"/>
              <a:buNone/>
            </a:pPr>
            <a:r>
              <a:rPr lang="zh-CN" altLang="en-US" sz="1800" b="1"/>
              <a:t>实际利率</a:t>
            </a:r>
            <a:r>
              <a:rPr lang="en-US" altLang="zh-CN" sz="1800" b="1"/>
              <a:t>(Real Interest )</a:t>
            </a:r>
            <a:r>
              <a:rPr lang="zh-CN" altLang="en-US" sz="1800" b="1"/>
              <a:t>是指实际计算利息的利率。</a:t>
            </a:r>
            <a:r>
              <a:rPr lang="zh-CN" altLang="en-US" sz="1800"/>
              <a:t> </a:t>
            </a:r>
          </a:p>
          <a:p>
            <a:pPr>
              <a:buFont typeface="Wingdings" panose="05000000000000000000" pitchFamily="2" charset="2"/>
              <a:buNone/>
            </a:pPr>
            <a:r>
              <a:rPr lang="zh-CN" altLang="en-US" sz="1800" b="1"/>
              <a:t>    </a:t>
            </a:r>
          </a:p>
          <a:p>
            <a:pPr>
              <a:buFont typeface="Wingdings" panose="05000000000000000000" pitchFamily="2" charset="2"/>
              <a:buNone/>
            </a:pPr>
            <a:r>
              <a:rPr lang="zh-CN" altLang="en-US" sz="1800" b="1"/>
              <a:t>在名义利率的时间单位里，计息期越长，计息次数就越</a:t>
            </a:r>
          </a:p>
          <a:p>
            <a:pPr>
              <a:buFont typeface="Wingdings" panose="05000000000000000000" pitchFamily="2" charset="2"/>
              <a:buNone/>
            </a:pPr>
            <a:r>
              <a:rPr lang="zh-CN" altLang="en-US" sz="1800" b="1"/>
              <a:t>少；计息期越短，计息次数就越多。当计息期非常短，</a:t>
            </a:r>
          </a:p>
          <a:p>
            <a:pPr>
              <a:buFont typeface="Wingdings" panose="05000000000000000000" pitchFamily="2" charset="2"/>
              <a:buNone/>
            </a:pPr>
            <a:r>
              <a:rPr lang="zh-CN" altLang="en-US" sz="1800" b="1"/>
              <a:t>难以用时间来计量时，计息次数就趋于无穷大。</a:t>
            </a:r>
            <a:r>
              <a:rPr lang="zh-CN" altLang="en-US" sz="2800"/>
              <a:t> </a:t>
            </a:r>
          </a:p>
          <a:p>
            <a:pPr>
              <a:buFont typeface="Wingdings" panose="05000000000000000000" pitchFamily="2" charset="2"/>
              <a:buNone/>
            </a:pPr>
            <a:r>
              <a:rPr lang="en-US" altLang="zh-CN" sz="2000" b="1">
                <a:solidFill>
                  <a:schemeClr val="accent2"/>
                </a:solidFill>
              </a:rPr>
              <a:t>1</a:t>
            </a:r>
            <a:r>
              <a:rPr lang="zh-CN" altLang="en-US" sz="2000" b="1">
                <a:solidFill>
                  <a:schemeClr val="accent2"/>
                </a:solidFill>
              </a:rPr>
              <a:t>、离散式复利</a:t>
            </a:r>
            <a:r>
              <a:rPr lang="zh-CN" altLang="en-US" sz="2000"/>
              <a:t> </a:t>
            </a:r>
          </a:p>
          <a:p>
            <a:r>
              <a:rPr lang="zh-CN" altLang="en-US" sz="2000" b="1">
                <a:solidFill>
                  <a:srgbClr val="CC3300"/>
                </a:solidFill>
              </a:rPr>
              <a:t>当按照一定的时间单位（如年、月、日等）来计算的利息称为离散式复利。</a:t>
            </a:r>
          </a:p>
          <a:p>
            <a:r>
              <a:rPr lang="zh-CN" altLang="en-US" sz="2000" b="1">
                <a:solidFill>
                  <a:srgbClr val="CC3300"/>
                </a:solidFill>
              </a:rPr>
              <a:t>设</a:t>
            </a:r>
            <a:r>
              <a:rPr lang="zh-CN" altLang="en-US" sz="2000" b="1" i="1">
                <a:solidFill>
                  <a:srgbClr val="CC3300"/>
                </a:solidFill>
              </a:rPr>
              <a:t> </a:t>
            </a:r>
            <a:r>
              <a:rPr lang="en-US" altLang="zh-CN" sz="2000" b="1" i="1">
                <a:solidFill>
                  <a:srgbClr val="CC3300"/>
                </a:solidFill>
              </a:rPr>
              <a:t>r</a:t>
            </a:r>
            <a:r>
              <a:rPr lang="en-US" altLang="zh-CN" sz="2000" b="1">
                <a:solidFill>
                  <a:srgbClr val="CC3300"/>
                </a:solidFill>
              </a:rPr>
              <a:t> </a:t>
            </a:r>
            <a:r>
              <a:rPr lang="zh-CN" altLang="en-US" sz="2000" b="1">
                <a:solidFill>
                  <a:srgbClr val="CC3300"/>
                </a:solidFill>
              </a:rPr>
              <a:t>为名义利率，</a:t>
            </a:r>
            <a:r>
              <a:rPr lang="en-US" altLang="zh-CN" sz="2000" b="1" i="1">
                <a:solidFill>
                  <a:srgbClr val="CC3300"/>
                </a:solidFill>
              </a:rPr>
              <a:t>i </a:t>
            </a:r>
            <a:r>
              <a:rPr lang="zh-CN" altLang="en-US" sz="2000" b="1">
                <a:solidFill>
                  <a:srgbClr val="CC3300"/>
                </a:solidFill>
              </a:rPr>
              <a:t>为实际利率，</a:t>
            </a:r>
            <a:r>
              <a:rPr lang="en-US" altLang="zh-CN" sz="2000" b="1" i="1">
                <a:solidFill>
                  <a:srgbClr val="CC3300"/>
                </a:solidFill>
              </a:rPr>
              <a:t>m</a:t>
            </a:r>
            <a:r>
              <a:rPr lang="en-US" altLang="zh-CN" sz="2000" b="1">
                <a:solidFill>
                  <a:srgbClr val="CC3300"/>
                </a:solidFill>
              </a:rPr>
              <a:t> </a:t>
            </a:r>
            <a:r>
              <a:rPr lang="zh-CN" altLang="en-US" sz="2000" b="1">
                <a:solidFill>
                  <a:srgbClr val="CC3300"/>
                </a:solidFill>
              </a:rPr>
              <a:t>为名义利率时间单位内的计息次数，那么一个计息期的利率应为</a:t>
            </a:r>
            <a:r>
              <a:rPr lang="en-US" altLang="zh-CN" sz="2000" b="1">
                <a:solidFill>
                  <a:srgbClr val="CC3300"/>
                </a:solidFill>
              </a:rPr>
              <a:t>r/m  </a:t>
            </a:r>
            <a:r>
              <a:rPr lang="zh-CN" altLang="en-US" sz="2000" b="1">
                <a:solidFill>
                  <a:srgbClr val="CC3300"/>
                </a:solidFill>
              </a:rPr>
              <a:t>，则一个利率时间单位末的本利和为：</a:t>
            </a:r>
          </a:p>
          <a:p>
            <a:endParaRPr lang="en-US" altLang="zh-CN" sz="2000" b="1">
              <a:solidFill>
                <a:srgbClr val="CC3300"/>
              </a:solidFill>
            </a:endParaRPr>
          </a:p>
        </p:txBody>
      </p:sp>
      <p:sp>
        <p:nvSpPr>
          <p:cNvPr id="61445" name="Rectangle 5">
            <a:extLst>
              <a:ext uri="{FF2B5EF4-FFF2-40B4-BE49-F238E27FC236}">
                <a16:creationId xmlns:a16="http://schemas.microsoft.com/office/drawing/2014/main" id="{FD70EE65-B2FB-4086-828A-C5B5DBC4628F}"/>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1444" name="Object 4">
            <a:extLst>
              <a:ext uri="{FF2B5EF4-FFF2-40B4-BE49-F238E27FC236}">
                <a16:creationId xmlns:a16="http://schemas.microsoft.com/office/drawing/2014/main" id="{E035E995-AD6B-4469-B0FC-76044FC96202}"/>
              </a:ext>
            </a:extLst>
          </p:cNvPr>
          <p:cNvGraphicFramePr>
            <a:graphicFrameLocks noChangeAspect="1"/>
          </p:cNvGraphicFramePr>
          <p:nvPr/>
        </p:nvGraphicFramePr>
        <p:xfrm>
          <a:off x="3851275" y="6165850"/>
          <a:ext cx="2520950" cy="692150"/>
        </p:xfrm>
        <a:graphic>
          <a:graphicData uri="http://schemas.openxmlformats.org/presentationml/2006/ole">
            <mc:AlternateContent xmlns:mc="http://schemas.openxmlformats.org/markup-compatibility/2006">
              <mc:Choice xmlns:v="urn:schemas-microsoft-com:vml" Requires="v">
                <p:oleObj spid="_x0000_s61446" name="公式" r:id="rId3" imgW="1028254" imgH="393529" progId="Equation.3">
                  <p:embed/>
                </p:oleObj>
              </mc:Choice>
              <mc:Fallback>
                <p:oleObj name="公式" r:id="rId3" imgW="1028254" imgH="393529"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6165850"/>
                        <a:ext cx="2520950" cy="692150"/>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3F424A57-D02A-402E-A850-F6031C2CF13B}"/>
              </a:ext>
            </a:extLst>
          </p:cNvPr>
          <p:cNvSpPr>
            <a:spLocks noGrp="1"/>
          </p:cNvSpPr>
          <p:nvPr>
            <p:ph type="sldNum" sz="quarter" idx="10"/>
          </p:nvPr>
        </p:nvSpPr>
        <p:spPr/>
        <p:txBody>
          <a:bodyPr/>
          <a:lstStyle/>
          <a:p>
            <a:fld id="{0C98C148-75ED-4661-B451-6DCA0AD097B7}" type="slidenum">
              <a:rPr lang="en-US" altLang="zh-CN"/>
              <a:pPr/>
              <a:t>140</a:t>
            </a:fld>
            <a:endParaRPr lang="en-US" altLang="zh-CN">
              <a:solidFill>
                <a:schemeClr val="tx1"/>
              </a:solidFill>
            </a:endParaRPr>
          </a:p>
        </p:txBody>
      </p:sp>
      <p:sp>
        <p:nvSpPr>
          <p:cNvPr id="216066" name="Rectangle 2">
            <a:extLst>
              <a:ext uri="{FF2B5EF4-FFF2-40B4-BE49-F238E27FC236}">
                <a16:creationId xmlns:a16="http://schemas.microsoft.com/office/drawing/2014/main" id="{DCDC1A95-1C3D-47A0-952F-BD275B7A1790}"/>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第二节  设备的寿命</a:t>
            </a:r>
          </a:p>
        </p:txBody>
      </p:sp>
      <p:pic>
        <p:nvPicPr>
          <p:cNvPr id="216067" name="Picture 3">
            <a:extLst>
              <a:ext uri="{FF2B5EF4-FFF2-40B4-BE49-F238E27FC236}">
                <a16:creationId xmlns:a16="http://schemas.microsoft.com/office/drawing/2014/main" id="{2A6B50A5-AFCB-4FF6-AA4E-57679B3BA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1557338"/>
            <a:ext cx="3960813" cy="3887787"/>
          </a:xfrm>
          <a:prstGeom prst="rect">
            <a:avLst/>
          </a:prstGeom>
          <a:noFill/>
          <a:extLst>
            <a:ext uri="{909E8E84-426E-40DD-AFC4-6F175D3DCCD1}">
              <a14:hiddenFill xmlns:a14="http://schemas.microsoft.com/office/drawing/2010/main">
                <a:solidFill>
                  <a:srgbClr val="FFFFFF"/>
                </a:solidFill>
              </a14:hiddenFill>
            </a:ext>
          </a:extLst>
        </p:spPr>
      </p:pic>
      <p:sp>
        <p:nvSpPr>
          <p:cNvPr id="216068" name="Text Box 4">
            <a:extLst>
              <a:ext uri="{FF2B5EF4-FFF2-40B4-BE49-F238E27FC236}">
                <a16:creationId xmlns:a16="http://schemas.microsoft.com/office/drawing/2014/main" id="{C7C0D254-421C-4631-AB97-BF60472DD12C}"/>
              </a:ext>
            </a:extLst>
          </p:cNvPr>
          <p:cNvSpPr txBox="1">
            <a:spLocks noChangeArrowheads="1"/>
          </p:cNvSpPr>
          <p:nvPr/>
        </p:nvSpPr>
        <p:spPr bwMode="auto">
          <a:xfrm>
            <a:off x="2484438" y="692150"/>
            <a:ext cx="6480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solidFill>
                  <a:srgbClr val="3366FF"/>
                </a:solidFill>
              </a:rPr>
              <a:t>年维持费用包括运行费用和修理费用两部分。</a:t>
            </a:r>
          </a:p>
        </p:txBody>
      </p:sp>
    </p:spTree>
  </p:cSld>
  <p:clrMapOvr>
    <a:masterClrMapping/>
  </p:clrMapOvr>
  <p:transition spd="slow">
    <p:randomBar dir="vert"/>
  </p:transition>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2">
            <a:extLst>
              <a:ext uri="{FF2B5EF4-FFF2-40B4-BE49-F238E27FC236}">
                <a16:creationId xmlns:a16="http://schemas.microsoft.com/office/drawing/2014/main" id="{32071A3F-A5B4-4935-8C51-D8AB200CC43D}"/>
              </a:ext>
            </a:extLst>
          </p:cNvPr>
          <p:cNvSpPr>
            <a:spLocks noGrp="1"/>
          </p:cNvSpPr>
          <p:nvPr>
            <p:ph type="sldNum" sz="quarter" idx="10"/>
          </p:nvPr>
        </p:nvSpPr>
        <p:spPr/>
        <p:txBody>
          <a:bodyPr/>
          <a:lstStyle/>
          <a:p>
            <a:fld id="{CBA07926-0B6E-48BC-9E49-E59B405577BE}" type="slidenum">
              <a:rPr lang="en-US" altLang="zh-CN"/>
              <a:pPr/>
              <a:t>141</a:t>
            </a:fld>
            <a:endParaRPr lang="en-US" altLang="zh-CN">
              <a:solidFill>
                <a:schemeClr val="tx1"/>
              </a:solidFill>
            </a:endParaRPr>
          </a:p>
        </p:txBody>
      </p:sp>
      <p:sp>
        <p:nvSpPr>
          <p:cNvPr id="217090" name="Rectangle 2">
            <a:extLst>
              <a:ext uri="{FF2B5EF4-FFF2-40B4-BE49-F238E27FC236}">
                <a16:creationId xmlns:a16="http://schemas.microsoft.com/office/drawing/2014/main" id="{C27CB899-185C-4CE5-87D8-725A74BEED06}"/>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第二节  设备的寿命</a:t>
            </a:r>
          </a:p>
        </p:txBody>
      </p:sp>
      <p:sp>
        <p:nvSpPr>
          <p:cNvPr id="217091" name="Text Box 3">
            <a:extLst>
              <a:ext uri="{FF2B5EF4-FFF2-40B4-BE49-F238E27FC236}">
                <a16:creationId xmlns:a16="http://schemas.microsoft.com/office/drawing/2014/main" id="{DD193D96-F872-47CC-BA4B-E694F6CE9578}"/>
              </a:ext>
            </a:extLst>
          </p:cNvPr>
          <p:cNvSpPr txBox="1">
            <a:spLocks noChangeArrowheads="1"/>
          </p:cNvSpPr>
          <p:nvPr/>
        </p:nvSpPr>
        <p:spPr bwMode="auto">
          <a:xfrm>
            <a:off x="2627313" y="404813"/>
            <a:ext cx="61928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b="1"/>
              <a:t>例</a:t>
            </a:r>
            <a:r>
              <a:rPr lang="en-US" altLang="zh-CN" b="1"/>
              <a:t>8.1  </a:t>
            </a:r>
            <a:r>
              <a:rPr lang="zh-CN" altLang="en-US" b="1"/>
              <a:t>已知某设备的寿命期是</a:t>
            </a:r>
            <a:r>
              <a:rPr lang="en-US" altLang="zh-CN" b="1"/>
              <a:t>10</a:t>
            </a:r>
            <a:r>
              <a:rPr lang="zh-CN" altLang="en-US" b="1"/>
              <a:t>年，期初原值为</a:t>
            </a:r>
            <a:r>
              <a:rPr lang="en-US" altLang="zh-CN" b="1"/>
              <a:t>800</a:t>
            </a:r>
            <a:r>
              <a:rPr lang="zh-CN" altLang="en-US" b="1"/>
              <a:t>万元，每年的年度使用费用和年末产值见表</a:t>
            </a:r>
            <a:r>
              <a:rPr lang="en-US" altLang="zh-CN" b="1"/>
              <a:t>8-1</a:t>
            </a:r>
            <a:r>
              <a:rPr lang="zh-CN" altLang="en-US" b="1"/>
              <a:t>。计算该设备的经济寿命。</a:t>
            </a:r>
          </a:p>
        </p:txBody>
      </p:sp>
      <p:pic>
        <p:nvPicPr>
          <p:cNvPr id="217092" name="Picture 4">
            <a:extLst>
              <a:ext uri="{FF2B5EF4-FFF2-40B4-BE49-F238E27FC236}">
                <a16:creationId xmlns:a16="http://schemas.microsoft.com/office/drawing/2014/main" id="{118B2C29-023F-40AA-91F0-2D37287ABC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349500"/>
            <a:ext cx="6553200" cy="1817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74279C4D-D49E-4C48-87EA-F84DD68F00BA}"/>
              </a:ext>
            </a:extLst>
          </p:cNvPr>
          <p:cNvSpPr>
            <a:spLocks noGrp="1"/>
          </p:cNvSpPr>
          <p:nvPr>
            <p:ph type="sldNum" sz="quarter" idx="10"/>
          </p:nvPr>
        </p:nvSpPr>
        <p:spPr/>
        <p:txBody>
          <a:bodyPr/>
          <a:lstStyle/>
          <a:p>
            <a:fld id="{A29C9ADB-1090-4B9E-A3A3-F79DBA855F73}" type="slidenum">
              <a:rPr lang="en-US" altLang="zh-CN"/>
              <a:pPr/>
              <a:t>142</a:t>
            </a:fld>
            <a:endParaRPr lang="en-US" altLang="zh-CN">
              <a:solidFill>
                <a:schemeClr val="tx1"/>
              </a:solidFill>
            </a:endParaRPr>
          </a:p>
        </p:txBody>
      </p:sp>
      <p:sp>
        <p:nvSpPr>
          <p:cNvPr id="218114" name="Rectangle 2">
            <a:extLst>
              <a:ext uri="{FF2B5EF4-FFF2-40B4-BE49-F238E27FC236}">
                <a16:creationId xmlns:a16="http://schemas.microsoft.com/office/drawing/2014/main" id="{B85023DD-81EB-463A-8362-E599B3425A65}"/>
              </a:ext>
            </a:extLst>
          </p:cNvPr>
          <p:cNvSpPr>
            <a:spLocks noGrp="1" noChangeArrowheads="1"/>
          </p:cNvSpPr>
          <p:nvPr>
            <p:ph type="body" idx="1"/>
          </p:nvPr>
        </p:nvSpPr>
        <p:spPr>
          <a:xfrm>
            <a:off x="2411413" y="333375"/>
            <a:ext cx="6019800" cy="5334000"/>
          </a:xfrm>
        </p:spPr>
        <p:txBody>
          <a:bodyPr/>
          <a:lstStyle/>
          <a:p>
            <a:pPr>
              <a:buFont typeface="Wingdings" panose="05000000000000000000" pitchFamily="2" charset="2"/>
              <a:buNone/>
            </a:pPr>
            <a:r>
              <a:rPr lang="zh-CN" altLang="en-US" sz="2000" b="1">
                <a:solidFill>
                  <a:srgbClr val="008000"/>
                </a:solidFill>
              </a:rPr>
              <a:t>解：根据公式可以计算设备的经济寿命。年份数用</a:t>
            </a:r>
            <a:r>
              <a:rPr lang="en-US" altLang="zh-CN" sz="2000" b="1">
                <a:solidFill>
                  <a:srgbClr val="008000"/>
                </a:solidFill>
              </a:rPr>
              <a:t>t</a:t>
            </a:r>
            <a:r>
              <a:rPr lang="zh-CN" altLang="en-US" sz="2000" b="1">
                <a:solidFill>
                  <a:srgbClr val="008000"/>
                </a:solidFill>
              </a:rPr>
              <a:t>表示，</a:t>
            </a:r>
            <a:r>
              <a:rPr lang="en-US" altLang="zh-CN" sz="2000" b="1">
                <a:solidFill>
                  <a:srgbClr val="008000"/>
                </a:solidFill>
              </a:rPr>
              <a:t>t</a:t>
            </a:r>
            <a:r>
              <a:rPr lang="zh-CN" altLang="en-US" sz="2000" b="1">
                <a:solidFill>
                  <a:srgbClr val="008000"/>
                </a:solidFill>
              </a:rPr>
              <a:t>是一个变数，设备的原值用</a:t>
            </a:r>
            <a:r>
              <a:rPr lang="en-US" altLang="zh-CN" sz="2000" b="1">
                <a:solidFill>
                  <a:srgbClr val="008000"/>
                </a:solidFill>
              </a:rPr>
              <a:t>P</a:t>
            </a:r>
            <a:r>
              <a:rPr lang="zh-CN" altLang="en-US" sz="2000" b="1">
                <a:solidFill>
                  <a:srgbClr val="008000"/>
                </a:solidFill>
              </a:rPr>
              <a:t>表示，残值用</a:t>
            </a:r>
            <a:r>
              <a:rPr lang="en-US" altLang="zh-CN" sz="2000" b="1">
                <a:solidFill>
                  <a:srgbClr val="008000"/>
                </a:solidFill>
              </a:rPr>
              <a:t>F</a:t>
            </a:r>
            <a:r>
              <a:rPr lang="zh-CN" altLang="en-US" sz="2000" b="1">
                <a:solidFill>
                  <a:srgbClr val="008000"/>
                </a:solidFill>
              </a:rPr>
              <a:t>表示。计算过程和结果列表如下</a:t>
            </a:r>
            <a:r>
              <a:rPr lang="en-US" altLang="zh-CN" sz="2000" b="1">
                <a:solidFill>
                  <a:srgbClr val="008000"/>
                </a:solidFill>
              </a:rPr>
              <a:t>8-2</a:t>
            </a:r>
            <a:r>
              <a:rPr lang="zh-CN" altLang="en-US" sz="2000" b="1">
                <a:solidFill>
                  <a:srgbClr val="008000"/>
                </a:solidFill>
              </a:rPr>
              <a:t>。</a:t>
            </a:r>
          </a:p>
        </p:txBody>
      </p:sp>
      <p:sp>
        <p:nvSpPr>
          <p:cNvPr id="218115" name="Rectangle 3">
            <a:extLst>
              <a:ext uri="{FF2B5EF4-FFF2-40B4-BE49-F238E27FC236}">
                <a16:creationId xmlns:a16="http://schemas.microsoft.com/office/drawing/2014/main" id="{B0C0AC34-5D4C-45E7-9D5F-CEF312D66323}"/>
              </a:ext>
            </a:extLst>
          </p:cNvPr>
          <p:cNvSpPr>
            <a:spLocks noGrp="1" noChangeArrowheads="1"/>
          </p:cNvSpPr>
          <p:nvPr>
            <p:ph type="title"/>
          </p:nvPr>
        </p:nvSpPr>
        <p:spPr bwMode="auto">
          <a:xfrm>
            <a:off x="827088" y="620713"/>
            <a:ext cx="1143000" cy="531018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18116" name="Picture 4">
            <a:extLst>
              <a:ext uri="{FF2B5EF4-FFF2-40B4-BE49-F238E27FC236}">
                <a16:creationId xmlns:a16="http://schemas.microsoft.com/office/drawing/2014/main" id="{1DCF945F-21B0-46CE-9F3D-8BE54222EA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268413"/>
            <a:ext cx="6337300" cy="3240087"/>
          </a:xfrm>
          <a:prstGeom prst="rect">
            <a:avLst/>
          </a:prstGeom>
          <a:noFill/>
          <a:extLst>
            <a:ext uri="{909E8E84-426E-40DD-AFC4-6F175D3DCCD1}">
              <a14:hiddenFill xmlns:a14="http://schemas.microsoft.com/office/drawing/2010/main">
                <a:solidFill>
                  <a:srgbClr val="FFFFFF"/>
                </a:solidFill>
              </a14:hiddenFill>
            </a:ext>
          </a:extLst>
        </p:spPr>
      </p:pic>
      <p:sp>
        <p:nvSpPr>
          <p:cNvPr id="218117" name="Rectangle 5">
            <a:extLst>
              <a:ext uri="{FF2B5EF4-FFF2-40B4-BE49-F238E27FC236}">
                <a16:creationId xmlns:a16="http://schemas.microsoft.com/office/drawing/2014/main" id="{26724186-E812-48B5-B693-E419DA6BF561}"/>
              </a:ext>
            </a:extLst>
          </p:cNvPr>
          <p:cNvSpPr>
            <a:spLocks noChangeArrowheads="1"/>
          </p:cNvSpPr>
          <p:nvPr/>
        </p:nvSpPr>
        <p:spPr bwMode="auto">
          <a:xfrm>
            <a:off x="2411413" y="4581525"/>
            <a:ext cx="6553200"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3300"/>
              </a:buClr>
              <a:buSzPct val="70000"/>
              <a:buFont typeface="Wingdings" panose="05000000000000000000" pitchFamily="2" charset="2"/>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buChar char="l"/>
              <a:defRPr kumimoji="1" sz="22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a:buFont typeface="Wingdings" panose="05000000000000000000" pitchFamily="2" charset="2"/>
              <a:buNone/>
            </a:pPr>
            <a:r>
              <a:rPr lang="zh-CN" altLang="en-US" sz="2000" b="1">
                <a:solidFill>
                  <a:srgbClr val="0000FF"/>
                </a:solidFill>
              </a:rPr>
              <a:t>表</a:t>
            </a:r>
            <a:r>
              <a:rPr lang="en-US" altLang="zh-CN" sz="2000" b="1">
                <a:solidFill>
                  <a:srgbClr val="0000FF"/>
                </a:solidFill>
              </a:rPr>
              <a:t>8-2</a:t>
            </a:r>
            <a:r>
              <a:rPr lang="zh-CN" altLang="en-US" sz="2000" b="1">
                <a:solidFill>
                  <a:srgbClr val="0000FF"/>
                </a:solidFill>
              </a:rPr>
              <a:t>中，累计年度使用费是各年使用费用的累计值，平均年度使用费等于各年的累计年度使用费除以对应的年份数，</a:t>
            </a:r>
          </a:p>
          <a:p>
            <a:pPr>
              <a:buFont typeface="Wingdings" panose="05000000000000000000" pitchFamily="2" charset="2"/>
              <a:buNone/>
            </a:pPr>
            <a:r>
              <a:rPr lang="zh-CN" altLang="en-US" sz="2000" b="1">
                <a:solidFill>
                  <a:srgbClr val="0000FF"/>
                </a:solidFill>
              </a:rPr>
              <a:t>               </a:t>
            </a:r>
            <a:r>
              <a:rPr lang="zh-CN" altLang="en-US" sz="2000" b="1">
                <a:solidFill>
                  <a:srgbClr val="FF0066"/>
                </a:solidFill>
              </a:rPr>
              <a:t>年平均费用＝平均年度使用费＋年折旧费。</a:t>
            </a:r>
          </a:p>
          <a:p>
            <a:pPr>
              <a:buFont typeface="Wingdings" panose="05000000000000000000" pitchFamily="2" charset="2"/>
              <a:buNone/>
            </a:pPr>
            <a:r>
              <a:rPr lang="zh-CN" altLang="en-US" sz="2000" b="1">
                <a:solidFill>
                  <a:srgbClr val="0000FF"/>
                </a:solidFill>
              </a:rPr>
              <a:t>从表</a:t>
            </a:r>
            <a:r>
              <a:rPr lang="en-US" altLang="zh-CN" sz="2000" b="1">
                <a:solidFill>
                  <a:srgbClr val="0000FF"/>
                </a:solidFill>
              </a:rPr>
              <a:t>8-2</a:t>
            </a:r>
            <a:r>
              <a:rPr lang="zh-CN" altLang="en-US" sz="2000" b="1">
                <a:solidFill>
                  <a:srgbClr val="0000FF"/>
                </a:solidFill>
              </a:rPr>
              <a:t>中计算可见，年平均费用的年份数是</a:t>
            </a:r>
            <a:r>
              <a:rPr lang="en-US" altLang="zh-CN" sz="2000" b="1">
                <a:solidFill>
                  <a:srgbClr val="0000FF"/>
                </a:solidFill>
              </a:rPr>
              <a:t>4</a:t>
            </a:r>
            <a:r>
              <a:rPr lang="zh-CN" altLang="en-US" sz="2000" b="1">
                <a:solidFill>
                  <a:srgbClr val="0000FF"/>
                </a:solidFill>
              </a:rPr>
              <a:t>年，因此，改设备的经济寿命是</a:t>
            </a:r>
            <a:r>
              <a:rPr lang="en-US" altLang="zh-CN" sz="2000" b="1">
                <a:solidFill>
                  <a:srgbClr val="0000FF"/>
                </a:solidFill>
              </a:rPr>
              <a:t>4</a:t>
            </a:r>
            <a:r>
              <a:rPr lang="zh-CN" altLang="en-US" sz="2000" b="1">
                <a:solidFill>
                  <a:srgbClr val="0000FF"/>
                </a:solidFill>
              </a:rPr>
              <a:t>年。</a:t>
            </a:r>
          </a:p>
        </p:txBody>
      </p:sp>
    </p:spTree>
  </p:cSld>
  <p:clrMapOvr>
    <a:masterClrMapping/>
  </p:clrMapOvr>
  <p:transition spd="slow">
    <p:randomBar dir="vert"/>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0187AB1C-EE88-47C0-B69D-DC45743906A4}"/>
              </a:ext>
            </a:extLst>
          </p:cNvPr>
          <p:cNvSpPr>
            <a:spLocks noGrp="1"/>
          </p:cNvSpPr>
          <p:nvPr>
            <p:ph type="sldNum" sz="quarter" idx="10"/>
          </p:nvPr>
        </p:nvSpPr>
        <p:spPr/>
        <p:txBody>
          <a:bodyPr/>
          <a:lstStyle/>
          <a:p>
            <a:fld id="{7AF6F78A-F810-4C2A-84BF-366DA0C6C20A}" type="slidenum">
              <a:rPr lang="en-US" altLang="zh-CN"/>
              <a:pPr/>
              <a:t>143</a:t>
            </a:fld>
            <a:endParaRPr lang="en-US" altLang="zh-CN">
              <a:solidFill>
                <a:schemeClr val="tx1"/>
              </a:solidFill>
            </a:endParaRPr>
          </a:p>
        </p:txBody>
      </p:sp>
      <p:sp>
        <p:nvSpPr>
          <p:cNvPr id="219138" name="Rectangle 2">
            <a:extLst>
              <a:ext uri="{FF2B5EF4-FFF2-40B4-BE49-F238E27FC236}">
                <a16:creationId xmlns:a16="http://schemas.microsoft.com/office/drawing/2014/main" id="{C3E5D4BD-44C8-492B-B1C0-3B7A0CFD5149}"/>
              </a:ext>
            </a:extLst>
          </p:cNvPr>
          <p:cNvSpPr>
            <a:spLocks noGrp="1" noChangeArrowheads="1"/>
          </p:cNvSpPr>
          <p:nvPr>
            <p:ph type="title"/>
          </p:nvPr>
        </p:nvSpPr>
        <p:spPr bwMode="auto">
          <a:xfrm>
            <a:off x="900113" y="549275"/>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sp>
        <p:nvSpPr>
          <p:cNvPr id="219139" name="Rectangle 3">
            <a:extLst>
              <a:ext uri="{FF2B5EF4-FFF2-40B4-BE49-F238E27FC236}">
                <a16:creationId xmlns:a16="http://schemas.microsoft.com/office/drawing/2014/main" id="{E0374433-BCB4-4069-A205-44A8F321CDAB}"/>
              </a:ext>
            </a:extLst>
          </p:cNvPr>
          <p:cNvSpPr>
            <a:spLocks noGrp="1" noChangeArrowheads="1"/>
          </p:cNvSpPr>
          <p:nvPr>
            <p:ph type="body" idx="1"/>
          </p:nvPr>
        </p:nvSpPr>
        <p:spPr>
          <a:xfrm>
            <a:off x="2339975" y="620713"/>
            <a:ext cx="6019800" cy="5334000"/>
          </a:xfrm>
        </p:spPr>
        <p:txBody>
          <a:bodyPr/>
          <a:lstStyle/>
          <a:p>
            <a:pPr>
              <a:buFont typeface="Wingdings" panose="05000000000000000000" pitchFamily="2" charset="2"/>
              <a:buNone/>
            </a:pPr>
            <a:r>
              <a:rPr lang="en-US" altLang="zh-CN" sz="2400" b="1">
                <a:solidFill>
                  <a:srgbClr val="FF0000"/>
                </a:solidFill>
              </a:rPr>
              <a:t>2.</a:t>
            </a:r>
            <a:r>
              <a:rPr lang="zh-CN" altLang="en-US" sz="2400" b="1">
                <a:solidFill>
                  <a:srgbClr val="FF0000"/>
                </a:solidFill>
              </a:rPr>
              <a:t>设备年度使用费呈规则变化时设备经济寿命的确定。</a:t>
            </a:r>
          </a:p>
          <a:p>
            <a:pPr>
              <a:buFont typeface="Wingdings" panose="05000000000000000000" pitchFamily="2" charset="2"/>
              <a:buNone/>
            </a:pPr>
            <a:r>
              <a:rPr lang="en-US" altLang="zh-CN" sz="2000" b="1"/>
              <a:t>1</a:t>
            </a:r>
            <a:r>
              <a:rPr lang="zh-CN" altLang="en-US" sz="2000" b="1"/>
              <a:t>）年度使用费逐年增加且呈等差序列变化</a:t>
            </a:r>
          </a:p>
          <a:p>
            <a:pPr>
              <a:buFont typeface="Wingdings" panose="05000000000000000000" pitchFamily="2" charset="2"/>
              <a:buNone/>
            </a:pPr>
            <a:r>
              <a:rPr lang="zh-CN" altLang="en-US" sz="2000" b="1"/>
              <a:t>（</a:t>
            </a:r>
            <a:r>
              <a:rPr lang="en-US" altLang="zh-CN" sz="2000" b="1"/>
              <a:t>1</a:t>
            </a:r>
            <a:r>
              <a:rPr lang="zh-CN" altLang="en-US" sz="2000" b="1"/>
              <a:t>）不考虑资金的时间价值，且每年残值固定不变</a:t>
            </a:r>
          </a:p>
          <a:p>
            <a:pPr>
              <a:buFont typeface="Wingdings" panose="05000000000000000000" pitchFamily="2" charset="2"/>
              <a:buNone/>
            </a:pPr>
            <a:endParaRPr lang="en-US" altLang="zh-CN" sz="2000" b="1"/>
          </a:p>
        </p:txBody>
      </p:sp>
      <p:pic>
        <p:nvPicPr>
          <p:cNvPr id="219140" name="Picture 4">
            <a:extLst>
              <a:ext uri="{FF2B5EF4-FFF2-40B4-BE49-F238E27FC236}">
                <a16:creationId xmlns:a16="http://schemas.microsoft.com/office/drawing/2014/main" id="{81DD6454-3CF6-430C-B55F-838687C533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514600"/>
            <a:ext cx="6246813" cy="32194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731CD7A-F309-4AAC-81A1-2E95011ABE24}"/>
              </a:ext>
            </a:extLst>
          </p:cNvPr>
          <p:cNvSpPr>
            <a:spLocks noGrp="1"/>
          </p:cNvSpPr>
          <p:nvPr>
            <p:ph type="sldNum" sz="quarter" idx="10"/>
          </p:nvPr>
        </p:nvSpPr>
        <p:spPr/>
        <p:txBody>
          <a:bodyPr/>
          <a:lstStyle/>
          <a:p>
            <a:fld id="{5F5EA811-08D1-40FF-9085-50C35F006E6C}" type="slidenum">
              <a:rPr lang="en-US" altLang="zh-CN"/>
              <a:pPr/>
              <a:t>144</a:t>
            </a:fld>
            <a:endParaRPr lang="en-US" altLang="zh-CN">
              <a:solidFill>
                <a:schemeClr val="tx1"/>
              </a:solidFill>
            </a:endParaRPr>
          </a:p>
        </p:txBody>
      </p:sp>
      <p:sp>
        <p:nvSpPr>
          <p:cNvPr id="220162" name="Rectangle 2">
            <a:extLst>
              <a:ext uri="{FF2B5EF4-FFF2-40B4-BE49-F238E27FC236}">
                <a16:creationId xmlns:a16="http://schemas.microsoft.com/office/drawing/2014/main" id="{C763AF13-4AA5-4059-88CD-D09DA055868D}"/>
              </a:ext>
            </a:extLst>
          </p:cNvPr>
          <p:cNvSpPr>
            <a:spLocks noGrp="1" noChangeArrowheads="1"/>
          </p:cNvSpPr>
          <p:nvPr>
            <p:ph type="title"/>
          </p:nvPr>
        </p:nvSpPr>
        <p:spPr bwMode="auto">
          <a:xfrm>
            <a:off x="900113" y="549275"/>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20163" name="Picture 3">
            <a:extLst>
              <a:ext uri="{FF2B5EF4-FFF2-40B4-BE49-F238E27FC236}">
                <a16:creationId xmlns:a16="http://schemas.microsoft.com/office/drawing/2014/main" id="{16F04343-442C-43DE-A08B-C1BAA9CC4A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908050"/>
            <a:ext cx="6265863" cy="4103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DE025B8-C43C-44CD-BAD8-09AC95A3F58E}"/>
              </a:ext>
            </a:extLst>
          </p:cNvPr>
          <p:cNvSpPr>
            <a:spLocks noGrp="1"/>
          </p:cNvSpPr>
          <p:nvPr>
            <p:ph type="sldNum" sz="quarter" idx="10"/>
          </p:nvPr>
        </p:nvSpPr>
        <p:spPr/>
        <p:txBody>
          <a:bodyPr/>
          <a:lstStyle/>
          <a:p>
            <a:fld id="{53AD3A62-1DB7-451D-9F1A-691AE1B3BD6F}" type="slidenum">
              <a:rPr lang="en-US" altLang="zh-CN"/>
              <a:pPr/>
              <a:t>145</a:t>
            </a:fld>
            <a:endParaRPr lang="en-US" altLang="zh-CN">
              <a:solidFill>
                <a:schemeClr val="tx1"/>
              </a:solidFill>
            </a:endParaRPr>
          </a:p>
        </p:txBody>
      </p:sp>
      <p:sp>
        <p:nvSpPr>
          <p:cNvPr id="221186" name="Rectangle 2">
            <a:extLst>
              <a:ext uri="{FF2B5EF4-FFF2-40B4-BE49-F238E27FC236}">
                <a16:creationId xmlns:a16="http://schemas.microsoft.com/office/drawing/2014/main" id="{2DC9D1B6-9493-40BB-BE42-3F63ABC10454}"/>
              </a:ext>
            </a:extLst>
          </p:cNvPr>
          <p:cNvSpPr>
            <a:spLocks noGrp="1" noChangeArrowheads="1"/>
          </p:cNvSpPr>
          <p:nvPr>
            <p:ph type="title"/>
          </p:nvPr>
        </p:nvSpPr>
        <p:spPr bwMode="auto">
          <a:xfrm>
            <a:off x="900113" y="549275"/>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21187" name="Picture 3">
            <a:extLst>
              <a:ext uri="{FF2B5EF4-FFF2-40B4-BE49-F238E27FC236}">
                <a16:creationId xmlns:a16="http://schemas.microsoft.com/office/drawing/2014/main" id="{0BCD1480-D387-4A03-A4E4-26EAEE3C1B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836613"/>
            <a:ext cx="6408737"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763D181A-CBA8-4A2F-AC60-6BB96C8551CF}"/>
              </a:ext>
            </a:extLst>
          </p:cNvPr>
          <p:cNvSpPr>
            <a:spLocks noGrp="1"/>
          </p:cNvSpPr>
          <p:nvPr>
            <p:ph type="sldNum" sz="quarter" idx="10"/>
          </p:nvPr>
        </p:nvSpPr>
        <p:spPr/>
        <p:txBody>
          <a:bodyPr/>
          <a:lstStyle/>
          <a:p>
            <a:fld id="{F0C8475F-742E-4059-92FB-C5B9CA80F01A}" type="slidenum">
              <a:rPr lang="en-US" altLang="zh-CN"/>
              <a:pPr/>
              <a:t>146</a:t>
            </a:fld>
            <a:endParaRPr lang="en-US" altLang="zh-CN">
              <a:solidFill>
                <a:schemeClr val="tx1"/>
              </a:solidFill>
            </a:endParaRPr>
          </a:p>
        </p:txBody>
      </p:sp>
      <p:sp>
        <p:nvSpPr>
          <p:cNvPr id="222210" name="Rectangle 2">
            <a:extLst>
              <a:ext uri="{FF2B5EF4-FFF2-40B4-BE49-F238E27FC236}">
                <a16:creationId xmlns:a16="http://schemas.microsoft.com/office/drawing/2014/main" id="{9DC65A5D-E8A9-405A-947D-04D9EFFEAE33}"/>
              </a:ext>
            </a:extLst>
          </p:cNvPr>
          <p:cNvSpPr>
            <a:spLocks noGrp="1" noChangeArrowheads="1"/>
          </p:cNvSpPr>
          <p:nvPr>
            <p:ph type="body" idx="1"/>
          </p:nvPr>
        </p:nvSpPr>
        <p:spPr>
          <a:xfrm>
            <a:off x="2438400" y="692150"/>
            <a:ext cx="6019800" cy="5403850"/>
          </a:xfrm>
        </p:spPr>
        <p:txBody>
          <a:bodyPr/>
          <a:lstStyle/>
          <a:p>
            <a:pPr>
              <a:buFont typeface="Wingdings" panose="05000000000000000000" pitchFamily="2" charset="2"/>
              <a:buNone/>
            </a:pPr>
            <a:r>
              <a:rPr lang="zh-CN" altLang="en-US" sz="2400" b="1">
                <a:solidFill>
                  <a:srgbClr val="FF0066"/>
                </a:solidFill>
              </a:rPr>
              <a:t>（</a:t>
            </a:r>
            <a:r>
              <a:rPr lang="en-US" altLang="zh-CN" sz="2400" b="1">
                <a:solidFill>
                  <a:srgbClr val="FF0066"/>
                </a:solidFill>
              </a:rPr>
              <a:t>2</a:t>
            </a:r>
            <a:r>
              <a:rPr lang="zh-CN" altLang="en-US" sz="2400" b="1">
                <a:solidFill>
                  <a:srgbClr val="FF0066"/>
                </a:solidFill>
              </a:rPr>
              <a:t>）考虑资金的时间价值</a:t>
            </a:r>
          </a:p>
          <a:p>
            <a:pPr>
              <a:buFont typeface="Wingdings" panose="05000000000000000000" pitchFamily="2" charset="2"/>
              <a:buNone/>
            </a:pPr>
            <a:endParaRPr lang="en-US" altLang="zh-CN" sz="2400" b="1">
              <a:solidFill>
                <a:srgbClr val="FF0066"/>
              </a:solidFill>
            </a:endParaRPr>
          </a:p>
        </p:txBody>
      </p:sp>
      <p:sp>
        <p:nvSpPr>
          <p:cNvPr id="222211" name="Rectangle 3">
            <a:extLst>
              <a:ext uri="{FF2B5EF4-FFF2-40B4-BE49-F238E27FC236}">
                <a16:creationId xmlns:a16="http://schemas.microsoft.com/office/drawing/2014/main" id="{57C0FF13-8F9B-42AE-BCE1-FBD4C0D9897B}"/>
              </a:ext>
            </a:extLst>
          </p:cNvPr>
          <p:cNvSpPr>
            <a:spLocks noChangeArrowheads="1"/>
          </p:cNvSpPr>
          <p:nvPr/>
        </p:nvSpPr>
        <p:spPr bwMode="auto">
          <a:xfrm>
            <a:off x="971550" y="476250"/>
            <a:ext cx="11430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1pPr>
            <a:lvl2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a:lstStyle>
          <a:p>
            <a:r>
              <a:rPr lang="zh-CN" altLang="en-US"/>
              <a:t>第二节  设备的寿命</a:t>
            </a:r>
          </a:p>
        </p:txBody>
      </p:sp>
      <p:pic>
        <p:nvPicPr>
          <p:cNvPr id="222212" name="Picture 4">
            <a:extLst>
              <a:ext uri="{FF2B5EF4-FFF2-40B4-BE49-F238E27FC236}">
                <a16:creationId xmlns:a16="http://schemas.microsoft.com/office/drawing/2014/main" id="{0C93F50F-2CD3-4589-B878-FC3BDA53C6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412875"/>
            <a:ext cx="5472113" cy="3744913"/>
          </a:xfrm>
          <a:prstGeom prst="rect">
            <a:avLst/>
          </a:prstGeom>
          <a:noFill/>
          <a:extLst>
            <a:ext uri="{909E8E84-426E-40DD-AFC4-6F175D3DCCD1}">
              <a14:hiddenFill xmlns:a14="http://schemas.microsoft.com/office/drawing/2010/main">
                <a:solidFill>
                  <a:srgbClr val="FFFFFF"/>
                </a:solidFill>
              </a14:hiddenFill>
            </a:ext>
          </a:extLst>
        </p:spPr>
      </p:pic>
      <p:pic>
        <p:nvPicPr>
          <p:cNvPr id="222213" name="Picture 5">
            <a:extLst>
              <a:ext uri="{FF2B5EF4-FFF2-40B4-BE49-F238E27FC236}">
                <a16:creationId xmlns:a16="http://schemas.microsoft.com/office/drawing/2014/main" id="{1362F7F1-EC93-42E6-9989-A42F90DF31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5445125"/>
            <a:ext cx="6480175" cy="688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ACB3BC8-55D5-4F1C-8AD4-CB14816446AF}"/>
              </a:ext>
            </a:extLst>
          </p:cNvPr>
          <p:cNvSpPr>
            <a:spLocks noGrp="1"/>
          </p:cNvSpPr>
          <p:nvPr>
            <p:ph type="sldNum" sz="quarter" idx="10"/>
          </p:nvPr>
        </p:nvSpPr>
        <p:spPr/>
        <p:txBody>
          <a:bodyPr/>
          <a:lstStyle/>
          <a:p>
            <a:fld id="{9EE32DD3-4791-463C-B52D-322ED5A70DB3}" type="slidenum">
              <a:rPr lang="en-US" altLang="zh-CN"/>
              <a:pPr/>
              <a:t>147</a:t>
            </a:fld>
            <a:endParaRPr lang="en-US" altLang="zh-CN">
              <a:solidFill>
                <a:schemeClr val="tx1"/>
              </a:solidFill>
            </a:endParaRPr>
          </a:p>
        </p:txBody>
      </p:sp>
      <p:sp>
        <p:nvSpPr>
          <p:cNvPr id="223234" name="Rectangle 2">
            <a:extLst>
              <a:ext uri="{FF2B5EF4-FFF2-40B4-BE49-F238E27FC236}">
                <a16:creationId xmlns:a16="http://schemas.microsoft.com/office/drawing/2014/main" id="{8E21940F-DD35-4866-923E-D38EB64F8338}"/>
              </a:ext>
            </a:extLst>
          </p:cNvPr>
          <p:cNvSpPr>
            <a:spLocks noGrp="1" noChangeArrowheads="1"/>
          </p:cNvSpPr>
          <p:nvPr>
            <p:ph type="title"/>
          </p:nvPr>
        </p:nvSpPr>
        <p:spPr bwMode="auto">
          <a:xfrm>
            <a:off x="900113" y="549275"/>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23235" name="Picture 3">
            <a:extLst>
              <a:ext uri="{FF2B5EF4-FFF2-40B4-BE49-F238E27FC236}">
                <a16:creationId xmlns:a16="http://schemas.microsoft.com/office/drawing/2014/main" id="{DC5E1FAD-5DE8-446C-80AD-1D6E3F80A6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765175"/>
            <a:ext cx="6481762"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8391858-9D1D-4F68-AA99-EBB53F23C4C7}"/>
              </a:ext>
            </a:extLst>
          </p:cNvPr>
          <p:cNvSpPr>
            <a:spLocks noGrp="1"/>
          </p:cNvSpPr>
          <p:nvPr>
            <p:ph type="sldNum" sz="quarter" idx="10"/>
          </p:nvPr>
        </p:nvSpPr>
        <p:spPr/>
        <p:txBody>
          <a:bodyPr/>
          <a:lstStyle/>
          <a:p>
            <a:fld id="{F03FB146-4091-4C54-8054-B7A66F4E31AD}" type="slidenum">
              <a:rPr lang="en-US" altLang="zh-CN"/>
              <a:pPr/>
              <a:t>148</a:t>
            </a:fld>
            <a:endParaRPr lang="en-US" altLang="zh-CN">
              <a:solidFill>
                <a:schemeClr val="tx1"/>
              </a:solidFill>
            </a:endParaRPr>
          </a:p>
        </p:txBody>
      </p:sp>
      <p:sp>
        <p:nvSpPr>
          <p:cNvPr id="224258" name="Rectangle 2">
            <a:extLst>
              <a:ext uri="{FF2B5EF4-FFF2-40B4-BE49-F238E27FC236}">
                <a16:creationId xmlns:a16="http://schemas.microsoft.com/office/drawing/2014/main" id="{5CD24966-3ED7-4CF9-B097-77AB176D2321}"/>
              </a:ext>
            </a:extLst>
          </p:cNvPr>
          <p:cNvSpPr>
            <a:spLocks noChangeArrowheads="1"/>
          </p:cNvSpPr>
          <p:nvPr/>
        </p:nvSpPr>
        <p:spPr bwMode="auto">
          <a:xfrm>
            <a:off x="971550" y="476250"/>
            <a:ext cx="1143000" cy="531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1pPr>
            <a:lvl2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a:lstStyle>
          <a:p>
            <a:r>
              <a:rPr lang="zh-CN" altLang="en-US"/>
              <a:t>第二节  设备的寿命</a:t>
            </a:r>
          </a:p>
        </p:txBody>
      </p:sp>
      <p:pic>
        <p:nvPicPr>
          <p:cNvPr id="224259" name="Picture 3">
            <a:extLst>
              <a:ext uri="{FF2B5EF4-FFF2-40B4-BE49-F238E27FC236}">
                <a16:creationId xmlns:a16="http://schemas.microsoft.com/office/drawing/2014/main" id="{BDDDA3F2-6E1F-41E5-8477-3F2A3B21B2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0438" y="836613"/>
            <a:ext cx="6913562" cy="52562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7B055FA9-03B0-4ED7-980F-2E9AE830A7ED}"/>
              </a:ext>
            </a:extLst>
          </p:cNvPr>
          <p:cNvSpPr>
            <a:spLocks noGrp="1"/>
          </p:cNvSpPr>
          <p:nvPr>
            <p:ph type="sldNum" sz="quarter" idx="10"/>
          </p:nvPr>
        </p:nvSpPr>
        <p:spPr/>
        <p:txBody>
          <a:bodyPr/>
          <a:lstStyle/>
          <a:p>
            <a:fld id="{B29D74F1-C527-4487-AAE7-4D4DC2794071}" type="slidenum">
              <a:rPr lang="en-US" altLang="zh-CN"/>
              <a:pPr/>
              <a:t>149</a:t>
            </a:fld>
            <a:endParaRPr lang="en-US" altLang="zh-CN">
              <a:solidFill>
                <a:schemeClr val="tx1"/>
              </a:solidFill>
            </a:endParaRPr>
          </a:p>
        </p:txBody>
      </p:sp>
      <p:sp>
        <p:nvSpPr>
          <p:cNvPr id="225282" name="Rectangle 2">
            <a:extLst>
              <a:ext uri="{FF2B5EF4-FFF2-40B4-BE49-F238E27FC236}">
                <a16:creationId xmlns:a16="http://schemas.microsoft.com/office/drawing/2014/main" id="{AF51680B-3CF2-4B38-95CB-A583F275319B}"/>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第二节  设备的寿命</a:t>
            </a:r>
          </a:p>
        </p:txBody>
      </p:sp>
      <p:sp>
        <p:nvSpPr>
          <p:cNvPr id="225283" name="Rectangle 3">
            <a:extLst>
              <a:ext uri="{FF2B5EF4-FFF2-40B4-BE49-F238E27FC236}">
                <a16:creationId xmlns:a16="http://schemas.microsoft.com/office/drawing/2014/main" id="{EDAE22EE-8938-4448-AAAD-AF9FA34F9DC7}"/>
              </a:ext>
            </a:extLst>
          </p:cNvPr>
          <p:cNvSpPr>
            <a:spLocks noGrp="1" noChangeArrowheads="1"/>
          </p:cNvSpPr>
          <p:nvPr>
            <p:ph type="body" idx="1"/>
          </p:nvPr>
        </p:nvSpPr>
        <p:spPr/>
        <p:txBody>
          <a:bodyPr/>
          <a:lstStyle/>
          <a:p>
            <a:pPr>
              <a:buFont typeface="Wingdings" panose="05000000000000000000" pitchFamily="2" charset="2"/>
              <a:buNone/>
            </a:pPr>
            <a:r>
              <a:rPr lang="en-US" altLang="zh-CN" sz="2000" b="1">
                <a:solidFill>
                  <a:srgbClr val="FF0066"/>
                </a:solidFill>
              </a:rPr>
              <a:t>2</a:t>
            </a:r>
            <a:r>
              <a:rPr lang="zh-CN" altLang="en-US" sz="2000" b="1">
                <a:solidFill>
                  <a:srgbClr val="FF0066"/>
                </a:solidFill>
              </a:rPr>
              <a:t>）年度使用费逐年增加但不呈规律变化</a:t>
            </a:r>
          </a:p>
          <a:p>
            <a:pPr>
              <a:buFont typeface="Wingdings" panose="05000000000000000000" pitchFamily="2" charset="2"/>
              <a:buNone/>
            </a:pPr>
            <a:r>
              <a:rPr lang="zh-CN" altLang="en-US" sz="2000" b="1">
                <a:solidFill>
                  <a:srgbClr val="FF0066"/>
                </a:solidFill>
              </a:rPr>
              <a:t>（</a:t>
            </a:r>
            <a:r>
              <a:rPr lang="en-US" altLang="zh-CN" sz="2000" b="1">
                <a:solidFill>
                  <a:srgbClr val="FF0066"/>
                </a:solidFill>
              </a:rPr>
              <a:t>1</a:t>
            </a:r>
            <a:r>
              <a:rPr lang="zh-CN" altLang="en-US" sz="2000" b="1">
                <a:solidFill>
                  <a:srgbClr val="FF0066"/>
                </a:solidFill>
              </a:rPr>
              <a:t>）不考虑资金的时间价值</a:t>
            </a:r>
          </a:p>
          <a:p>
            <a:endParaRPr lang="en-US" altLang="zh-CN">
              <a:solidFill>
                <a:srgbClr val="FF0066"/>
              </a:solidFill>
            </a:endParaRPr>
          </a:p>
        </p:txBody>
      </p:sp>
      <p:pic>
        <p:nvPicPr>
          <p:cNvPr id="225284" name="Picture 4">
            <a:extLst>
              <a:ext uri="{FF2B5EF4-FFF2-40B4-BE49-F238E27FC236}">
                <a16:creationId xmlns:a16="http://schemas.microsoft.com/office/drawing/2014/main" id="{7D3D668E-43B4-4B36-867F-C301666B4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1844675"/>
            <a:ext cx="5400675" cy="33845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a:extLst>
              <a:ext uri="{FF2B5EF4-FFF2-40B4-BE49-F238E27FC236}">
                <a16:creationId xmlns:a16="http://schemas.microsoft.com/office/drawing/2014/main" id="{770A8A06-AF66-478C-82FA-D01C38311AC9}"/>
              </a:ext>
            </a:extLst>
          </p:cNvPr>
          <p:cNvSpPr>
            <a:spLocks noGrp="1"/>
          </p:cNvSpPr>
          <p:nvPr>
            <p:ph type="sldNum" sz="quarter" idx="10"/>
          </p:nvPr>
        </p:nvSpPr>
        <p:spPr/>
        <p:txBody>
          <a:bodyPr/>
          <a:lstStyle/>
          <a:p>
            <a:fld id="{BAB66CD2-FB9A-4613-AD9D-E26F5F69196A}" type="slidenum">
              <a:rPr lang="en-US" altLang="zh-CN"/>
              <a:pPr/>
              <a:t>15</a:t>
            </a:fld>
            <a:endParaRPr lang="en-US" altLang="zh-CN">
              <a:solidFill>
                <a:schemeClr val="tx1"/>
              </a:solidFill>
            </a:endParaRPr>
          </a:p>
        </p:txBody>
      </p:sp>
      <p:sp>
        <p:nvSpPr>
          <p:cNvPr id="62466" name="Rectangle 2">
            <a:extLst>
              <a:ext uri="{FF2B5EF4-FFF2-40B4-BE49-F238E27FC236}">
                <a16:creationId xmlns:a16="http://schemas.microsoft.com/office/drawing/2014/main" id="{AEB527A9-7E44-4A86-BCEF-C6973E41B602}"/>
              </a:ext>
            </a:extLst>
          </p:cNvPr>
          <p:cNvSpPr>
            <a:spLocks noChangeArrowheads="1"/>
          </p:cNvSpPr>
          <p:nvPr>
            <p:ph type="title"/>
          </p:nvPr>
        </p:nvSpPr>
        <p:spPr bwMode="auto">
          <a:xfrm>
            <a:off x="862013" y="0"/>
            <a:ext cx="1143000" cy="659765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62467" name="Rectangle 3">
            <a:extLst>
              <a:ext uri="{FF2B5EF4-FFF2-40B4-BE49-F238E27FC236}">
                <a16:creationId xmlns:a16="http://schemas.microsoft.com/office/drawing/2014/main" id="{D90DDA2C-1A70-4D32-BA56-5E8655C53953}"/>
              </a:ext>
            </a:extLst>
          </p:cNvPr>
          <p:cNvSpPr>
            <a:spLocks noGrp="1" noChangeArrowheads="1"/>
          </p:cNvSpPr>
          <p:nvPr>
            <p:ph type="body" idx="1"/>
          </p:nvPr>
        </p:nvSpPr>
        <p:spPr>
          <a:xfrm>
            <a:off x="2438400" y="188913"/>
            <a:ext cx="6705600" cy="5907087"/>
          </a:xfrm>
        </p:spPr>
        <p:txBody>
          <a:bodyPr/>
          <a:lstStyle/>
          <a:p>
            <a:r>
              <a:rPr lang="zh-CN" altLang="en-US" sz="2400" b="1"/>
              <a:t>利息为：</a:t>
            </a:r>
          </a:p>
          <a:p>
            <a:r>
              <a:rPr lang="zh-CN" altLang="en-US" sz="2400" b="1"/>
              <a:t>因此，实际利率为：</a:t>
            </a:r>
          </a:p>
          <a:p>
            <a:endParaRPr lang="zh-CN" altLang="en-US" sz="2400" b="1"/>
          </a:p>
          <a:p>
            <a:endParaRPr lang="zh-CN" altLang="en-US" sz="2400" b="1"/>
          </a:p>
          <a:p>
            <a:endParaRPr lang="zh-CN" altLang="en-US" sz="2400" b="1"/>
          </a:p>
          <a:p>
            <a:r>
              <a:rPr lang="zh-CN" altLang="en-US" sz="2400" b="1"/>
              <a:t>即：</a:t>
            </a:r>
          </a:p>
          <a:p>
            <a:endParaRPr lang="zh-CN" altLang="en-US" sz="2400" b="1"/>
          </a:p>
          <a:p>
            <a:r>
              <a:rPr lang="zh-CN" altLang="en-US" sz="2000" b="1">
                <a:solidFill>
                  <a:srgbClr val="CC3300"/>
                </a:solidFill>
              </a:rPr>
              <a:t>例</a:t>
            </a:r>
            <a:r>
              <a:rPr lang="en-US" altLang="zh-CN" sz="2000" b="1">
                <a:solidFill>
                  <a:srgbClr val="CC3300"/>
                </a:solidFill>
              </a:rPr>
              <a:t>8</a:t>
            </a:r>
            <a:r>
              <a:rPr lang="zh-CN" altLang="en-US" sz="2000" b="1">
                <a:solidFill>
                  <a:srgbClr val="CC3300"/>
                </a:solidFill>
              </a:rPr>
              <a:t>：</a:t>
            </a:r>
            <a:r>
              <a:rPr lang="zh-CN" altLang="en-US" sz="2000" b="1"/>
              <a:t>假定李某现在向银行借款</a:t>
            </a:r>
            <a:r>
              <a:rPr lang="en-US" altLang="zh-CN" sz="2000" b="1"/>
              <a:t>10000</a:t>
            </a:r>
            <a:r>
              <a:rPr lang="zh-CN" altLang="en-US" sz="2000" b="1"/>
              <a:t>元，约定</a:t>
            </a:r>
            <a:r>
              <a:rPr lang="en-US" altLang="zh-CN" sz="2000" b="1"/>
              <a:t>10</a:t>
            </a:r>
            <a:r>
              <a:rPr lang="zh-CN" altLang="en-US" sz="2000" b="1"/>
              <a:t>年后归还。银行规定：年利率为</a:t>
            </a:r>
            <a:r>
              <a:rPr lang="en-US" altLang="zh-CN" sz="2000" b="1"/>
              <a:t>6%</a:t>
            </a:r>
            <a:r>
              <a:rPr lang="zh-CN" altLang="en-US" sz="2000" b="1"/>
              <a:t>，但要求按月计算利息。试问：此人</a:t>
            </a:r>
            <a:r>
              <a:rPr lang="en-US" altLang="zh-CN" sz="2000" b="1"/>
              <a:t>10</a:t>
            </a:r>
            <a:r>
              <a:rPr lang="zh-CN" altLang="en-US" sz="2000" b="1"/>
              <a:t>年后应归还银行多少钱？ </a:t>
            </a:r>
          </a:p>
          <a:p>
            <a:endParaRPr lang="zh-CN" altLang="en-US" sz="2000" b="1"/>
          </a:p>
          <a:p>
            <a:r>
              <a:rPr lang="zh-CN" altLang="en-US" sz="2000" b="1">
                <a:solidFill>
                  <a:srgbClr val="CC3300"/>
                </a:solidFill>
              </a:rPr>
              <a:t>解</a:t>
            </a:r>
            <a:r>
              <a:rPr lang="en-US" altLang="zh-CN" sz="2000" b="1">
                <a:solidFill>
                  <a:srgbClr val="CC3300"/>
                </a:solidFill>
              </a:rPr>
              <a:t>:</a:t>
            </a:r>
            <a:r>
              <a:rPr lang="en-US" altLang="zh-CN" sz="2000" b="1"/>
              <a:t> </a:t>
            </a:r>
            <a:r>
              <a:rPr lang="zh-CN" altLang="en-US" sz="2000" b="1"/>
              <a:t>由题意可知，年名义利率</a:t>
            </a:r>
            <a:r>
              <a:rPr lang="en-US" altLang="zh-CN" sz="2000" b="1" i="1"/>
              <a:t>r </a:t>
            </a:r>
            <a:r>
              <a:rPr lang="en-US" altLang="zh-CN" sz="2000" b="1"/>
              <a:t>= 6%</a:t>
            </a:r>
            <a:r>
              <a:rPr lang="zh-CN" altLang="en-US" sz="2000" b="1"/>
              <a:t>，每年计息次数</a:t>
            </a:r>
            <a:r>
              <a:rPr lang="en-US" altLang="zh-CN" sz="2000" b="1" i="1"/>
              <a:t>m </a:t>
            </a:r>
            <a:r>
              <a:rPr lang="en-US" altLang="zh-CN" sz="2000" b="1"/>
              <a:t>= 12</a:t>
            </a:r>
            <a:r>
              <a:rPr lang="zh-CN" altLang="en-US" sz="2000" b="1"/>
              <a:t>，则年实际利率为：</a:t>
            </a:r>
            <a:endParaRPr lang="zh-CN" altLang="en-US" sz="2000" b="1" i="1"/>
          </a:p>
          <a:p>
            <a:endParaRPr lang="zh-CN" altLang="en-US" sz="2000" b="1"/>
          </a:p>
          <a:p>
            <a:endParaRPr lang="zh-CN" altLang="en-US" sz="2000" b="1"/>
          </a:p>
          <a:p>
            <a:endParaRPr lang="zh-CN" altLang="en-US" sz="2000"/>
          </a:p>
          <a:p>
            <a:endParaRPr lang="en-US" altLang="zh-CN" sz="2000"/>
          </a:p>
        </p:txBody>
      </p:sp>
      <p:sp>
        <p:nvSpPr>
          <p:cNvPr id="62469" name="Rectangle 5">
            <a:extLst>
              <a:ext uri="{FF2B5EF4-FFF2-40B4-BE49-F238E27FC236}">
                <a16:creationId xmlns:a16="http://schemas.microsoft.com/office/drawing/2014/main" id="{FAC8D3B7-7C07-413B-ADB4-43DA07392976}"/>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2468" name="Object 4">
            <a:extLst>
              <a:ext uri="{FF2B5EF4-FFF2-40B4-BE49-F238E27FC236}">
                <a16:creationId xmlns:a16="http://schemas.microsoft.com/office/drawing/2014/main" id="{7751E850-31B6-4B1D-A600-DB699769417A}"/>
              </a:ext>
            </a:extLst>
          </p:cNvPr>
          <p:cNvGraphicFramePr>
            <a:graphicFrameLocks noChangeAspect="1"/>
          </p:cNvGraphicFramePr>
          <p:nvPr/>
        </p:nvGraphicFramePr>
        <p:xfrm>
          <a:off x="4211638" y="0"/>
          <a:ext cx="3097212" cy="723900"/>
        </p:xfrm>
        <a:graphic>
          <a:graphicData uri="http://schemas.openxmlformats.org/presentationml/2006/ole">
            <mc:AlternateContent xmlns:mc="http://schemas.openxmlformats.org/markup-compatibility/2006">
              <mc:Choice xmlns:v="urn:schemas-microsoft-com:vml" Requires="v">
                <p:oleObj spid="_x0000_s62476" name="公式" r:id="rId3" imgW="1765300" imgH="393700" progId="Equation.3">
                  <p:embed/>
                </p:oleObj>
              </mc:Choice>
              <mc:Fallback>
                <p:oleObj name="公式" r:id="rId3" imgW="17653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0"/>
                        <a:ext cx="3097212" cy="723900"/>
                      </a:xfrm>
                      <a:prstGeom prst="rect">
                        <a:avLst/>
                      </a:prstGeom>
                      <a:solidFill>
                        <a:srgbClr val="FFCCFF"/>
                      </a:solidFill>
                    </p:spPr>
                  </p:pic>
                </p:oleObj>
              </mc:Fallback>
            </mc:AlternateContent>
          </a:graphicData>
        </a:graphic>
      </p:graphicFrame>
      <p:sp>
        <p:nvSpPr>
          <p:cNvPr id="62471" name="Rectangle 7">
            <a:extLst>
              <a:ext uri="{FF2B5EF4-FFF2-40B4-BE49-F238E27FC236}">
                <a16:creationId xmlns:a16="http://schemas.microsoft.com/office/drawing/2014/main" id="{A9F9F877-2448-4BB3-B6D0-88A3DF4A7808}"/>
              </a:ext>
            </a:extLst>
          </p:cNvPr>
          <p:cNvSpPr>
            <a:spLocks noChangeArrowheads="1"/>
          </p:cNvSpPr>
          <p:nvPr/>
        </p:nvSpPr>
        <p:spPr bwMode="auto">
          <a:xfrm>
            <a:off x="0" y="3138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2470" name="Object 6">
            <a:extLst>
              <a:ext uri="{FF2B5EF4-FFF2-40B4-BE49-F238E27FC236}">
                <a16:creationId xmlns:a16="http://schemas.microsoft.com/office/drawing/2014/main" id="{1053CCCB-908C-4A29-BCA2-86888AC8FFDA}"/>
              </a:ext>
            </a:extLst>
          </p:cNvPr>
          <p:cNvGraphicFramePr>
            <a:graphicFrameLocks noChangeAspect="1"/>
          </p:cNvGraphicFramePr>
          <p:nvPr/>
        </p:nvGraphicFramePr>
        <p:xfrm>
          <a:off x="3851275" y="1196975"/>
          <a:ext cx="4033838" cy="936625"/>
        </p:xfrm>
        <a:graphic>
          <a:graphicData uri="http://schemas.openxmlformats.org/presentationml/2006/ole">
            <mc:AlternateContent xmlns:mc="http://schemas.openxmlformats.org/markup-compatibility/2006">
              <mc:Choice xmlns:v="urn:schemas-microsoft-com:vml" Requires="v">
                <p:oleObj spid="_x0000_s62477" name="公式" r:id="rId5" imgW="2336800" imgH="584200" progId="Equation.3">
                  <p:embed/>
                </p:oleObj>
              </mc:Choice>
              <mc:Fallback>
                <p:oleObj name="公式" r:id="rId5" imgW="2336800" imgH="5842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275" y="1196975"/>
                        <a:ext cx="4033838" cy="936625"/>
                      </a:xfrm>
                      <a:prstGeom prst="rect">
                        <a:avLst/>
                      </a:prstGeom>
                      <a:solidFill>
                        <a:srgbClr val="99FFCC"/>
                      </a:solidFill>
                    </p:spPr>
                  </p:pic>
                </p:oleObj>
              </mc:Fallback>
            </mc:AlternateContent>
          </a:graphicData>
        </a:graphic>
      </p:graphicFrame>
      <p:sp>
        <p:nvSpPr>
          <p:cNvPr id="62473" name="Rectangle 9">
            <a:extLst>
              <a:ext uri="{FF2B5EF4-FFF2-40B4-BE49-F238E27FC236}">
                <a16:creationId xmlns:a16="http://schemas.microsoft.com/office/drawing/2014/main" id="{4A878A6F-BB6F-401D-BF8E-8A2FFFC34198}"/>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2472" name="Object 8">
            <a:extLst>
              <a:ext uri="{FF2B5EF4-FFF2-40B4-BE49-F238E27FC236}">
                <a16:creationId xmlns:a16="http://schemas.microsoft.com/office/drawing/2014/main" id="{2C47998D-EE0D-4B2D-A46E-26E12E8DF01F}"/>
              </a:ext>
            </a:extLst>
          </p:cNvPr>
          <p:cNvGraphicFramePr>
            <a:graphicFrameLocks noChangeAspect="1"/>
          </p:cNvGraphicFramePr>
          <p:nvPr/>
        </p:nvGraphicFramePr>
        <p:xfrm>
          <a:off x="3851275" y="2349500"/>
          <a:ext cx="2592388" cy="719138"/>
        </p:xfrm>
        <a:graphic>
          <a:graphicData uri="http://schemas.openxmlformats.org/presentationml/2006/ole">
            <mc:AlternateContent xmlns:mc="http://schemas.openxmlformats.org/markup-compatibility/2006">
              <mc:Choice xmlns:v="urn:schemas-microsoft-com:vml" Requires="v">
                <p:oleObj spid="_x0000_s62478" name="公式" r:id="rId7" imgW="1054100" imgH="393700" progId="Equation.3">
                  <p:embed/>
                </p:oleObj>
              </mc:Choice>
              <mc:Fallback>
                <p:oleObj name="公式" r:id="rId7" imgW="1054100" imgH="3937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51275" y="2349500"/>
                        <a:ext cx="2592388" cy="719138"/>
                      </a:xfrm>
                      <a:prstGeom prst="rect">
                        <a:avLst/>
                      </a:prstGeom>
                      <a:solidFill>
                        <a:srgbClr val="FF66CC"/>
                      </a:solidFill>
                    </p:spPr>
                  </p:pic>
                </p:oleObj>
              </mc:Fallback>
            </mc:AlternateContent>
          </a:graphicData>
        </a:graphic>
      </p:graphicFrame>
      <p:sp>
        <p:nvSpPr>
          <p:cNvPr id="62475" name="Rectangle 11">
            <a:extLst>
              <a:ext uri="{FF2B5EF4-FFF2-40B4-BE49-F238E27FC236}">
                <a16:creationId xmlns:a16="http://schemas.microsoft.com/office/drawing/2014/main" id="{2B7A37DC-2BD3-48EA-872F-927027B2D42D}"/>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2474" name="Object 10">
            <a:extLst>
              <a:ext uri="{FF2B5EF4-FFF2-40B4-BE49-F238E27FC236}">
                <a16:creationId xmlns:a16="http://schemas.microsoft.com/office/drawing/2014/main" id="{EE7D5832-C700-4B05-99C8-58B1D79D8201}"/>
              </a:ext>
            </a:extLst>
          </p:cNvPr>
          <p:cNvGraphicFramePr>
            <a:graphicFrameLocks noChangeAspect="1"/>
          </p:cNvGraphicFramePr>
          <p:nvPr/>
        </p:nvGraphicFramePr>
        <p:xfrm>
          <a:off x="3635375" y="5373688"/>
          <a:ext cx="5257800" cy="792162"/>
        </p:xfrm>
        <a:graphic>
          <a:graphicData uri="http://schemas.openxmlformats.org/presentationml/2006/ole">
            <mc:AlternateContent xmlns:mc="http://schemas.openxmlformats.org/markup-compatibility/2006">
              <mc:Choice xmlns:v="urn:schemas-microsoft-com:vml" Requires="v">
                <p:oleObj spid="_x0000_s62479" name="公式" r:id="rId9" imgW="2679700" imgH="393700" progId="Equation.3">
                  <p:embed/>
                </p:oleObj>
              </mc:Choice>
              <mc:Fallback>
                <p:oleObj name="公式" r:id="rId9" imgW="2679700" imgH="393700" progId="Equation.3">
                  <p:embed/>
                  <p:pic>
                    <p:nvPicPr>
                      <p:cNvPr id="0" name="Object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35375" y="5373688"/>
                        <a:ext cx="5257800" cy="792162"/>
                      </a:xfrm>
                      <a:prstGeom prst="rect">
                        <a:avLst/>
                      </a:prstGeom>
                      <a:solidFill>
                        <a:srgbClr val="FFCC99"/>
                      </a:solidFill>
                    </p:spPr>
                  </p:pic>
                </p:oleObj>
              </mc:Fallback>
            </mc:AlternateContent>
          </a:graphicData>
        </a:graphic>
      </p:graphicFrame>
    </p:spTree>
  </p:cSld>
  <p:clrMapOvr>
    <a:masterClrMapping/>
  </p:clrMapOvr>
  <p:transition spd="slow">
    <p:randomBar dir="vert"/>
  </p:transition>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8D6F5D3-9781-4E32-9680-58263A115E17}"/>
              </a:ext>
            </a:extLst>
          </p:cNvPr>
          <p:cNvSpPr>
            <a:spLocks noGrp="1"/>
          </p:cNvSpPr>
          <p:nvPr>
            <p:ph type="sldNum" sz="quarter" idx="10"/>
          </p:nvPr>
        </p:nvSpPr>
        <p:spPr/>
        <p:txBody>
          <a:bodyPr/>
          <a:lstStyle/>
          <a:p>
            <a:fld id="{B6631B3D-6BD5-4A0F-9D35-62E3E72BF175}" type="slidenum">
              <a:rPr lang="en-US" altLang="zh-CN"/>
              <a:pPr/>
              <a:t>150</a:t>
            </a:fld>
            <a:endParaRPr lang="en-US" altLang="zh-CN">
              <a:solidFill>
                <a:schemeClr val="tx1"/>
              </a:solidFill>
            </a:endParaRPr>
          </a:p>
        </p:txBody>
      </p:sp>
      <p:sp>
        <p:nvSpPr>
          <p:cNvPr id="226306" name="Rectangle 2">
            <a:extLst>
              <a:ext uri="{FF2B5EF4-FFF2-40B4-BE49-F238E27FC236}">
                <a16:creationId xmlns:a16="http://schemas.microsoft.com/office/drawing/2014/main" id="{714F5478-2502-4DD1-8F13-178D3539B17A}"/>
              </a:ext>
            </a:extLst>
          </p:cNvPr>
          <p:cNvSpPr>
            <a:spLocks noGrp="1" noChangeArrowheads="1"/>
          </p:cNvSpPr>
          <p:nvPr>
            <p:ph type="title"/>
          </p:nvPr>
        </p:nvSpPr>
        <p:spPr bwMode="auto">
          <a:xfrm>
            <a:off x="900113" y="549275"/>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26307" name="Picture 3">
            <a:extLst>
              <a:ext uri="{FF2B5EF4-FFF2-40B4-BE49-F238E27FC236}">
                <a16:creationId xmlns:a16="http://schemas.microsoft.com/office/drawing/2014/main" id="{ADA20BED-B6B1-4171-B465-623A545BCE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836613"/>
            <a:ext cx="6732587" cy="4464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48DAF75-962C-4824-A7FC-3286FE0E8996}"/>
              </a:ext>
            </a:extLst>
          </p:cNvPr>
          <p:cNvSpPr>
            <a:spLocks noGrp="1"/>
          </p:cNvSpPr>
          <p:nvPr>
            <p:ph type="sldNum" sz="quarter" idx="10"/>
          </p:nvPr>
        </p:nvSpPr>
        <p:spPr/>
        <p:txBody>
          <a:bodyPr/>
          <a:lstStyle/>
          <a:p>
            <a:fld id="{4F9F42D3-5F9B-4F8B-9D5A-540AD2339AF2}" type="slidenum">
              <a:rPr lang="en-US" altLang="zh-CN"/>
              <a:pPr/>
              <a:t>151</a:t>
            </a:fld>
            <a:endParaRPr lang="en-US" altLang="zh-CN">
              <a:solidFill>
                <a:schemeClr val="tx1"/>
              </a:solidFill>
            </a:endParaRPr>
          </a:p>
        </p:txBody>
      </p:sp>
      <p:sp>
        <p:nvSpPr>
          <p:cNvPr id="227330" name="Rectangle 2">
            <a:extLst>
              <a:ext uri="{FF2B5EF4-FFF2-40B4-BE49-F238E27FC236}">
                <a16:creationId xmlns:a16="http://schemas.microsoft.com/office/drawing/2014/main" id="{BEAD2224-028C-4C6B-83DF-06F2004B9740}"/>
              </a:ext>
            </a:extLst>
          </p:cNvPr>
          <p:cNvSpPr>
            <a:spLocks noGrp="1" noChangeArrowheads="1"/>
          </p:cNvSpPr>
          <p:nvPr>
            <p:ph type="title"/>
          </p:nvPr>
        </p:nvSpPr>
        <p:spPr bwMode="auto">
          <a:xfrm>
            <a:off x="900113" y="549275"/>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27331" name="Picture 3">
            <a:extLst>
              <a:ext uri="{FF2B5EF4-FFF2-40B4-BE49-F238E27FC236}">
                <a16:creationId xmlns:a16="http://schemas.microsoft.com/office/drawing/2014/main" id="{6B41BC7A-1D00-4381-83EF-3898490A18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836613"/>
            <a:ext cx="6948487" cy="5184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68ABF478-EC6F-40C0-A416-8EE00CA84A8E}"/>
              </a:ext>
            </a:extLst>
          </p:cNvPr>
          <p:cNvSpPr>
            <a:spLocks noGrp="1"/>
          </p:cNvSpPr>
          <p:nvPr>
            <p:ph type="sldNum" sz="quarter" idx="10"/>
          </p:nvPr>
        </p:nvSpPr>
        <p:spPr/>
        <p:txBody>
          <a:bodyPr/>
          <a:lstStyle/>
          <a:p>
            <a:fld id="{C9EB2791-941B-4DB5-A907-722EB40D8EE1}" type="slidenum">
              <a:rPr lang="en-US" altLang="zh-CN"/>
              <a:pPr/>
              <a:t>152</a:t>
            </a:fld>
            <a:endParaRPr lang="en-US" altLang="zh-CN">
              <a:solidFill>
                <a:schemeClr val="tx1"/>
              </a:solidFill>
            </a:endParaRPr>
          </a:p>
        </p:txBody>
      </p:sp>
      <p:sp>
        <p:nvSpPr>
          <p:cNvPr id="228354" name="Rectangle 2">
            <a:extLst>
              <a:ext uri="{FF2B5EF4-FFF2-40B4-BE49-F238E27FC236}">
                <a16:creationId xmlns:a16="http://schemas.microsoft.com/office/drawing/2014/main" id="{B1C84051-BE5C-4F78-82CC-B16C60899515}"/>
              </a:ext>
            </a:extLst>
          </p:cNvPr>
          <p:cNvSpPr>
            <a:spLocks noGrp="1" noChangeArrowheads="1"/>
          </p:cNvSpPr>
          <p:nvPr>
            <p:ph type="body" idx="1"/>
          </p:nvPr>
        </p:nvSpPr>
        <p:spPr>
          <a:xfrm>
            <a:off x="2411413" y="1196975"/>
            <a:ext cx="6019800" cy="5334000"/>
          </a:xfrm>
        </p:spPr>
        <p:txBody>
          <a:bodyPr/>
          <a:lstStyle/>
          <a:p>
            <a:pPr>
              <a:buFont typeface="Wingdings" panose="05000000000000000000" pitchFamily="2" charset="2"/>
              <a:buNone/>
            </a:pPr>
            <a:r>
              <a:rPr lang="zh-CN" altLang="en-US" sz="2000" b="1"/>
              <a:t>（</a:t>
            </a:r>
            <a:r>
              <a:rPr lang="en-US" altLang="zh-CN" sz="2000" b="1"/>
              <a:t>2</a:t>
            </a:r>
            <a:r>
              <a:rPr lang="zh-CN" altLang="en-US" sz="2000" b="1"/>
              <a:t>）考虑资金的时间价值</a:t>
            </a:r>
          </a:p>
          <a:p>
            <a:pPr>
              <a:buFont typeface="Wingdings" panose="05000000000000000000" pitchFamily="2" charset="2"/>
              <a:buNone/>
            </a:pPr>
            <a:endParaRPr lang="zh-CN" altLang="en-US" sz="2000" b="1"/>
          </a:p>
          <a:p>
            <a:pPr>
              <a:buFont typeface="Wingdings" panose="05000000000000000000" pitchFamily="2" charset="2"/>
              <a:buNone/>
            </a:pPr>
            <a:endParaRPr lang="en-US" altLang="zh-CN"/>
          </a:p>
        </p:txBody>
      </p:sp>
      <p:sp>
        <p:nvSpPr>
          <p:cNvPr id="228355" name="Rectangle 3">
            <a:extLst>
              <a:ext uri="{FF2B5EF4-FFF2-40B4-BE49-F238E27FC236}">
                <a16:creationId xmlns:a16="http://schemas.microsoft.com/office/drawing/2014/main" id="{258771F0-1654-47C4-90F6-0D73231E5915}"/>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28356" name="Picture 4">
            <a:extLst>
              <a:ext uri="{FF2B5EF4-FFF2-40B4-BE49-F238E27FC236}">
                <a16:creationId xmlns:a16="http://schemas.microsoft.com/office/drawing/2014/main" id="{340C0676-ABAD-40CC-88DC-94B4CB1215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916113"/>
            <a:ext cx="6121400" cy="28082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E8CECAD-69A7-4EC2-ADAC-532268424093}"/>
              </a:ext>
            </a:extLst>
          </p:cNvPr>
          <p:cNvSpPr>
            <a:spLocks noGrp="1"/>
          </p:cNvSpPr>
          <p:nvPr>
            <p:ph type="sldNum" sz="quarter" idx="10"/>
          </p:nvPr>
        </p:nvSpPr>
        <p:spPr/>
        <p:txBody>
          <a:bodyPr/>
          <a:lstStyle/>
          <a:p>
            <a:fld id="{73337FF3-35D4-489D-95D7-15DD0E8214CD}" type="slidenum">
              <a:rPr lang="en-US" altLang="zh-CN"/>
              <a:pPr/>
              <a:t>153</a:t>
            </a:fld>
            <a:endParaRPr lang="en-US" altLang="zh-CN">
              <a:solidFill>
                <a:schemeClr val="tx1"/>
              </a:solidFill>
            </a:endParaRPr>
          </a:p>
        </p:txBody>
      </p:sp>
      <p:sp>
        <p:nvSpPr>
          <p:cNvPr id="229378" name="Rectangle 2">
            <a:extLst>
              <a:ext uri="{FF2B5EF4-FFF2-40B4-BE49-F238E27FC236}">
                <a16:creationId xmlns:a16="http://schemas.microsoft.com/office/drawing/2014/main" id="{082B4113-FE41-4561-89EC-F99D6B8560BE}"/>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29379" name="Picture 3">
            <a:extLst>
              <a:ext uri="{FF2B5EF4-FFF2-40B4-BE49-F238E27FC236}">
                <a16:creationId xmlns:a16="http://schemas.microsoft.com/office/drawing/2014/main" id="{0EBEEABF-E5A4-400B-8222-1FCE59EA4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0"/>
            <a:ext cx="730885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9716B7A8-BC46-461B-A7FB-B1E4DD827944}"/>
              </a:ext>
            </a:extLst>
          </p:cNvPr>
          <p:cNvSpPr>
            <a:spLocks noGrp="1"/>
          </p:cNvSpPr>
          <p:nvPr>
            <p:ph type="sldNum" sz="quarter" idx="10"/>
          </p:nvPr>
        </p:nvSpPr>
        <p:spPr/>
        <p:txBody>
          <a:bodyPr/>
          <a:lstStyle/>
          <a:p>
            <a:fld id="{36AA89A0-DECA-43F3-B579-25D5D2EADD2E}" type="slidenum">
              <a:rPr lang="en-US" altLang="zh-CN"/>
              <a:pPr/>
              <a:t>154</a:t>
            </a:fld>
            <a:endParaRPr lang="en-US" altLang="zh-CN">
              <a:solidFill>
                <a:schemeClr val="tx1"/>
              </a:solidFill>
            </a:endParaRPr>
          </a:p>
        </p:txBody>
      </p:sp>
      <p:sp>
        <p:nvSpPr>
          <p:cNvPr id="230402" name="Rectangle 2">
            <a:extLst>
              <a:ext uri="{FF2B5EF4-FFF2-40B4-BE49-F238E27FC236}">
                <a16:creationId xmlns:a16="http://schemas.microsoft.com/office/drawing/2014/main" id="{C6DFDCAA-38DD-42FC-9402-DE5C5EF4DFD6}"/>
              </a:ext>
            </a:extLst>
          </p:cNvPr>
          <p:cNvSpPr>
            <a:spLocks noGrp="1" noChangeArrowheads="1"/>
          </p:cNvSpPr>
          <p:nvPr>
            <p:ph type="body" idx="1"/>
          </p:nvPr>
        </p:nvSpPr>
        <p:spPr>
          <a:xfrm>
            <a:off x="2411413" y="188913"/>
            <a:ext cx="6019800" cy="5762625"/>
          </a:xfrm>
        </p:spPr>
        <p:txBody>
          <a:bodyPr/>
          <a:lstStyle/>
          <a:p>
            <a:pPr>
              <a:buFont typeface="Wingdings" panose="05000000000000000000" pitchFamily="2" charset="2"/>
              <a:buNone/>
            </a:pPr>
            <a:r>
              <a:rPr lang="en-US" altLang="zh-CN" sz="2400" b="1">
                <a:solidFill>
                  <a:srgbClr val="FF0000"/>
                </a:solidFill>
              </a:rPr>
              <a:t>3.</a:t>
            </a:r>
            <a:r>
              <a:rPr lang="zh-CN" altLang="en-US" sz="2400" b="1">
                <a:solidFill>
                  <a:srgbClr val="FF0000"/>
                </a:solidFill>
              </a:rPr>
              <a:t>几种特殊情况下设备经济寿命的确定</a:t>
            </a:r>
          </a:p>
          <a:p>
            <a:pPr>
              <a:lnSpc>
                <a:spcPct val="115000"/>
              </a:lnSpc>
              <a:buFont typeface="Wingdings" panose="05000000000000000000" pitchFamily="2" charset="2"/>
              <a:buNone/>
            </a:pPr>
            <a:r>
              <a:rPr lang="en-US" altLang="zh-CN" sz="2000" b="1"/>
              <a:t>1</a:t>
            </a:r>
            <a:r>
              <a:rPr lang="zh-CN" altLang="en-US" sz="2000" b="1"/>
              <a:t>）年度使用费固定不变</a:t>
            </a:r>
          </a:p>
          <a:p>
            <a:pPr>
              <a:lnSpc>
                <a:spcPct val="115000"/>
              </a:lnSpc>
              <a:buFont typeface="Wingdings" panose="05000000000000000000" pitchFamily="2" charset="2"/>
              <a:buNone/>
            </a:pPr>
            <a:r>
              <a:rPr lang="zh-CN" altLang="en-US" sz="2000" b="1"/>
              <a:t>如果年度使用费一直保持不变，且不考虑利息和残值，则           </a:t>
            </a:r>
            <a:r>
              <a:rPr lang="en-US" altLang="zh-CN" sz="2000" b="1"/>
              <a:t>G=P/N+</a:t>
            </a:r>
            <a:r>
              <a:rPr lang="zh-CN" altLang="en-US" sz="2000" b="1"/>
              <a:t>年使用费（常数）</a:t>
            </a:r>
          </a:p>
          <a:p>
            <a:pPr>
              <a:lnSpc>
                <a:spcPct val="115000"/>
              </a:lnSpc>
              <a:buFont typeface="Wingdings" panose="05000000000000000000" pitchFamily="2" charset="2"/>
              <a:buNone/>
            </a:pPr>
            <a:r>
              <a:rPr lang="zh-CN" altLang="en-US" sz="2000" b="1"/>
              <a:t>此时，</a:t>
            </a:r>
            <a:r>
              <a:rPr lang="en-US" altLang="zh-CN" sz="2000" b="1"/>
              <a:t>C</a:t>
            </a:r>
            <a:r>
              <a:rPr lang="zh-CN" altLang="en-US" sz="2000" b="1"/>
              <a:t>永远不会达到最小值，只有在寿命期结束时才有最小值。机器只有在寿命期结束时才更新。如图</a:t>
            </a:r>
            <a:r>
              <a:rPr lang="en-US" altLang="zh-CN" sz="2000" b="1"/>
              <a:t>8.5</a:t>
            </a:r>
          </a:p>
          <a:p>
            <a:pPr>
              <a:buFont typeface="Wingdings" panose="05000000000000000000" pitchFamily="2" charset="2"/>
              <a:buNone/>
            </a:pPr>
            <a:endParaRPr lang="en-US" altLang="zh-CN" sz="2000" b="1"/>
          </a:p>
        </p:txBody>
      </p:sp>
      <p:sp>
        <p:nvSpPr>
          <p:cNvPr id="230403" name="Rectangle 3">
            <a:extLst>
              <a:ext uri="{FF2B5EF4-FFF2-40B4-BE49-F238E27FC236}">
                <a16:creationId xmlns:a16="http://schemas.microsoft.com/office/drawing/2014/main" id="{3CB9E760-8BFD-47D1-82E2-75CF9762D6E5}"/>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30404" name="Picture 4">
            <a:extLst>
              <a:ext uri="{FF2B5EF4-FFF2-40B4-BE49-F238E27FC236}">
                <a16:creationId xmlns:a16="http://schemas.microsoft.com/office/drawing/2014/main" id="{739DFE6E-A443-46AD-9DD6-46794700D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3113088"/>
            <a:ext cx="5832475" cy="3744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43CF8FD7-5FA7-484E-BD71-B67D446E25C7}"/>
              </a:ext>
            </a:extLst>
          </p:cNvPr>
          <p:cNvSpPr>
            <a:spLocks noGrp="1"/>
          </p:cNvSpPr>
          <p:nvPr>
            <p:ph type="sldNum" sz="quarter" idx="10"/>
          </p:nvPr>
        </p:nvSpPr>
        <p:spPr/>
        <p:txBody>
          <a:bodyPr/>
          <a:lstStyle/>
          <a:p>
            <a:fld id="{B59CEC7E-DFA1-437D-B81A-34694DB9F8E3}" type="slidenum">
              <a:rPr lang="en-US" altLang="zh-CN"/>
              <a:pPr/>
              <a:t>155</a:t>
            </a:fld>
            <a:endParaRPr lang="en-US" altLang="zh-CN">
              <a:solidFill>
                <a:schemeClr val="tx1"/>
              </a:solidFill>
            </a:endParaRPr>
          </a:p>
        </p:txBody>
      </p:sp>
      <p:sp>
        <p:nvSpPr>
          <p:cNvPr id="231426" name="Rectangle 2">
            <a:extLst>
              <a:ext uri="{FF2B5EF4-FFF2-40B4-BE49-F238E27FC236}">
                <a16:creationId xmlns:a16="http://schemas.microsoft.com/office/drawing/2014/main" id="{F667F027-E6F5-4AF2-A632-113A4272331C}"/>
              </a:ext>
            </a:extLst>
          </p:cNvPr>
          <p:cNvSpPr>
            <a:spLocks noGrp="1" noChangeArrowheads="1"/>
          </p:cNvSpPr>
          <p:nvPr>
            <p:ph type="body" idx="1"/>
          </p:nvPr>
        </p:nvSpPr>
        <p:spPr/>
        <p:txBody>
          <a:bodyPr/>
          <a:lstStyle/>
          <a:p>
            <a:pPr>
              <a:buFont typeface="Wingdings" panose="05000000000000000000" pitchFamily="2" charset="2"/>
              <a:buNone/>
            </a:pPr>
            <a:r>
              <a:rPr lang="en-US" altLang="zh-CN" sz="2000" b="1"/>
              <a:t>2</a:t>
            </a:r>
            <a:r>
              <a:rPr lang="zh-CN" altLang="en-US" sz="2000" b="1"/>
              <a:t>）年折旧费固定不变</a:t>
            </a:r>
          </a:p>
          <a:p>
            <a:pPr>
              <a:lnSpc>
                <a:spcPct val="115000"/>
              </a:lnSpc>
              <a:buFont typeface="Wingdings" panose="05000000000000000000" pitchFamily="2" charset="2"/>
              <a:buNone/>
            </a:pPr>
            <a:r>
              <a:rPr lang="zh-CN" altLang="en-US" sz="1800" b="1"/>
              <a:t>     </a:t>
            </a:r>
            <a:r>
              <a:rPr lang="zh-CN" altLang="en-US" sz="2000" b="1"/>
              <a:t>设备的每年折旧费相等或固定不变时，随着使用时间的增加，年平均费用越来越高，设备的年平均费用只有在使用一年时最低，因此，这种情况下，设备的经济寿命就是</a:t>
            </a:r>
            <a:r>
              <a:rPr lang="en-US" altLang="zh-CN" sz="2000" b="1"/>
              <a:t>1</a:t>
            </a:r>
            <a:r>
              <a:rPr lang="zh-CN" altLang="en-US" sz="2000" b="1"/>
              <a:t>年。如图</a:t>
            </a:r>
            <a:r>
              <a:rPr lang="en-US" altLang="zh-CN" sz="2000" b="1"/>
              <a:t>8.6</a:t>
            </a:r>
          </a:p>
        </p:txBody>
      </p:sp>
      <p:sp>
        <p:nvSpPr>
          <p:cNvPr id="231427" name="Rectangle 3">
            <a:extLst>
              <a:ext uri="{FF2B5EF4-FFF2-40B4-BE49-F238E27FC236}">
                <a16:creationId xmlns:a16="http://schemas.microsoft.com/office/drawing/2014/main" id="{31D2FDC2-5CB7-4A59-AB6A-5AD956A584DB}"/>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31428" name="Picture 4">
            <a:extLst>
              <a:ext uri="{FF2B5EF4-FFF2-40B4-BE49-F238E27FC236}">
                <a16:creationId xmlns:a16="http://schemas.microsoft.com/office/drawing/2014/main" id="{6686080E-7BD1-4E84-A2B4-E76DA1BA8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565400"/>
            <a:ext cx="5472113" cy="3671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28F6F7DA-CDFB-4733-8B8F-A2E6E8493989}"/>
              </a:ext>
            </a:extLst>
          </p:cNvPr>
          <p:cNvSpPr>
            <a:spLocks noGrp="1"/>
          </p:cNvSpPr>
          <p:nvPr>
            <p:ph type="sldNum" sz="quarter" idx="10"/>
          </p:nvPr>
        </p:nvSpPr>
        <p:spPr/>
        <p:txBody>
          <a:bodyPr/>
          <a:lstStyle/>
          <a:p>
            <a:fld id="{25C2DF52-E383-4D5B-B67E-051C4DEEA879}" type="slidenum">
              <a:rPr lang="en-US" altLang="zh-CN"/>
              <a:pPr/>
              <a:t>156</a:t>
            </a:fld>
            <a:endParaRPr lang="en-US" altLang="zh-CN">
              <a:solidFill>
                <a:schemeClr val="tx1"/>
              </a:solidFill>
            </a:endParaRPr>
          </a:p>
        </p:txBody>
      </p:sp>
      <p:sp>
        <p:nvSpPr>
          <p:cNvPr id="232450" name="Rectangle 2">
            <a:extLst>
              <a:ext uri="{FF2B5EF4-FFF2-40B4-BE49-F238E27FC236}">
                <a16:creationId xmlns:a16="http://schemas.microsoft.com/office/drawing/2014/main" id="{E1333145-6190-4E7F-9A89-A49DC3059444}"/>
              </a:ext>
            </a:extLst>
          </p:cNvPr>
          <p:cNvSpPr>
            <a:spLocks noGrp="1" noChangeArrowheads="1"/>
          </p:cNvSpPr>
          <p:nvPr>
            <p:ph type="body" idx="1"/>
          </p:nvPr>
        </p:nvSpPr>
        <p:spPr/>
        <p:txBody>
          <a:bodyPr/>
          <a:lstStyle/>
          <a:p>
            <a:pPr>
              <a:buFont typeface="Wingdings" panose="05000000000000000000" pitchFamily="2" charset="2"/>
              <a:buNone/>
            </a:pPr>
            <a:r>
              <a:rPr lang="en-US" altLang="zh-CN" sz="2000" b="1"/>
              <a:t>3</a:t>
            </a:r>
            <a:r>
              <a:rPr lang="zh-CN" altLang="en-US" sz="2000" b="1"/>
              <a:t>）年使用费呈不规则变化</a:t>
            </a:r>
          </a:p>
          <a:p>
            <a:pPr>
              <a:buFont typeface="Wingdings" panose="05000000000000000000" pitchFamily="2" charset="2"/>
              <a:buNone/>
            </a:pPr>
            <a:r>
              <a:rPr lang="zh-CN" altLang="en-US" sz="2000"/>
              <a:t>    </a:t>
            </a:r>
            <a:r>
              <a:rPr lang="zh-CN" altLang="en-US" sz="2000" b="1"/>
              <a:t>如果设备在使用年限中，不论设备的年折旧费固定还是逐渐减少，只要年使用费不规则，忽高忽低，两项费用之和就没有最小值，设备就不存在经济寿命。如图</a:t>
            </a:r>
            <a:r>
              <a:rPr lang="en-US" altLang="zh-CN" sz="2000" b="1"/>
              <a:t>8.7</a:t>
            </a:r>
          </a:p>
        </p:txBody>
      </p:sp>
      <p:sp>
        <p:nvSpPr>
          <p:cNvPr id="232451" name="Rectangle 3">
            <a:extLst>
              <a:ext uri="{FF2B5EF4-FFF2-40B4-BE49-F238E27FC236}">
                <a16:creationId xmlns:a16="http://schemas.microsoft.com/office/drawing/2014/main" id="{667763BC-5A02-4E49-B564-38A344076580}"/>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第二节  设备的寿命</a:t>
            </a:r>
          </a:p>
        </p:txBody>
      </p:sp>
      <p:pic>
        <p:nvPicPr>
          <p:cNvPr id="232452" name="Picture 4">
            <a:extLst>
              <a:ext uri="{FF2B5EF4-FFF2-40B4-BE49-F238E27FC236}">
                <a16:creationId xmlns:a16="http://schemas.microsoft.com/office/drawing/2014/main" id="{4852AAFB-BF0C-46F0-8C34-31A9C48C7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2781300"/>
            <a:ext cx="6192837" cy="3744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670DDC5-3AB2-42B7-B8FC-9D9B6B84F1EB}"/>
              </a:ext>
            </a:extLst>
          </p:cNvPr>
          <p:cNvSpPr>
            <a:spLocks noGrp="1"/>
          </p:cNvSpPr>
          <p:nvPr>
            <p:ph type="sldNum" sz="quarter" idx="10"/>
          </p:nvPr>
        </p:nvSpPr>
        <p:spPr/>
        <p:txBody>
          <a:bodyPr/>
          <a:lstStyle/>
          <a:p>
            <a:fld id="{D04BDA02-AAFF-41FB-AB5F-11A534138E2E}" type="slidenum">
              <a:rPr lang="en-US" altLang="zh-CN"/>
              <a:pPr/>
              <a:t>157</a:t>
            </a:fld>
            <a:endParaRPr lang="en-US" altLang="zh-CN">
              <a:solidFill>
                <a:schemeClr val="tx1"/>
              </a:solidFill>
            </a:endParaRPr>
          </a:p>
        </p:txBody>
      </p:sp>
      <p:sp>
        <p:nvSpPr>
          <p:cNvPr id="233474" name="Rectangle 2">
            <a:extLst>
              <a:ext uri="{FF2B5EF4-FFF2-40B4-BE49-F238E27FC236}">
                <a16:creationId xmlns:a16="http://schemas.microsoft.com/office/drawing/2014/main" id="{72E57BB7-CC1D-4F1E-808A-9A1411B640C9}"/>
              </a:ext>
            </a:extLst>
          </p:cNvPr>
          <p:cNvSpPr>
            <a:spLocks noChangeArrowheads="1"/>
          </p:cNvSpPr>
          <p:nvPr>
            <p:ph type="title"/>
          </p:nvPr>
        </p:nvSpPr>
        <p:spPr bwMode="auto">
          <a:xfrm>
            <a:off x="862013" y="404813"/>
            <a:ext cx="1143000" cy="619283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t>第三节  设备更新的经济分析</a:t>
            </a:r>
          </a:p>
        </p:txBody>
      </p:sp>
      <p:sp>
        <p:nvSpPr>
          <p:cNvPr id="233475" name="Rectangle 3">
            <a:extLst>
              <a:ext uri="{FF2B5EF4-FFF2-40B4-BE49-F238E27FC236}">
                <a16:creationId xmlns:a16="http://schemas.microsoft.com/office/drawing/2014/main" id="{EE516FBD-3586-46C5-BCFC-452AC6D76EA7}"/>
              </a:ext>
            </a:extLst>
          </p:cNvPr>
          <p:cNvSpPr>
            <a:spLocks noGrp="1" noChangeArrowheads="1"/>
          </p:cNvSpPr>
          <p:nvPr>
            <p:ph type="body" idx="1"/>
          </p:nvPr>
        </p:nvSpPr>
        <p:spPr>
          <a:xfrm>
            <a:off x="2411413" y="549275"/>
            <a:ext cx="6732587" cy="5334000"/>
          </a:xfrm>
        </p:spPr>
        <p:txBody>
          <a:bodyPr/>
          <a:lstStyle/>
          <a:p>
            <a:pPr>
              <a:buFont typeface="Wingdings" panose="05000000000000000000" pitchFamily="2" charset="2"/>
              <a:buNone/>
            </a:pPr>
            <a:r>
              <a:rPr lang="zh-CN" altLang="en-US" b="1">
                <a:solidFill>
                  <a:schemeClr val="accent2"/>
                </a:solidFill>
              </a:rPr>
              <a:t>一、设备更新方案比较的特点和原则</a:t>
            </a:r>
          </a:p>
          <a:p>
            <a:pPr>
              <a:lnSpc>
                <a:spcPct val="120000"/>
              </a:lnSpc>
              <a:buFont typeface="Wingdings" panose="05000000000000000000" pitchFamily="2" charset="2"/>
              <a:buNone/>
            </a:pPr>
            <a:r>
              <a:rPr lang="en-US" altLang="zh-CN" sz="2400" b="1">
                <a:solidFill>
                  <a:srgbClr val="FF0000"/>
                </a:solidFill>
              </a:rPr>
              <a:t>1.</a:t>
            </a:r>
            <a:r>
              <a:rPr lang="zh-CN" altLang="en-US" sz="2400" b="1">
                <a:solidFill>
                  <a:srgbClr val="FF0000"/>
                </a:solidFill>
              </a:rPr>
              <a:t>设备更新方案比较的特点</a:t>
            </a:r>
          </a:p>
          <a:p>
            <a:pPr>
              <a:lnSpc>
                <a:spcPct val="120000"/>
              </a:lnSpc>
              <a:buFont typeface="Wingdings" panose="05000000000000000000" pitchFamily="2" charset="2"/>
              <a:buNone/>
            </a:pPr>
            <a:r>
              <a:rPr lang="zh-CN" altLang="en-US" sz="2000" b="1"/>
              <a:t>（</a:t>
            </a:r>
            <a:r>
              <a:rPr lang="en-US" altLang="zh-CN" sz="2000" b="1"/>
              <a:t>1</a:t>
            </a:r>
            <a:r>
              <a:rPr lang="zh-CN" altLang="en-US" sz="2000" b="1"/>
              <a:t>）在考虑设备更新方案的比较时，我们通常假定设备产生的收益相同，因此，只对设备的费用进行比较。</a:t>
            </a:r>
          </a:p>
          <a:p>
            <a:pPr>
              <a:lnSpc>
                <a:spcPct val="120000"/>
              </a:lnSpc>
              <a:buFont typeface="Wingdings" panose="05000000000000000000" pitchFamily="2" charset="2"/>
              <a:buNone/>
            </a:pPr>
            <a:r>
              <a:rPr lang="zh-CN" altLang="en-US" sz="2000" b="1"/>
              <a:t>（</a:t>
            </a:r>
            <a:r>
              <a:rPr lang="en-US" altLang="zh-CN" sz="2000" b="1"/>
              <a:t>2</a:t>
            </a:r>
            <a:r>
              <a:rPr lang="zh-CN" altLang="en-US" sz="2000" b="1"/>
              <a:t>）由于各种设备的寿命期不同，为计算方便，我们通常采用设备的年度费用进行比较。</a:t>
            </a:r>
          </a:p>
          <a:p>
            <a:pPr>
              <a:lnSpc>
                <a:spcPct val="120000"/>
              </a:lnSpc>
              <a:buFont typeface="Wingdings" panose="05000000000000000000" pitchFamily="2" charset="2"/>
              <a:buNone/>
            </a:pPr>
            <a:r>
              <a:rPr lang="en-US" altLang="zh-CN" sz="2000" b="1">
                <a:solidFill>
                  <a:srgbClr val="FF0000"/>
                </a:solidFill>
              </a:rPr>
              <a:t>2.</a:t>
            </a:r>
            <a:r>
              <a:rPr lang="zh-CN" altLang="en-US" sz="2400" b="1">
                <a:solidFill>
                  <a:srgbClr val="FF0000"/>
                </a:solidFill>
              </a:rPr>
              <a:t>设备更新方案比较的原则</a:t>
            </a:r>
          </a:p>
          <a:p>
            <a:pPr>
              <a:lnSpc>
                <a:spcPct val="120000"/>
              </a:lnSpc>
              <a:buFont typeface="Wingdings" panose="05000000000000000000" pitchFamily="2" charset="2"/>
              <a:buNone/>
            </a:pPr>
            <a:r>
              <a:rPr lang="zh-CN" altLang="en-US" sz="2000" b="1"/>
              <a:t>（</a:t>
            </a:r>
            <a:r>
              <a:rPr lang="en-US" altLang="zh-CN" sz="2000" b="1"/>
              <a:t>1</a:t>
            </a:r>
            <a:r>
              <a:rPr lang="zh-CN" altLang="en-US" sz="2000" b="1"/>
              <a:t>）不考虑沉没成本</a:t>
            </a:r>
          </a:p>
          <a:p>
            <a:pPr>
              <a:lnSpc>
                <a:spcPct val="120000"/>
              </a:lnSpc>
              <a:buFont typeface="Wingdings" panose="05000000000000000000" pitchFamily="2" charset="2"/>
              <a:buNone/>
            </a:pPr>
            <a:r>
              <a:rPr lang="zh-CN" altLang="en-US" sz="2000" b="1"/>
              <a:t>（</a:t>
            </a:r>
            <a:r>
              <a:rPr lang="en-US" altLang="zh-CN" sz="2000" b="1"/>
              <a:t>2</a:t>
            </a:r>
            <a:r>
              <a:rPr lang="zh-CN" altLang="en-US" sz="2000" b="1"/>
              <a:t>）不要按方案的直接现金流量计算比较，而应该从一个客观的立场上去比较。</a:t>
            </a:r>
          </a:p>
        </p:txBody>
      </p:sp>
    </p:spTree>
  </p:cSld>
  <p:clrMapOvr>
    <a:masterClrMapping/>
  </p:clrMapOvr>
  <p:transition spd="slow">
    <p:randomBar dir="vert"/>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39092B9-EE8B-498D-9E7E-A4A1D136BE69}"/>
              </a:ext>
            </a:extLst>
          </p:cNvPr>
          <p:cNvSpPr>
            <a:spLocks noGrp="1"/>
          </p:cNvSpPr>
          <p:nvPr>
            <p:ph type="sldNum" sz="quarter" idx="10"/>
          </p:nvPr>
        </p:nvSpPr>
        <p:spPr/>
        <p:txBody>
          <a:bodyPr/>
          <a:lstStyle/>
          <a:p>
            <a:fld id="{88D73B21-036F-4DEB-A85B-6179C1C153BC}" type="slidenum">
              <a:rPr lang="en-US" altLang="zh-CN"/>
              <a:pPr/>
              <a:t>158</a:t>
            </a:fld>
            <a:endParaRPr lang="en-US" altLang="zh-CN">
              <a:solidFill>
                <a:schemeClr val="tx1"/>
              </a:solidFill>
            </a:endParaRPr>
          </a:p>
        </p:txBody>
      </p:sp>
      <p:sp>
        <p:nvSpPr>
          <p:cNvPr id="234498" name="Rectangle 2">
            <a:extLst>
              <a:ext uri="{FF2B5EF4-FFF2-40B4-BE49-F238E27FC236}">
                <a16:creationId xmlns:a16="http://schemas.microsoft.com/office/drawing/2014/main" id="{0204F258-4E8A-47A1-92CB-1275234F96BC}"/>
              </a:ext>
            </a:extLst>
          </p:cNvPr>
          <p:cNvSpPr>
            <a:spLocks noGrp="1" noChangeArrowheads="1"/>
          </p:cNvSpPr>
          <p:nvPr>
            <p:ph type="body" idx="1"/>
          </p:nvPr>
        </p:nvSpPr>
        <p:spPr>
          <a:xfrm>
            <a:off x="2438400" y="762000"/>
            <a:ext cx="6454775" cy="5334000"/>
          </a:xfrm>
        </p:spPr>
        <p:txBody>
          <a:bodyPr/>
          <a:lstStyle/>
          <a:p>
            <a:pPr>
              <a:buFont typeface="Wingdings" panose="05000000000000000000" pitchFamily="2" charset="2"/>
              <a:buNone/>
            </a:pPr>
            <a:r>
              <a:rPr lang="zh-CN" altLang="en-US" sz="2400" b="1"/>
              <a:t>例</a:t>
            </a:r>
            <a:r>
              <a:rPr lang="en-US" altLang="zh-CN" sz="2400" b="1"/>
              <a:t>8.6</a:t>
            </a:r>
            <a:r>
              <a:rPr lang="en-US" altLang="zh-CN" sz="2400"/>
              <a:t> </a:t>
            </a:r>
            <a:r>
              <a:rPr lang="zh-CN" altLang="en-US" sz="2400" b="1"/>
              <a:t>假设某施工企业</a:t>
            </a:r>
            <a:r>
              <a:rPr lang="en-US" altLang="zh-CN" sz="2400" b="1"/>
              <a:t>3</a:t>
            </a:r>
            <a:r>
              <a:rPr lang="zh-CN" altLang="en-US" sz="2400" b="1"/>
              <a:t>年前花</a:t>
            </a:r>
            <a:r>
              <a:rPr lang="en-US" altLang="zh-CN" sz="2400" b="1"/>
              <a:t>5000</a:t>
            </a:r>
            <a:r>
              <a:rPr lang="zh-CN" altLang="en-US" sz="2400" b="1"/>
              <a:t>元购买了一台搅拌机</a:t>
            </a:r>
            <a:r>
              <a:rPr lang="en-US" altLang="zh-CN" sz="2400" b="1"/>
              <a:t>A</a:t>
            </a:r>
            <a:r>
              <a:rPr lang="zh-CN" altLang="en-US" sz="2400" b="1"/>
              <a:t>，估计还可以使用</a:t>
            </a:r>
            <a:r>
              <a:rPr lang="en-US" altLang="zh-CN" sz="2400" b="1"/>
              <a:t>6</a:t>
            </a:r>
            <a:r>
              <a:rPr lang="zh-CN" altLang="en-US" sz="2400" b="1"/>
              <a:t>年。第</a:t>
            </a:r>
            <a:r>
              <a:rPr lang="en-US" altLang="zh-CN" sz="2400" b="1"/>
              <a:t>6</a:t>
            </a:r>
            <a:r>
              <a:rPr lang="zh-CN" altLang="en-US" sz="2400" b="1"/>
              <a:t>年末估计残值</a:t>
            </a:r>
            <a:r>
              <a:rPr lang="en-US" altLang="zh-CN" sz="2400" b="1"/>
              <a:t>300</a:t>
            </a:r>
            <a:r>
              <a:rPr lang="zh-CN" altLang="en-US" sz="2400" b="1"/>
              <a:t>元，年度使用费为</a:t>
            </a:r>
            <a:r>
              <a:rPr lang="en-US" altLang="zh-CN" sz="2400" b="1"/>
              <a:t>1000</a:t>
            </a:r>
            <a:r>
              <a:rPr lang="zh-CN" altLang="en-US" sz="2400" b="1"/>
              <a:t>元。现在市场上出现新型搅拌机</a:t>
            </a:r>
            <a:r>
              <a:rPr lang="en-US" altLang="zh-CN" sz="2400" b="1"/>
              <a:t>B,</a:t>
            </a:r>
            <a:r>
              <a:rPr lang="zh-CN" altLang="en-US" sz="2400" b="1"/>
              <a:t>售价</a:t>
            </a:r>
            <a:r>
              <a:rPr lang="en-US" altLang="zh-CN" sz="2400" b="1"/>
              <a:t>7000</a:t>
            </a:r>
            <a:r>
              <a:rPr lang="zh-CN" altLang="en-US" sz="2400" b="1"/>
              <a:t>元，估计使用</a:t>
            </a:r>
            <a:r>
              <a:rPr lang="en-US" altLang="zh-CN" sz="2400" b="1"/>
              <a:t>10</a:t>
            </a:r>
            <a:r>
              <a:rPr lang="zh-CN" altLang="en-US" sz="2400" b="1"/>
              <a:t>年，第</a:t>
            </a:r>
            <a:r>
              <a:rPr lang="en-US" altLang="zh-CN" sz="2400" b="1"/>
              <a:t>10</a:t>
            </a:r>
            <a:r>
              <a:rPr lang="zh-CN" altLang="en-US" sz="2400" b="1"/>
              <a:t>年末估计残值</a:t>
            </a:r>
            <a:r>
              <a:rPr lang="en-US" altLang="zh-CN" sz="2400" b="1"/>
              <a:t>400</a:t>
            </a:r>
            <a:r>
              <a:rPr lang="zh-CN" altLang="en-US" sz="2400" b="1"/>
              <a:t>元，年度使用费为</a:t>
            </a:r>
            <a:r>
              <a:rPr lang="en-US" altLang="zh-CN" sz="2400" b="1"/>
              <a:t>800</a:t>
            </a:r>
            <a:r>
              <a:rPr lang="zh-CN" altLang="en-US" sz="2400" b="1"/>
              <a:t>元。现有两个方案：甲是继续使用</a:t>
            </a:r>
            <a:r>
              <a:rPr lang="en-US" altLang="zh-CN" sz="2400" b="1"/>
              <a:t>A,</a:t>
            </a:r>
            <a:r>
              <a:rPr lang="zh-CN" altLang="en-US" sz="2400" b="1"/>
              <a:t>乙是将</a:t>
            </a:r>
            <a:r>
              <a:rPr lang="en-US" altLang="zh-CN" sz="2400" b="1"/>
              <a:t>A</a:t>
            </a:r>
            <a:r>
              <a:rPr lang="zh-CN" altLang="en-US" sz="2400" b="1"/>
              <a:t>以</a:t>
            </a:r>
            <a:r>
              <a:rPr lang="en-US" altLang="zh-CN" sz="2400" b="1"/>
              <a:t>1000</a:t>
            </a:r>
            <a:r>
              <a:rPr lang="zh-CN" altLang="en-US" sz="2400" b="1"/>
              <a:t>元卖出，购买</a:t>
            </a:r>
            <a:r>
              <a:rPr lang="en-US" altLang="zh-CN" sz="2400" b="1"/>
              <a:t>B</a:t>
            </a:r>
            <a:r>
              <a:rPr lang="zh-CN" altLang="en-US" sz="2400" b="1"/>
              <a:t>。如果基准折现率</a:t>
            </a:r>
            <a:r>
              <a:rPr lang="en-US" altLang="zh-CN" sz="2400" b="1"/>
              <a:t>10</a:t>
            </a:r>
            <a:r>
              <a:rPr lang="zh-CN" altLang="en-US" sz="2400" b="1"/>
              <a:t>％，问：该施工企业应该选择那个方案？</a:t>
            </a:r>
          </a:p>
          <a:p>
            <a:pPr>
              <a:buFont typeface="Wingdings" panose="05000000000000000000" pitchFamily="2" charset="2"/>
              <a:buNone/>
            </a:pPr>
            <a:endParaRPr lang="en-US" altLang="zh-CN" sz="2400" b="1"/>
          </a:p>
        </p:txBody>
      </p:sp>
      <p:sp>
        <p:nvSpPr>
          <p:cNvPr id="234499" name="Rectangle 3">
            <a:extLst>
              <a:ext uri="{FF2B5EF4-FFF2-40B4-BE49-F238E27FC236}">
                <a16:creationId xmlns:a16="http://schemas.microsoft.com/office/drawing/2014/main" id="{B49D588E-00F2-4B3C-B9FD-6DFAB0C9A263}"/>
              </a:ext>
            </a:extLst>
          </p:cNvPr>
          <p:cNvSpPr>
            <a:spLocks noGrp="1" noChangeArrowheads="1"/>
          </p:cNvSpPr>
          <p:nvPr>
            <p:ph type="title"/>
          </p:nvPr>
        </p:nvSpPr>
        <p:spPr bwMode="auto">
          <a:xfrm>
            <a:off x="862013" y="404813"/>
            <a:ext cx="1143000" cy="6048375"/>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spTree>
  </p:cSld>
  <p:clrMapOvr>
    <a:masterClrMapping/>
  </p:clrMapOvr>
  <p:transition spd="slow">
    <p:randomBar dir="vert"/>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BE388496-77B9-4BC5-BD7A-7A0A78B64F43}"/>
              </a:ext>
            </a:extLst>
          </p:cNvPr>
          <p:cNvSpPr>
            <a:spLocks noGrp="1"/>
          </p:cNvSpPr>
          <p:nvPr>
            <p:ph type="sldNum" sz="quarter" idx="10"/>
          </p:nvPr>
        </p:nvSpPr>
        <p:spPr/>
        <p:txBody>
          <a:bodyPr/>
          <a:lstStyle/>
          <a:p>
            <a:fld id="{BDDC2090-4593-48E5-8014-099C5B874B68}" type="slidenum">
              <a:rPr lang="en-US" altLang="zh-CN"/>
              <a:pPr/>
              <a:t>159</a:t>
            </a:fld>
            <a:endParaRPr lang="en-US" altLang="zh-CN">
              <a:solidFill>
                <a:schemeClr val="tx1"/>
              </a:solidFill>
            </a:endParaRPr>
          </a:p>
        </p:txBody>
      </p:sp>
      <p:sp>
        <p:nvSpPr>
          <p:cNvPr id="235522" name="Rectangle 2">
            <a:extLst>
              <a:ext uri="{FF2B5EF4-FFF2-40B4-BE49-F238E27FC236}">
                <a16:creationId xmlns:a16="http://schemas.microsoft.com/office/drawing/2014/main" id="{55914667-6904-4961-B0E2-B75FEF3189D1}"/>
              </a:ext>
            </a:extLst>
          </p:cNvPr>
          <p:cNvSpPr>
            <a:spLocks noGrp="1" noChangeArrowheads="1"/>
          </p:cNvSpPr>
          <p:nvPr>
            <p:ph type="body" idx="1"/>
          </p:nvPr>
        </p:nvSpPr>
        <p:spPr/>
        <p:txBody>
          <a:bodyPr/>
          <a:lstStyle/>
          <a:p>
            <a:pPr>
              <a:buFont typeface="Wingdings" panose="05000000000000000000" pitchFamily="2" charset="2"/>
              <a:buNone/>
            </a:pPr>
            <a:r>
              <a:rPr lang="zh-CN" altLang="en-US" sz="2000" b="1"/>
              <a:t>解</a:t>
            </a:r>
            <a:r>
              <a:rPr lang="en-US" altLang="zh-CN" sz="2000" b="1"/>
              <a:t>:</a:t>
            </a:r>
            <a:r>
              <a:rPr lang="zh-CN" altLang="en-US" sz="2000" b="1"/>
              <a:t>旧的搅拌机</a:t>
            </a:r>
            <a:r>
              <a:rPr lang="en-US" altLang="zh-CN" sz="2000" b="1"/>
              <a:t>A</a:t>
            </a:r>
            <a:r>
              <a:rPr lang="zh-CN" altLang="en-US" sz="2000" b="1"/>
              <a:t>可以卖</a:t>
            </a:r>
            <a:r>
              <a:rPr lang="en-US" altLang="zh-CN" sz="2000" b="1"/>
              <a:t>1000</a:t>
            </a:r>
            <a:r>
              <a:rPr lang="zh-CN" altLang="en-US" sz="2000" b="1"/>
              <a:t>元，相当于花</a:t>
            </a:r>
            <a:r>
              <a:rPr lang="en-US" altLang="zh-CN" sz="2000" b="1"/>
              <a:t>1000</a:t>
            </a:r>
            <a:r>
              <a:rPr lang="zh-CN" altLang="en-US" sz="2000" b="1"/>
              <a:t>元购买旧搅拌机</a:t>
            </a:r>
            <a:r>
              <a:rPr lang="en-US" altLang="zh-CN" sz="2000" b="1"/>
              <a:t>A</a:t>
            </a:r>
            <a:r>
              <a:rPr lang="zh-CN" altLang="en-US" sz="2000" b="1"/>
              <a:t>，</a:t>
            </a:r>
            <a:r>
              <a:rPr lang="en-US" altLang="zh-CN" sz="2000" b="1"/>
              <a:t>A</a:t>
            </a:r>
            <a:r>
              <a:rPr lang="zh-CN" altLang="en-US" sz="2000" b="1"/>
              <a:t>的初始费用为</a:t>
            </a:r>
            <a:r>
              <a:rPr lang="en-US" altLang="zh-CN" sz="2000" b="1"/>
              <a:t>1000</a:t>
            </a:r>
            <a:r>
              <a:rPr lang="zh-CN" altLang="en-US" sz="2000" b="1"/>
              <a:t>元，与</a:t>
            </a:r>
            <a:r>
              <a:rPr lang="en-US" altLang="zh-CN" sz="2000" b="1"/>
              <a:t>3</a:t>
            </a:r>
            <a:r>
              <a:rPr lang="zh-CN" altLang="en-US" sz="2000" b="1"/>
              <a:t>年前的购买价</a:t>
            </a:r>
            <a:r>
              <a:rPr lang="en-US" altLang="zh-CN" sz="2000" b="1"/>
              <a:t>5000</a:t>
            </a:r>
            <a:r>
              <a:rPr lang="zh-CN" altLang="en-US" sz="2000" b="1"/>
              <a:t>元无关，</a:t>
            </a:r>
            <a:r>
              <a:rPr lang="en-US" altLang="zh-CN" sz="2000" b="1"/>
              <a:t>5000</a:t>
            </a:r>
            <a:r>
              <a:rPr lang="zh-CN" altLang="en-US" sz="2000" b="1"/>
              <a:t>元是沉没成本。因此，两个方案的现金流量图如</a:t>
            </a:r>
            <a:r>
              <a:rPr lang="en-US" altLang="zh-CN" sz="2000" b="1"/>
              <a:t>8.8</a:t>
            </a:r>
            <a:r>
              <a:rPr lang="zh-CN" altLang="en-US" sz="2000" b="1"/>
              <a:t>。</a:t>
            </a:r>
          </a:p>
        </p:txBody>
      </p:sp>
      <p:sp>
        <p:nvSpPr>
          <p:cNvPr id="235523" name="Rectangle 3">
            <a:extLst>
              <a:ext uri="{FF2B5EF4-FFF2-40B4-BE49-F238E27FC236}">
                <a16:creationId xmlns:a16="http://schemas.microsoft.com/office/drawing/2014/main" id="{E29A559F-1E74-4E0C-B7A2-B2BA287A7C3E}"/>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pic>
        <p:nvPicPr>
          <p:cNvPr id="235524" name="Picture 4">
            <a:extLst>
              <a:ext uri="{FF2B5EF4-FFF2-40B4-BE49-F238E27FC236}">
                <a16:creationId xmlns:a16="http://schemas.microsoft.com/office/drawing/2014/main" id="{DCC5308A-7730-4584-B7C2-C6BAC5FE1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090738"/>
            <a:ext cx="6335713" cy="4433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2C43FAC6-7639-4E0C-8EA3-E7832208B829}"/>
              </a:ext>
            </a:extLst>
          </p:cNvPr>
          <p:cNvSpPr>
            <a:spLocks noGrp="1"/>
          </p:cNvSpPr>
          <p:nvPr>
            <p:ph type="sldNum" sz="quarter" idx="10"/>
          </p:nvPr>
        </p:nvSpPr>
        <p:spPr/>
        <p:txBody>
          <a:bodyPr/>
          <a:lstStyle/>
          <a:p>
            <a:fld id="{46DC50DE-C212-41CB-83F3-5AF2216BABA9}" type="slidenum">
              <a:rPr lang="en-US" altLang="zh-CN"/>
              <a:pPr/>
              <a:t>16</a:t>
            </a:fld>
            <a:endParaRPr lang="en-US" altLang="zh-CN">
              <a:solidFill>
                <a:schemeClr val="tx1"/>
              </a:solidFill>
            </a:endParaRPr>
          </a:p>
        </p:txBody>
      </p:sp>
      <p:sp>
        <p:nvSpPr>
          <p:cNvPr id="63490" name="Rectangle 2">
            <a:extLst>
              <a:ext uri="{FF2B5EF4-FFF2-40B4-BE49-F238E27FC236}">
                <a16:creationId xmlns:a16="http://schemas.microsoft.com/office/drawing/2014/main" id="{A32A4304-00B9-411F-BD8E-439B6FEA0C33}"/>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63491" name="Rectangle 3">
            <a:extLst>
              <a:ext uri="{FF2B5EF4-FFF2-40B4-BE49-F238E27FC236}">
                <a16:creationId xmlns:a16="http://schemas.microsoft.com/office/drawing/2014/main" id="{8A13F08C-B1BA-4C5B-B431-C920E9FF3183}"/>
              </a:ext>
            </a:extLst>
          </p:cNvPr>
          <p:cNvSpPr>
            <a:spLocks noGrp="1" noChangeArrowheads="1"/>
          </p:cNvSpPr>
          <p:nvPr>
            <p:ph type="body" idx="1"/>
          </p:nvPr>
        </p:nvSpPr>
        <p:spPr>
          <a:xfrm>
            <a:off x="2438400" y="188913"/>
            <a:ext cx="6526213" cy="6480175"/>
          </a:xfrm>
        </p:spPr>
        <p:txBody>
          <a:bodyPr/>
          <a:lstStyle/>
          <a:p>
            <a:r>
              <a:rPr lang="zh-CN" altLang="en-US" sz="2400" b="1"/>
              <a:t>每年按实际利率计算利息，则</a:t>
            </a:r>
            <a:r>
              <a:rPr lang="en-US" altLang="zh-CN" sz="2400" b="1"/>
              <a:t>10</a:t>
            </a:r>
            <a:r>
              <a:rPr lang="zh-CN" altLang="en-US" sz="2400" b="1"/>
              <a:t>年后</a:t>
            </a:r>
            <a:r>
              <a:rPr lang="en-US" altLang="zh-CN" sz="2400" b="1"/>
              <a:t>10000</a:t>
            </a:r>
            <a:r>
              <a:rPr lang="zh-CN" altLang="en-US" sz="2400" b="1"/>
              <a:t>元的未来值为：</a:t>
            </a:r>
          </a:p>
          <a:p>
            <a:r>
              <a:rPr lang="zh-CN" altLang="en-US" sz="2400" b="1"/>
              <a:t>    </a:t>
            </a:r>
            <a:r>
              <a:rPr lang="en-US" altLang="zh-CN" sz="2400" b="1" i="1"/>
              <a:t>F</a:t>
            </a:r>
            <a:r>
              <a:rPr lang="en-US" altLang="zh-CN" sz="2400" b="1"/>
              <a:t> = </a:t>
            </a:r>
            <a:r>
              <a:rPr lang="en-US" altLang="zh-CN" sz="2400" b="1" i="1"/>
              <a:t>P</a:t>
            </a:r>
            <a:r>
              <a:rPr lang="en-US" altLang="zh-CN" sz="2400" b="1"/>
              <a:t> (1+</a:t>
            </a:r>
            <a:r>
              <a:rPr lang="en-US" altLang="zh-CN" sz="2400" b="1" i="1"/>
              <a:t>i</a:t>
            </a:r>
            <a:r>
              <a:rPr lang="en-US" altLang="zh-CN" sz="2400" b="1"/>
              <a:t>)</a:t>
            </a:r>
            <a:r>
              <a:rPr lang="en-US" altLang="zh-CN" sz="2400" b="1" baseline="30000"/>
              <a:t>n</a:t>
            </a:r>
            <a:r>
              <a:rPr lang="en-US" altLang="zh-CN" sz="2400" b="1"/>
              <a:t> = 10000 (1+ 6.168% )</a:t>
            </a:r>
            <a:r>
              <a:rPr lang="en-US" altLang="zh-CN" sz="2400" b="1" baseline="30000"/>
              <a:t>10</a:t>
            </a:r>
            <a:r>
              <a:rPr lang="en-US" altLang="zh-CN" sz="2400" b="1"/>
              <a:t> </a:t>
            </a:r>
          </a:p>
          <a:p>
            <a:r>
              <a:rPr lang="en-US" altLang="zh-CN" sz="2400" b="1"/>
              <a:t>                        = 18194.34 (</a:t>
            </a:r>
            <a:r>
              <a:rPr lang="zh-CN" altLang="en-US" sz="2400" b="1"/>
              <a:t>元</a:t>
            </a:r>
            <a:r>
              <a:rPr lang="en-US" altLang="zh-CN" sz="2400" b="1"/>
              <a:t>)</a:t>
            </a:r>
          </a:p>
          <a:p>
            <a:r>
              <a:rPr lang="zh-CN" altLang="en-US" sz="2400" b="1"/>
              <a:t>即，此人</a:t>
            </a:r>
            <a:r>
              <a:rPr lang="en-US" altLang="zh-CN" sz="2400" b="1"/>
              <a:t>10</a:t>
            </a:r>
            <a:r>
              <a:rPr lang="zh-CN" altLang="en-US" sz="2400" b="1"/>
              <a:t>年后应归还银行</a:t>
            </a:r>
            <a:r>
              <a:rPr lang="en-US" altLang="zh-CN" sz="2400" b="1"/>
              <a:t>18194.34</a:t>
            </a:r>
            <a:r>
              <a:rPr lang="zh-CN" altLang="en-US" sz="2400" b="1"/>
              <a:t>元钱。</a:t>
            </a:r>
          </a:p>
          <a:p>
            <a:r>
              <a:rPr lang="en-US" altLang="zh-CN" sz="2400" b="1">
                <a:solidFill>
                  <a:srgbClr val="FF0066"/>
                </a:solidFill>
              </a:rPr>
              <a:t>2</a:t>
            </a:r>
            <a:r>
              <a:rPr lang="zh-CN" altLang="en-US" sz="2400" b="1">
                <a:solidFill>
                  <a:srgbClr val="FF0066"/>
                </a:solidFill>
              </a:rPr>
              <a:t>、连续式复利</a:t>
            </a:r>
            <a:r>
              <a:rPr lang="en-US" altLang="zh-CN" sz="2400" b="1">
                <a:solidFill>
                  <a:srgbClr val="FF0066"/>
                </a:solidFill>
              </a:rPr>
              <a:t>(Continuous Multiple Interest)</a:t>
            </a:r>
          </a:p>
          <a:p>
            <a:r>
              <a:rPr lang="zh-CN" altLang="en-US" sz="2400" b="1"/>
              <a:t>按瞬时计息的方式称为连续复利。这时在名义利率的时间单位内，计息次数有无限多次，即</a:t>
            </a:r>
            <a:r>
              <a:rPr lang="en-US" altLang="zh-CN" sz="2400" b="1" i="1"/>
              <a:t>m</a:t>
            </a:r>
            <a:r>
              <a:rPr lang="en-US" altLang="zh-CN" sz="2400" b="1"/>
              <a:t>→∞ </a:t>
            </a:r>
            <a:r>
              <a:rPr lang="zh-CN" altLang="en-US" sz="2400" b="1"/>
              <a:t>。根据求极限的方法可求得年实际利率。实际利率为</a:t>
            </a:r>
            <a:r>
              <a:rPr lang="en-US" altLang="zh-CN" sz="2400" b="1"/>
              <a:t>:</a:t>
            </a:r>
          </a:p>
          <a:p>
            <a:endParaRPr lang="en-US" altLang="zh-CN" sz="2400" b="1"/>
          </a:p>
          <a:p>
            <a:endParaRPr lang="en-US" altLang="zh-CN" sz="2000" b="1"/>
          </a:p>
          <a:p>
            <a:endParaRPr lang="en-US" altLang="zh-CN" sz="2000" b="1"/>
          </a:p>
          <a:p>
            <a:r>
              <a:rPr lang="en-US" altLang="zh-CN" sz="2000" b="1"/>
              <a:t>         </a:t>
            </a:r>
            <a:r>
              <a:rPr lang="zh-CN" altLang="en-US" sz="2400" b="1"/>
              <a:t>求极限得： </a:t>
            </a:r>
            <a:r>
              <a:rPr lang="en-US" altLang="zh-CN" sz="2400" b="1" i="1"/>
              <a:t>i </a:t>
            </a:r>
            <a:r>
              <a:rPr lang="en-US" altLang="zh-CN" sz="2400" b="1"/>
              <a:t>= </a:t>
            </a:r>
            <a:r>
              <a:rPr lang="en-US" altLang="zh-CN" sz="2400" b="1" i="1"/>
              <a:t>e </a:t>
            </a:r>
            <a:r>
              <a:rPr lang="en-US" altLang="zh-CN" sz="2400" b="1" i="1" baseline="30000"/>
              <a:t>r</a:t>
            </a:r>
            <a:r>
              <a:rPr lang="en-US" altLang="zh-CN" sz="2400" b="1" i="1"/>
              <a:t> </a:t>
            </a:r>
            <a:r>
              <a:rPr lang="en-US" altLang="zh-CN" sz="2400" b="1"/>
              <a:t>- 1</a:t>
            </a:r>
            <a:r>
              <a:rPr lang="en-US" altLang="zh-CN" sz="2400"/>
              <a:t> </a:t>
            </a:r>
          </a:p>
        </p:txBody>
      </p:sp>
      <p:sp>
        <p:nvSpPr>
          <p:cNvPr id="63493" name="Rectangle 5">
            <a:extLst>
              <a:ext uri="{FF2B5EF4-FFF2-40B4-BE49-F238E27FC236}">
                <a16:creationId xmlns:a16="http://schemas.microsoft.com/office/drawing/2014/main" id="{03721925-6F03-4C64-A5CD-5F40DA364294}"/>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3492" name="Object 4">
            <a:extLst>
              <a:ext uri="{FF2B5EF4-FFF2-40B4-BE49-F238E27FC236}">
                <a16:creationId xmlns:a16="http://schemas.microsoft.com/office/drawing/2014/main" id="{02A68DB2-E299-44F3-87AE-82B7CA69E559}"/>
              </a:ext>
            </a:extLst>
          </p:cNvPr>
          <p:cNvGraphicFramePr>
            <a:graphicFrameLocks noChangeAspect="1"/>
          </p:cNvGraphicFramePr>
          <p:nvPr/>
        </p:nvGraphicFramePr>
        <p:xfrm>
          <a:off x="3851275" y="4437063"/>
          <a:ext cx="3673475" cy="792162"/>
        </p:xfrm>
        <a:graphic>
          <a:graphicData uri="http://schemas.openxmlformats.org/presentationml/2006/ole">
            <mc:AlternateContent xmlns:mc="http://schemas.openxmlformats.org/markup-compatibility/2006">
              <mc:Choice xmlns:v="urn:schemas-microsoft-com:vml" Requires="v">
                <p:oleObj spid="_x0000_s63494" name="公式" r:id="rId3" imgW="1295400" imgH="393700" progId="Equation.3">
                  <p:embed/>
                </p:oleObj>
              </mc:Choice>
              <mc:Fallback>
                <p:oleObj name="公式" r:id="rId3" imgW="12954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4437063"/>
                        <a:ext cx="3673475" cy="792162"/>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FF0B99C-5A53-4A2C-B029-4A9F529139D1}"/>
              </a:ext>
            </a:extLst>
          </p:cNvPr>
          <p:cNvSpPr>
            <a:spLocks noGrp="1"/>
          </p:cNvSpPr>
          <p:nvPr>
            <p:ph type="sldNum" sz="quarter" idx="10"/>
          </p:nvPr>
        </p:nvSpPr>
        <p:spPr/>
        <p:txBody>
          <a:bodyPr/>
          <a:lstStyle/>
          <a:p>
            <a:fld id="{844F4853-776A-4D14-A997-FAD70F199BF5}" type="slidenum">
              <a:rPr lang="en-US" altLang="zh-CN"/>
              <a:pPr/>
              <a:t>160</a:t>
            </a:fld>
            <a:endParaRPr lang="en-US" altLang="zh-CN">
              <a:solidFill>
                <a:schemeClr val="tx1"/>
              </a:solidFill>
            </a:endParaRPr>
          </a:p>
        </p:txBody>
      </p:sp>
      <p:sp>
        <p:nvSpPr>
          <p:cNvPr id="236546" name="Rectangle 2">
            <a:extLst>
              <a:ext uri="{FF2B5EF4-FFF2-40B4-BE49-F238E27FC236}">
                <a16:creationId xmlns:a16="http://schemas.microsoft.com/office/drawing/2014/main" id="{EDCED404-05C6-4A90-9C01-A8A1BD5C453D}"/>
              </a:ext>
            </a:extLst>
          </p:cNvPr>
          <p:cNvSpPr>
            <a:spLocks noGrp="1" noChangeArrowheads="1"/>
          </p:cNvSpPr>
          <p:nvPr>
            <p:ph type="body" idx="1"/>
          </p:nvPr>
        </p:nvSpPr>
        <p:spPr>
          <a:xfrm>
            <a:off x="2843213" y="836613"/>
            <a:ext cx="5518150" cy="5334000"/>
          </a:xfrm>
        </p:spPr>
        <p:txBody>
          <a:bodyPr/>
          <a:lstStyle/>
          <a:p>
            <a:pPr>
              <a:buFont typeface="Wingdings" panose="05000000000000000000" pitchFamily="2" charset="2"/>
              <a:buNone/>
            </a:pPr>
            <a:r>
              <a:rPr lang="zh-CN" altLang="en-US" sz="2000" b="1"/>
              <a:t>根据图</a:t>
            </a:r>
            <a:r>
              <a:rPr lang="en-US" altLang="zh-CN" sz="2000" b="1"/>
              <a:t>8.8</a:t>
            </a:r>
            <a:r>
              <a:rPr lang="zh-CN" altLang="en-US" sz="2000" b="1"/>
              <a:t>（</a:t>
            </a:r>
            <a:r>
              <a:rPr lang="en-US" altLang="zh-CN" sz="2000" b="1"/>
              <a:t>a</a:t>
            </a:r>
            <a:r>
              <a:rPr lang="zh-CN" altLang="en-US" sz="2000" b="1"/>
              <a:t>）可以计算</a:t>
            </a:r>
            <a:r>
              <a:rPr lang="en-US" altLang="zh-CN" sz="2000" b="1"/>
              <a:t>A</a:t>
            </a:r>
            <a:r>
              <a:rPr lang="zh-CN" altLang="en-US" sz="2000" b="1"/>
              <a:t>的年均使用费：</a:t>
            </a:r>
          </a:p>
          <a:p>
            <a:pPr>
              <a:buFont typeface="Wingdings" panose="05000000000000000000" pitchFamily="2" charset="2"/>
              <a:buNone/>
            </a:pPr>
            <a:r>
              <a:rPr lang="en-US" altLang="zh-CN" sz="2000" b="1"/>
              <a:t>AC</a:t>
            </a:r>
            <a:r>
              <a:rPr lang="en-US" altLang="zh-CN" sz="2000" b="1" baseline="-25000"/>
              <a:t>A</a:t>
            </a:r>
            <a:r>
              <a:rPr lang="en-US" altLang="zh-CN" sz="2000" b="1"/>
              <a:t>=1000+1000(A/P,10%,6)-300(A/F,10%,6)=1190.72(</a:t>
            </a:r>
            <a:r>
              <a:rPr lang="zh-CN" altLang="en-US" sz="2000" b="1"/>
              <a:t>元</a:t>
            </a:r>
            <a:r>
              <a:rPr lang="en-US" altLang="zh-CN" sz="2000" b="1"/>
              <a:t>)</a:t>
            </a:r>
          </a:p>
          <a:p>
            <a:pPr>
              <a:buFont typeface="Wingdings" panose="05000000000000000000" pitchFamily="2" charset="2"/>
              <a:buNone/>
            </a:pPr>
            <a:r>
              <a:rPr lang="zh-CN" altLang="en-US" sz="2000" b="1"/>
              <a:t>根据图</a:t>
            </a:r>
            <a:r>
              <a:rPr lang="en-US" altLang="zh-CN" sz="2000" b="1"/>
              <a:t>8.8</a:t>
            </a:r>
            <a:r>
              <a:rPr lang="zh-CN" altLang="en-US" sz="2000" b="1"/>
              <a:t>（</a:t>
            </a:r>
            <a:r>
              <a:rPr lang="en-US" altLang="zh-CN" sz="2000" b="1"/>
              <a:t>b</a:t>
            </a:r>
            <a:r>
              <a:rPr lang="zh-CN" altLang="en-US" sz="2000" b="1"/>
              <a:t>）可以计算</a:t>
            </a:r>
            <a:r>
              <a:rPr lang="en-US" altLang="zh-CN" sz="2000" b="1"/>
              <a:t>B</a:t>
            </a:r>
            <a:r>
              <a:rPr lang="zh-CN" altLang="en-US" sz="2000" b="1"/>
              <a:t>的年均使用费：</a:t>
            </a:r>
          </a:p>
          <a:p>
            <a:pPr>
              <a:buFont typeface="Wingdings" panose="05000000000000000000" pitchFamily="2" charset="2"/>
              <a:buNone/>
            </a:pPr>
            <a:r>
              <a:rPr lang="en-US" altLang="zh-CN" sz="2000" b="1"/>
              <a:t>AC</a:t>
            </a:r>
            <a:r>
              <a:rPr lang="en-US" altLang="zh-CN" sz="2000" b="1" baseline="-25000"/>
              <a:t>B</a:t>
            </a:r>
            <a:r>
              <a:rPr lang="en-US" altLang="zh-CN" sz="2000" b="1"/>
              <a:t>=800+7000(A/P,10%,10)-400(A/F,10%,10)=1913.82(</a:t>
            </a:r>
            <a:r>
              <a:rPr lang="zh-CN" altLang="en-US" sz="2000" b="1"/>
              <a:t>元</a:t>
            </a:r>
            <a:r>
              <a:rPr lang="en-US" altLang="zh-CN" sz="2000" b="1"/>
              <a:t>)</a:t>
            </a:r>
          </a:p>
          <a:p>
            <a:pPr>
              <a:buFont typeface="Wingdings" panose="05000000000000000000" pitchFamily="2" charset="2"/>
              <a:buNone/>
            </a:pPr>
            <a:r>
              <a:rPr lang="zh-CN" altLang="en-US" sz="2000" b="1"/>
              <a:t>由于</a:t>
            </a:r>
            <a:r>
              <a:rPr lang="en-US" altLang="zh-CN" sz="2000" b="1"/>
              <a:t>AC</a:t>
            </a:r>
            <a:r>
              <a:rPr lang="en-US" altLang="zh-CN" sz="2000" b="1" baseline="-25000"/>
              <a:t>A</a:t>
            </a:r>
            <a:r>
              <a:rPr lang="zh-CN" altLang="en-US" sz="2000" b="1"/>
              <a:t>＜</a:t>
            </a:r>
            <a:r>
              <a:rPr lang="en-US" altLang="zh-CN" sz="2000" b="1"/>
              <a:t>AC</a:t>
            </a:r>
            <a:r>
              <a:rPr lang="en-US" altLang="zh-CN" sz="2000" b="1" baseline="-25000"/>
              <a:t>B</a:t>
            </a:r>
            <a:r>
              <a:rPr lang="zh-CN" altLang="en-US" sz="2000" b="1" baseline="-25000"/>
              <a:t>，</a:t>
            </a:r>
            <a:r>
              <a:rPr lang="zh-CN" altLang="en-US" sz="2000" b="1"/>
              <a:t>所以选择方案甲－－继续使用旧搅拌机</a:t>
            </a:r>
            <a:r>
              <a:rPr lang="en-US" altLang="zh-CN" sz="2000" b="1"/>
              <a:t>A.</a:t>
            </a:r>
          </a:p>
        </p:txBody>
      </p:sp>
      <p:sp>
        <p:nvSpPr>
          <p:cNvPr id="236547" name="Rectangle 3">
            <a:extLst>
              <a:ext uri="{FF2B5EF4-FFF2-40B4-BE49-F238E27FC236}">
                <a16:creationId xmlns:a16="http://schemas.microsoft.com/office/drawing/2014/main" id="{CF905FC0-7DE7-44DF-A7D2-B902F0C544B9}"/>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spTree>
  </p:cSld>
  <p:clrMapOvr>
    <a:masterClrMapping/>
  </p:clrMapOvr>
  <p:transition spd="slow">
    <p:randomBar dir="vert"/>
  </p:transition>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45D0783-C292-4EA6-A666-1CC42F522753}"/>
              </a:ext>
            </a:extLst>
          </p:cNvPr>
          <p:cNvSpPr>
            <a:spLocks noGrp="1"/>
          </p:cNvSpPr>
          <p:nvPr>
            <p:ph type="sldNum" sz="quarter" idx="10"/>
          </p:nvPr>
        </p:nvSpPr>
        <p:spPr/>
        <p:txBody>
          <a:bodyPr/>
          <a:lstStyle/>
          <a:p>
            <a:fld id="{CC19E35B-671D-454F-96A5-5A8CDB88A1AC}" type="slidenum">
              <a:rPr lang="en-US" altLang="zh-CN"/>
              <a:pPr/>
              <a:t>161</a:t>
            </a:fld>
            <a:endParaRPr lang="en-US" altLang="zh-CN">
              <a:solidFill>
                <a:schemeClr val="tx1"/>
              </a:solidFill>
            </a:endParaRPr>
          </a:p>
        </p:txBody>
      </p:sp>
      <p:sp>
        <p:nvSpPr>
          <p:cNvPr id="237570" name="Rectangle 2">
            <a:extLst>
              <a:ext uri="{FF2B5EF4-FFF2-40B4-BE49-F238E27FC236}">
                <a16:creationId xmlns:a16="http://schemas.microsoft.com/office/drawing/2014/main" id="{19B9EFBA-ED3B-4DB9-8DA1-B643BF3F1DBF}"/>
              </a:ext>
            </a:extLst>
          </p:cNvPr>
          <p:cNvSpPr>
            <a:spLocks noGrp="1" noChangeArrowheads="1"/>
          </p:cNvSpPr>
          <p:nvPr>
            <p:ph type="body" idx="1"/>
          </p:nvPr>
        </p:nvSpPr>
        <p:spPr>
          <a:xfrm>
            <a:off x="2268538" y="333375"/>
            <a:ext cx="6624637" cy="6191250"/>
          </a:xfrm>
        </p:spPr>
        <p:txBody>
          <a:bodyPr/>
          <a:lstStyle/>
          <a:p>
            <a:pPr>
              <a:buFont typeface="Wingdings" panose="05000000000000000000" pitchFamily="2" charset="2"/>
              <a:buNone/>
            </a:pPr>
            <a:r>
              <a:rPr lang="zh-CN" altLang="en-US" b="1">
                <a:solidFill>
                  <a:schemeClr val="accent2"/>
                </a:solidFill>
              </a:rPr>
              <a:t>二、设备更新方案的比较</a:t>
            </a:r>
          </a:p>
          <a:p>
            <a:pPr>
              <a:buFont typeface="Wingdings" panose="05000000000000000000" pitchFamily="2" charset="2"/>
              <a:buNone/>
            </a:pPr>
            <a:r>
              <a:rPr lang="zh-CN" altLang="en-US" sz="2800"/>
              <a:t>常见方法如下：</a:t>
            </a:r>
          </a:p>
          <a:p>
            <a:pPr>
              <a:buFont typeface="Wingdings" panose="05000000000000000000" pitchFamily="2" charset="2"/>
              <a:buNone/>
            </a:pPr>
            <a:r>
              <a:rPr lang="en-US" altLang="zh-CN" sz="2400" b="1">
                <a:solidFill>
                  <a:srgbClr val="FF0000"/>
                </a:solidFill>
              </a:rPr>
              <a:t>1.</a:t>
            </a:r>
            <a:r>
              <a:rPr lang="zh-CN" altLang="en-US" sz="2400" b="1">
                <a:solidFill>
                  <a:srgbClr val="FF0000"/>
                </a:solidFill>
              </a:rPr>
              <a:t>以经济寿命为依据的更新分析</a:t>
            </a:r>
          </a:p>
          <a:p>
            <a:pPr>
              <a:buFont typeface="Wingdings" panose="05000000000000000000" pitchFamily="2" charset="2"/>
              <a:buNone/>
            </a:pPr>
            <a:r>
              <a:rPr lang="zh-CN" altLang="en-US" sz="2000" b="1"/>
              <a:t>（</a:t>
            </a:r>
            <a:r>
              <a:rPr lang="en-US" altLang="zh-CN" sz="2000" b="1"/>
              <a:t>1</a:t>
            </a:r>
            <a:r>
              <a:rPr lang="zh-CN" altLang="en-US" sz="2000" b="1"/>
              <a:t>）不考虑沉没成本</a:t>
            </a:r>
          </a:p>
          <a:p>
            <a:pPr>
              <a:buFont typeface="Wingdings" panose="05000000000000000000" pitchFamily="2" charset="2"/>
              <a:buNone/>
            </a:pPr>
            <a:r>
              <a:rPr lang="zh-CN" altLang="en-US" sz="2000" b="1"/>
              <a:t>（</a:t>
            </a:r>
            <a:r>
              <a:rPr lang="en-US" altLang="zh-CN" sz="2000" b="1"/>
              <a:t>2</a:t>
            </a:r>
            <a:r>
              <a:rPr lang="zh-CN" altLang="en-US" sz="2000" b="1"/>
              <a:t>）求出各种设备的经济寿命。</a:t>
            </a:r>
          </a:p>
          <a:p>
            <a:pPr>
              <a:buFont typeface="Wingdings" panose="05000000000000000000" pitchFamily="2" charset="2"/>
              <a:buNone/>
            </a:pPr>
            <a:r>
              <a:rPr lang="zh-CN" altLang="en-US" sz="2000" b="1"/>
              <a:t>（</a:t>
            </a:r>
            <a:r>
              <a:rPr lang="en-US" altLang="zh-CN" sz="2000" b="1"/>
              <a:t>3</a:t>
            </a:r>
            <a:r>
              <a:rPr lang="zh-CN" altLang="en-US" sz="2000" b="1"/>
              <a:t>）达到经济寿命时年度费用最小者为优。</a:t>
            </a:r>
          </a:p>
          <a:p>
            <a:pPr>
              <a:buFont typeface="Wingdings" panose="05000000000000000000" pitchFamily="2" charset="2"/>
              <a:buNone/>
            </a:pPr>
            <a:endParaRPr lang="zh-CN" altLang="en-US" sz="2000" b="1"/>
          </a:p>
          <a:p>
            <a:pPr>
              <a:buFont typeface="Wingdings" panose="05000000000000000000" pitchFamily="2" charset="2"/>
              <a:buNone/>
            </a:pPr>
            <a:r>
              <a:rPr lang="zh-CN" altLang="en-US" sz="2000" b="1"/>
              <a:t>例</a:t>
            </a:r>
            <a:r>
              <a:rPr lang="en-US" altLang="zh-CN" sz="2000" b="1"/>
              <a:t>8.7 </a:t>
            </a:r>
            <a:r>
              <a:rPr lang="zh-CN" altLang="en-US" sz="2000" b="1"/>
              <a:t>有一企业</a:t>
            </a:r>
            <a:r>
              <a:rPr lang="en-US" altLang="zh-CN" sz="2000" b="1"/>
              <a:t>3</a:t>
            </a:r>
            <a:r>
              <a:rPr lang="zh-CN" altLang="en-US" sz="2000" b="1"/>
              <a:t>年前花</a:t>
            </a:r>
            <a:r>
              <a:rPr lang="en-US" altLang="zh-CN" sz="2000" b="1"/>
              <a:t>20000</a:t>
            </a:r>
            <a:r>
              <a:rPr lang="zh-CN" altLang="en-US" sz="2000" b="1"/>
              <a:t>元安装了一套设备。这套设备年度使用费为</a:t>
            </a:r>
            <a:r>
              <a:rPr lang="en-US" altLang="zh-CN" sz="2000" b="1"/>
              <a:t>10000</a:t>
            </a:r>
            <a:r>
              <a:rPr lang="zh-CN" altLang="en-US" sz="2000" b="1"/>
              <a:t>元，以后逐年增加</a:t>
            </a:r>
            <a:r>
              <a:rPr lang="en-US" altLang="zh-CN" sz="2000" b="1"/>
              <a:t>500</a:t>
            </a:r>
            <a:r>
              <a:rPr lang="zh-CN" altLang="en-US" sz="2000" b="1"/>
              <a:t>元。现在设计了一套新设备，其原始费用为</a:t>
            </a:r>
            <a:r>
              <a:rPr lang="en-US" altLang="zh-CN" sz="2000" b="1"/>
              <a:t>12000</a:t>
            </a:r>
            <a:r>
              <a:rPr lang="zh-CN" altLang="en-US" sz="2000" b="1"/>
              <a:t>元，年度使用费估计第一年</a:t>
            </a:r>
            <a:r>
              <a:rPr lang="en-US" altLang="zh-CN" sz="2000" b="1"/>
              <a:t>9000</a:t>
            </a:r>
            <a:r>
              <a:rPr lang="zh-CN" altLang="en-US" sz="2000" b="1"/>
              <a:t>元，以后逐年增加</a:t>
            </a:r>
            <a:r>
              <a:rPr lang="en-US" altLang="zh-CN" sz="2000" b="1"/>
              <a:t>900</a:t>
            </a:r>
            <a:r>
              <a:rPr lang="zh-CN" altLang="en-US" sz="2000" b="1"/>
              <a:t>元。新设备使用寿命为</a:t>
            </a:r>
            <a:r>
              <a:rPr lang="en-US" altLang="zh-CN" sz="2000" b="1"/>
              <a:t>15</a:t>
            </a:r>
            <a:r>
              <a:rPr lang="zh-CN" altLang="en-US" sz="2000" b="1"/>
              <a:t>年，两套设备能满足相同需要，且残值为零。若基准折现率为</a:t>
            </a:r>
            <a:r>
              <a:rPr lang="en-US" altLang="zh-CN" sz="2000" b="1"/>
              <a:t>10%</a:t>
            </a:r>
            <a:r>
              <a:rPr lang="zh-CN" altLang="en-US" sz="2000" b="1"/>
              <a:t>，问该企业是否应该对现有设备进行更新</a:t>
            </a:r>
            <a:r>
              <a:rPr lang="en-US" altLang="zh-CN" sz="2000" b="1"/>
              <a:t>?</a:t>
            </a:r>
          </a:p>
          <a:p>
            <a:pPr>
              <a:buFont typeface="Wingdings" panose="05000000000000000000" pitchFamily="2" charset="2"/>
              <a:buNone/>
            </a:pPr>
            <a:endParaRPr lang="en-US" altLang="zh-CN" sz="2000" b="1"/>
          </a:p>
        </p:txBody>
      </p:sp>
      <p:sp>
        <p:nvSpPr>
          <p:cNvPr id="237571" name="Rectangle 3">
            <a:extLst>
              <a:ext uri="{FF2B5EF4-FFF2-40B4-BE49-F238E27FC236}">
                <a16:creationId xmlns:a16="http://schemas.microsoft.com/office/drawing/2014/main" id="{CCFBFA84-0D8F-4E65-871F-9F7CBBCC9C3F}"/>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spTree>
  </p:cSld>
  <p:clrMapOvr>
    <a:masterClrMapping/>
  </p:clrMapOvr>
  <p:transition spd="slow">
    <p:randomBar dir="vert"/>
  </p:transition>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B859A3A1-9A7C-44FE-B361-F98DD2CB8499}"/>
              </a:ext>
            </a:extLst>
          </p:cNvPr>
          <p:cNvSpPr>
            <a:spLocks noGrp="1"/>
          </p:cNvSpPr>
          <p:nvPr>
            <p:ph type="sldNum" sz="quarter" idx="10"/>
          </p:nvPr>
        </p:nvSpPr>
        <p:spPr/>
        <p:txBody>
          <a:bodyPr/>
          <a:lstStyle/>
          <a:p>
            <a:fld id="{31ADF14A-DA68-4C31-8DBA-D1F68C5E22AF}" type="slidenum">
              <a:rPr lang="en-US" altLang="zh-CN"/>
              <a:pPr/>
              <a:t>162</a:t>
            </a:fld>
            <a:endParaRPr lang="en-US" altLang="zh-CN">
              <a:solidFill>
                <a:schemeClr val="tx1"/>
              </a:solidFill>
            </a:endParaRPr>
          </a:p>
        </p:txBody>
      </p:sp>
      <p:sp>
        <p:nvSpPr>
          <p:cNvPr id="238594" name="Rectangle 2">
            <a:extLst>
              <a:ext uri="{FF2B5EF4-FFF2-40B4-BE49-F238E27FC236}">
                <a16:creationId xmlns:a16="http://schemas.microsoft.com/office/drawing/2014/main" id="{1BC530FB-DD60-483E-BB77-6ABB99B79F31}"/>
              </a:ext>
            </a:extLst>
          </p:cNvPr>
          <p:cNvSpPr>
            <a:spLocks noGrp="1" noChangeArrowheads="1"/>
          </p:cNvSpPr>
          <p:nvPr>
            <p:ph type="body" idx="1"/>
          </p:nvPr>
        </p:nvSpPr>
        <p:spPr/>
        <p:txBody>
          <a:bodyPr/>
          <a:lstStyle/>
          <a:p>
            <a:pPr>
              <a:buFont typeface="Wingdings" panose="05000000000000000000" pitchFamily="2" charset="2"/>
              <a:buNone/>
            </a:pPr>
            <a:r>
              <a:rPr lang="zh-CN" altLang="en-US" sz="2000" b="1">
                <a:solidFill>
                  <a:srgbClr val="0000FF"/>
                </a:solidFill>
              </a:rPr>
              <a:t>解：</a:t>
            </a:r>
            <a:r>
              <a:rPr lang="en-US" altLang="zh-CN" sz="2000" b="1">
                <a:solidFill>
                  <a:srgbClr val="0000FF"/>
                </a:solidFill>
              </a:rPr>
              <a:t>3</a:t>
            </a:r>
            <a:r>
              <a:rPr lang="zh-CN" altLang="en-US" sz="2000" b="1">
                <a:solidFill>
                  <a:srgbClr val="0000FF"/>
                </a:solidFill>
              </a:rPr>
              <a:t>年前花的</a:t>
            </a:r>
            <a:r>
              <a:rPr lang="en-US" altLang="zh-CN" sz="2000" b="1">
                <a:solidFill>
                  <a:srgbClr val="0000FF"/>
                </a:solidFill>
              </a:rPr>
              <a:t>20000</a:t>
            </a:r>
            <a:r>
              <a:rPr lang="zh-CN" altLang="en-US" sz="2000" b="1">
                <a:solidFill>
                  <a:srgbClr val="0000FF"/>
                </a:solidFill>
              </a:rPr>
              <a:t>元安装的原设备是沉没成本，不考虑在内。</a:t>
            </a:r>
          </a:p>
          <a:p>
            <a:pPr>
              <a:buFont typeface="Wingdings" panose="05000000000000000000" pitchFamily="2" charset="2"/>
              <a:buNone/>
            </a:pPr>
            <a:r>
              <a:rPr lang="zh-CN" altLang="en-US" sz="2000" b="1">
                <a:solidFill>
                  <a:srgbClr val="0000FF"/>
                </a:solidFill>
              </a:rPr>
              <a:t>残值为零，说明旧设备的</a:t>
            </a:r>
            <a:r>
              <a:rPr lang="en-US" altLang="zh-CN" sz="2000" b="1">
                <a:solidFill>
                  <a:srgbClr val="0000FF"/>
                </a:solidFill>
              </a:rPr>
              <a:t>P=F=0,</a:t>
            </a:r>
            <a:r>
              <a:rPr lang="zh-CN" altLang="en-US" sz="2000" b="1">
                <a:solidFill>
                  <a:srgbClr val="0000FF"/>
                </a:solidFill>
              </a:rPr>
              <a:t>新设备的</a:t>
            </a:r>
            <a:r>
              <a:rPr lang="en-US" altLang="zh-CN" sz="2000" b="1">
                <a:solidFill>
                  <a:srgbClr val="0000FF"/>
                </a:solidFill>
              </a:rPr>
              <a:t>F=0.</a:t>
            </a:r>
            <a:r>
              <a:rPr lang="zh-CN" altLang="en-US" sz="2000" b="1">
                <a:solidFill>
                  <a:srgbClr val="0000FF"/>
                </a:solidFill>
              </a:rPr>
              <a:t>由此，两套设备的现金流量如图</a:t>
            </a:r>
            <a:r>
              <a:rPr lang="en-US" altLang="zh-CN" sz="2000" b="1">
                <a:solidFill>
                  <a:srgbClr val="0000FF"/>
                </a:solidFill>
              </a:rPr>
              <a:t>8.9</a:t>
            </a:r>
          </a:p>
        </p:txBody>
      </p:sp>
      <p:sp>
        <p:nvSpPr>
          <p:cNvPr id="238595" name="Rectangle 3">
            <a:extLst>
              <a:ext uri="{FF2B5EF4-FFF2-40B4-BE49-F238E27FC236}">
                <a16:creationId xmlns:a16="http://schemas.microsoft.com/office/drawing/2014/main" id="{31AD6CAD-79D2-4487-801A-5991B3BA489C}"/>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第三节  设备更新的经济分析</a:t>
            </a:r>
          </a:p>
        </p:txBody>
      </p:sp>
      <p:pic>
        <p:nvPicPr>
          <p:cNvPr id="238596" name="Picture 4">
            <a:extLst>
              <a:ext uri="{FF2B5EF4-FFF2-40B4-BE49-F238E27FC236}">
                <a16:creationId xmlns:a16="http://schemas.microsoft.com/office/drawing/2014/main" id="{BE96A730-14F0-4841-A7BE-AD7CB65409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2060575"/>
            <a:ext cx="6264275" cy="4608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AC54FC23-64B6-48A5-9592-D8B3E5DA72BA}"/>
              </a:ext>
            </a:extLst>
          </p:cNvPr>
          <p:cNvSpPr>
            <a:spLocks noGrp="1"/>
          </p:cNvSpPr>
          <p:nvPr>
            <p:ph type="sldNum" sz="quarter" idx="10"/>
          </p:nvPr>
        </p:nvSpPr>
        <p:spPr/>
        <p:txBody>
          <a:bodyPr/>
          <a:lstStyle/>
          <a:p>
            <a:fld id="{95E38E1C-CE81-4011-AC74-388FCEF1C59F}" type="slidenum">
              <a:rPr lang="en-US" altLang="zh-CN"/>
              <a:pPr/>
              <a:t>163</a:t>
            </a:fld>
            <a:endParaRPr lang="en-US" altLang="zh-CN">
              <a:solidFill>
                <a:schemeClr val="tx1"/>
              </a:solidFill>
            </a:endParaRPr>
          </a:p>
        </p:txBody>
      </p:sp>
      <p:sp>
        <p:nvSpPr>
          <p:cNvPr id="239618" name="Rectangle 2">
            <a:extLst>
              <a:ext uri="{FF2B5EF4-FFF2-40B4-BE49-F238E27FC236}">
                <a16:creationId xmlns:a16="http://schemas.microsoft.com/office/drawing/2014/main" id="{C981ECEF-37C4-41BD-896A-B39AEB360EF9}"/>
              </a:ext>
            </a:extLst>
          </p:cNvPr>
          <p:cNvSpPr>
            <a:spLocks noGrp="1" noChangeArrowheads="1"/>
          </p:cNvSpPr>
          <p:nvPr>
            <p:ph type="body" idx="1"/>
          </p:nvPr>
        </p:nvSpPr>
        <p:spPr/>
        <p:txBody>
          <a:bodyPr/>
          <a:lstStyle/>
          <a:p>
            <a:pPr>
              <a:buFont typeface="Wingdings" panose="05000000000000000000" pitchFamily="2" charset="2"/>
              <a:buNone/>
            </a:pPr>
            <a:r>
              <a:rPr lang="zh-CN" altLang="en-US" sz="2000" b="1"/>
              <a:t>依据图</a:t>
            </a:r>
            <a:r>
              <a:rPr lang="en-US" altLang="zh-CN" sz="2000" b="1"/>
              <a:t>8.9</a:t>
            </a:r>
            <a:r>
              <a:rPr lang="zh-CN" altLang="en-US" sz="2000" b="1"/>
              <a:t>可以计算新设备的年均使用费为：</a:t>
            </a:r>
          </a:p>
          <a:p>
            <a:pPr>
              <a:buFont typeface="Wingdings" panose="05000000000000000000" pitchFamily="2" charset="2"/>
              <a:buNone/>
            </a:pPr>
            <a:r>
              <a:rPr lang="en-US" altLang="zh-CN" sz="2000" b="1"/>
              <a:t>AC</a:t>
            </a:r>
            <a:r>
              <a:rPr lang="zh-CN" altLang="en-US" sz="2000" b="1" baseline="-25000"/>
              <a:t>新</a:t>
            </a:r>
            <a:r>
              <a:rPr lang="en-US" altLang="zh-CN" sz="2000" b="1"/>
              <a:t>=9000+900(A/G,10%,t)+12000(A/P,10%,t)</a:t>
            </a:r>
          </a:p>
          <a:p>
            <a:pPr>
              <a:buFont typeface="Wingdings" panose="05000000000000000000" pitchFamily="2" charset="2"/>
              <a:buNone/>
            </a:pPr>
            <a:r>
              <a:rPr lang="zh-CN" altLang="en-US" sz="2000" b="1"/>
              <a:t>为了计算经济寿命，必须列表计算。现在计算新设备的经济寿命，计算过程见表</a:t>
            </a:r>
            <a:r>
              <a:rPr lang="en-US" altLang="zh-CN" sz="2000" b="1"/>
              <a:t>8.8</a:t>
            </a:r>
          </a:p>
        </p:txBody>
      </p:sp>
      <p:sp>
        <p:nvSpPr>
          <p:cNvPr id="239619" name="Rectangle 3">
            <a:extLst>
              <a:ext uri="{FF2B5EF4-FFF2-40B4-BE49-F238E27FC236}">
                <a16:creationId xmlns:a16="http://schemas.microsoft.com/office/drawing/2014/main" id="{AFFC884F-BE12-4717-8BA2-89E76C835EBE}"/>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第三节  设备更新的经济分析</a:t>
            </a:r>
          </a:p>
        </p:txBody>
      </p:sp>
      <p:pic>
        <p:nvPicPr>
          <p:cNvPr id="239620" name="Picture 4">
            <a:extLst>
              <a:ext uri="{FF2B5EF4-FFF2-40B4-BE49-F238E27FC236}">
                <a16:creationId xmlns:a16="http://schemas.microsoft.com/office/drawing/2014/main" id="{9E3E4A2F-84F7-4946-A6B0-9A76CD235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349500"/>
            <a:ext cx="6804025" cy="2087563"/>
          </a:xfrm>
          <a:prstGeom prst="rect">
            <a:avLst/>
          </a:prstGeom>
          <a:noFill/>
          <a:extLst>
            <a:ext uri="{909E8E84-426E-40DD-AFC4-6F175D3DCCD1}">
              <a14:hiddenFill xmlns:a14="http://schemas.microsoft.com/office/drawing/2010/main">
                <a:solidFill>
                  <a:srgbClr val="FFFFFF"/>
                </a:solidFill>
              </a14:hiddenFill>
            </a:ext>
          </a:extLst>
        </p:spPr>
      </p:pic>
      <p:sp>
        <p:nvSpPr>
          <p:cNvPr id="239621" name="Text Box 5">
            <a:extLst>
              <a:ext uri="{FF2B5EF4-FFF2-40B4-BE49-F238E27FC236}">
                <a16:creationId xmlns:a16="http://schemas.microsoft.com/office/drawing/2014/main" id="{0A1EA38F-F837-44D4-BB39-734682540FAE}"/>
              </a:ext>
            </a:extLst>
          </p:cNvPr>
          <p:cNvSpPr txBox="1">
            <a:spLocks noChangeArrowheads="1"/>
          </p:cNvSpPr>
          <p:nvPr/>
        </p:nvSpPr>
        <p:spPr bwMode="auto">
          <a:xfrm>
            <a:off x="2411413" y="4575175"/>
            <a:ext cx="6732587"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t>从表</a:t>
            </a:r>
            <a:r>
              <a:rPr lang="en-US" altLang="zh-CN" sz="2000" b="1"/>
              <a:t>8-8</a:t>
            </a:r>
            <a:r>
              <a:rPr lang="zh-CN" altLang="en-US" sz="2000" b="1"/>
              <a:t>中的计算可知，新设备年平均费用最小是在第</a:t>
            </a:r>
            <a:r>
              <a:rPr lang="en-US" altLang="zh-CN" sz="2000" b="1"/>
              <a:t>6</a:t>
            </a:r>
            <a:r>
              <a:rPr lang="zh-CN" altLang="en-US" sz="2000" b="1"/>
              <a:t>年，因此新设备的经济寿命是</a:t>
            </a:r>
            <a:r>
              <a:rPr lang="en-US" altLang="zh-CN" sz="2000" b="1"/>
              <a:t>6</a:t>
            </a:r>
            <a:r>
              <a:rPr lang="zh-CN" altLang="en-US" sz="2000" b="1"/>
              <a:t>年，此时的年度费用为</a:t>
            </a:r>
            <a:r>
              <a:rPr lang="en-US" altLang="zh-CN" sz="2000" b="1"/>
              <a:t>13756</a:t>
            </a:r>
            <a:r>
              <a:rPr lang="zh-CN" altLang="en-US" sz="2000" b="1"/>
              <a:t>元，即</a:t>
            </a:r>
            <a:r>
              <a:rPr lang="en-US" altLang="zh-CN" sz="2000" b="1"/>
              <a:t>AC</a:t>
            </a:r>
            <a:r>
              <a:rPr lang="zh-CN" altLang="en-US" sz="2000" b="1" baseline="-25000"/>
              <a:t>新</a:t>
            </a:r>
            <a:r>
              <a:rPr lang="zh-CN" altLang="en-US" sz="2000" b="1"/>
              <a:t> </a:t>
            </a:r>
            <a:r>
              <a:rPr lang="en-US" altLang="zh-CN" sz="2000" b="1"/>
              <a:t>=13756</a:t>
            </a:r>
            <a:r>
              <a:rPr lang="zh-CN" altLang="en-US" sz="2000" b="1"/>
              <a:t>元</a:t>
            </a:r>
          </a:p>
          <a:p>
            <a:r>
              <a:rPr lang="zh-CN" altLang="en-US" sz="2000" b="1"/>
              <a:t>旧设备在其经济寿命时的年度费用低于新设备在其经济寿命时的年度费用，因此，应选择旧设备。</a:t>
            </a:r>
          </a:p>
        </p:txBody>
      </p:sp>
    </p:spTree>
  </p:cSld>
  <p:clrMapOvr>
    <a:masterClrMapping/>
  </p:clrMapOvr>
  <p:transition spd="slow">
    <p:randomBar dir="vert"/>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24C7BF06-AA2D-43B7-BB8F-01BD2E79A77E}"/>
              </a:ext>
            </a:extLst>
          </p:cNvPr>
          <p:cNvSpPr>
            <a:spLocks noGrp="1"/>
          </p:cNvSpPr>
          <p:nvPr>
            <p:ph type="sldNum" sz="quarter" idx="10"/>
          </p:nvPr>
        </p:nvSpPr>
        <p:spPr/>
        <p:txBody>
          <a:bodyPr/>
          <a:lstStyle/>
          <a:p>
            <a:fld id="{C9CB8347-56F5-4079-97E8-BAA667F9E103}" type="slidenum">
              <a:rPr lang="en-US" altLang="zh-CN"/>
              <a:pPr/>
              <a:t>164</a:t>
            </a:fld>
            <a:endParaRPr lang="en-US" altLang="zh-CN">
              <a:solidFill>
                <a:schemeClr val="tx1"/>
              </a:solidFill>
            </a:endParaRPr>
          </a:p>
        </p:txBody>
      </p:sp>
      <p:sp>
        <p:nvSpPr>
          <p:cNvPr id="240642" name="Rectangle 2">
            <a:extLst>
              <a:ext uri="{FF2B5EF4-FFF2-40B4-BE49-F238E27FC236}">
                <a16:creationId xmlns:a16="http://schemas.microsoft.com/office/drawing/2014/main" id="{C97CE607-7E0E-4398-A08D-6B164A06DD80}"/>
              </a:ext>
            </a:extLst>
          </p:cNvPr>
          <p:cNvSpPr>
            <a:spLocks noGrp="1" noChangeArrowheads="1"/>
          </p:cNvSpPr>
          <p:nvPr>
            <p:ph type="body" idx="1"/>
          </p:nvPr>
        </p:nvSpPr>
        <p:spPr/>
        <p:txBody>
          <a:bodyPr/>
          <a:lstStyle/>
          <a:p>
            <a:pPr>
              <a:buFont typeface="Wingdings" panose="05000000000000000000" pitchFamily="2" charset="2"/>
              <a:buNone/>
            </a:pPr>
            <a:r>
              <a:rPr lang="en-US" altLang="zh-CN" sz="2400" b="1">
                <a:solidFill>
                  <a:srgbClr val="FF0000"/>
                </a:solidFill>
              </a:rPr>
              <a:t>2.</a:t>
            </a:r>
            <a:r>
              <a:rPr lang="zh-CN" altLang="en-US" sz="2400" b="1">
                <a:solidFill>
                  <a:srgbClr val="FF0000"/>
                </a:solidFill>
              </a:rPr>
              <a:t>对寿命不等的方案比选方法</a:t>
            </a:r>
          </a:p>
          <a:p>
            <a:pPr>
              <a:buFont typeface="Wingdings" panose="05000000000000000000" pitchFamily="2" charset="2"/>
              <a:buNone/>
            </a:pPr>
            <a:r>
              <a:rPr lang="zh-CN" altLang="en-US" sz="2000" b="1"/>
              <a:t>处理方法有：年值法，最小公倍数法，合理分析期法和年值折现法。</a:t>
            </a:r>
          </a:p>
          <a:p>
            <a:pPr>
              <a:buFont typeface="Wingdings" panose="05000000000000000000" pitchFamily="2" charset="2"/>
              <a:buNone/>
            </a:pPr>
            <a:r>
              <a:rPr lang="zh-CN" altLang="en-US" sz="2000" b="1"/>
              <a:t>见例</a:t>
            </a:r>
            <a:r>
              <a:rPr lang="en-US" altLang="zh-CN" sz="2000" b="1"/>
              <a:t>8.8</a:t>
            </a:r>
          </a:p>
          <a:p>
            <a:pPr>
              <a:buFont typeface="Wingdings" panose="05000000000000000000" pitchFamily="2" charset="2"/>
              <a:buNone/>
            </a:pPr>
            <a:endParaRPr lang="en-US" altLang="zh-CN" sz="2000" b="1"/>
          </a:p>
        </p:txBody>
      </p:sp>
      <p:sp>
        <p:nvSpPr>
          <p:cNvPr id="240643" name="Rectangle 3">
            <a:extLst>
              <a:ext uri="{FF2B5EF4-FFF2-40B4-BE49-F238E27FC236}">
                <a16:creationId xmlns:a16="http://schemas.microsoft.com/office/drawing/2014/main" id="{0C3CCDC4-B21B-4B18-BFE5-E4B9F122F605}"/>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pic>
        <p:nvPicPr>
          <p:cNvPr id="240644" name="Picture 4">
            <a:extLst>
              <a:ext uri="{FF2B5EF4-FFF2-40B4-BE49-F238E27FC236}">
                <a16:creationId xmlns:a16="http://schemas.microsoft.com/office/drawing/2014/main" id="{EBDF4D9E-915A-4D5C-B681-9C0E40128C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349500"/>
            <a:ext cx="6804025" cy="34559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D2C8B36-AA58-4A5F-8419-50A562D4978C}"/>
              </a:ext>
            </a:extLst>
          </p:cNvPr>
          <p:cNvSpPr>
            <a:spLocks noGrp="1"/>
          </p:cNvSpPr>
          <p:nvPr>
            <p:ph type="sldNum" sz="quarter" idx="10"/>
          </p:nvPr>
        </p:nvSpPr>
        <p:spPr/>
        <p:txBody>
          <a:bodyPr/>
          <a:lstStyle/>
          <a:p>
            <a:fld id="{F6989B24-E638-48A5-8386-423AF0210EA3}" type="slidenum">
              <a:rPr lang="en-US" altLang="zh-CN"/>
              <a:pPr/>
              <a:t>165</a:t>
            </a:fld>
            <a:endParaRPr lang="en-US" altLang="zh-CN">
              <a:solidFill>
                <a:schemeClr val="tx1"/>
              </a:solidFill>
            </a:endParaRPr>
          </a:p>
        </p:txBody>
      </p:sp>
      <p:sp>
        <p:nvSpPr>
          <p:cNvPr id="241666" name="Rectangle 2">
            <a:extLst>
              <a:ext uri="{FF2B5EF4-FFF2-40B4-BE49-F238E27FC236}">
                <a16:creationId xmlns:a16="http://schemas.microsoft.com/office/drawing/2014/main" id="{6F1AA13A-5B4C-458E-8168-4E1781A2152D}"/>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第三节  设备更新的经济分析</a:t>
            </a:r>
          </a:p>
        </p:txBody>
      </p:sp>
      <p:pic>
        <p:nvPicPr>
          <p:cNvPr id="241667" name="Picture 3">
            <a:extLst>
              <a:ext uri="{FF2B5EF4-FFF2-40B4-BE49-F238E27FC236}">
                <a16:creationId xmlns:a16="http://schemas.microsoft.com/office/drawing/2014/main" id="{E5E23F12-483B-4D80-8E58-06002FE76D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463" y="0"/>
            <a:ext cx="6840537" cy="661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C0EAD89-3AC8-4624-BE05-0D3284660D56}"/>
              </a:ext>
            </a:extLst>
          </p:cNvPr>
          <p:cNvSpPr>
            <a:spLocks noGrp="1"/>
          </p:cNvSpPr>
          <p:nvPr>
            <p:ph type="sldNum" sz="quarter" idx="10"/>
          </p:nvPr>
        </p:nvSpPr>
        <p:spPr/>
        <p:txBody>
          <a:bodyPr/>
          <a:lstStyle/>
          <a:p>
            <a:fld id="{94AE35D9-BAD8-4983-A014-256957CAC6BB}" type="slidenum">
              <a:rPr lang="en-US" altLang="zh-CN"/>
              <a:pPr/>
              <a:t>166</a:t>
            </a:fld>
            <a:endParaRPr lang="en-US" altLang="zh-CN">
              <a:solidFill>
                <a:schemeClr val="tx1"/>
              </a:solidFill>
            </a:endParaRPr>
          </a:p>
        </p:txBody>
      </p:sp>
      <p:sp>
        <p:nvSpPr>
          <p:cNvPr id="242690" name="Rectangle 2">
            <a:extLst>
              <a:ext uri="{FF2B5EF4-FFF2-40B4-BE49-F238E27FC236}">
                <a16:creationId xmlns:a16="http://schemas.microsoft.com/office/drawing/2014/main" id="{D03F4D76-6693-415E-A2D1-34678334BDA6}"/>
              </a:ext>
            </a:extLst>
          </p:cNvPr>
          <p:cNvSpPr>
            <a:spLocks noGrp="1" noChangeArrowheads="1"/>
          </p:cNvSpPr>
          <p:nvPr>
            <p:ph type="body" idx="1"/>
          </p:nvPr>
        </p:nvSpPr>
        <p:spPr>
          <a:xfrm>
            <a:off x="2438400" y="762000"/>
            <a:ext cx="6705600" cy="5334000"/>
          </a:xfrm>
        </p:spPr>
        <p:txBody>
          <a:bodyPr/>
          <a:lstStyle/>
          <a:p>
            <a:pPr>
              <a:buFont typeface="Wingdings" panose="05000000000000000000" pitchFamily="2" charset="2"/>
              <a:buNone/>
            </a:pPr>
            <a:r>
              <a:rPr lang="zh-CN" altLang="en-US" sz="2000" b="1"/>
              <a:t>方法一：用年值法比较方案</a:t>
            </a:r>
          </a:p>
          <a:p>
            <a:pPr>
              <a:buFont typeface="Wingdings" panose="05000000000000000000" pitchFamily="2" charset="2"/>
              <a:buNone/>
            </a:pPr>
            <a:r>
              <a:rPr lang="zh-CN" altLang="en-US" sz="2000" b="1"/>
              <a:t>两方案的费用年值为：</a:t>
            </a:r>
          </a:p>
          <a:p>
            <a:pPr>
              <a:buFont typeface="Wingdings" panose="05000000000000000000" pitchFamily="2" charset="2"/>
              <a:buNone/>
            </a:pPr>
            <a:r>
              <a:rPr lang="en-US" altLang="zh-CN" sz="2000" b="1"/>
              <a:t>AC</a:t>
            </a:r>
            <a:r>
              <a:rPr lang="zh-CN" altLang="en-US" sz="2000" b="1"/>
              <a:t>甲</a:t>
            </a:r>
            <a:r>
              <a:rPr lang="en-US" altLang="zh-CN" sz="2000" b="1"/>
              <a:t>= {[600 (P/A,10%,10) +10000](P/F,10%,5) +1000 (P/A,10%,5)+2000}(A/P,10%,15) = 1878.99 (</a:t>
            </a:r>
            <a:r>
              <a:rPr lang="zh-CN" altLang="en-US" sz="2000" b="1"/>
              <a:t>元</a:t>
            </a:r>
            <a:r>
              <a:rPr lang="en-US" altLang="zh-CN" sz="2000" b="1"/>
              <a:t>)</a:t>
            </a:r>
          </a:p>
          <a:p>
            <a:pPr>
              <a:buFont typeface="Wingdings" panose="05000000000000000000" pitchFamily="2" charset="2"/>
              <a:buNone/>
            </a:pPr>
            <a:r>
              <a:rPr lang="en-US" altLang="zh-CN" sz="2000" b="1"/>
              <a:t>AC</a:t>
            </a:r>
            <a:r>
              <a:rPr lang="zh-CN" altLang="en-US" sz="2000" b="1"/>
              <a:t>乙</a:t>
            </a:r>
            <a:r>
              <a:rPr lang="en-US" altLang="zh-CN" sz="2000" b="1"/>
              <a:t>= 800 + 7000 (A/P,10%,10) = 1938.9 (</a:t>
            </a:r>
            <a:r>
              <a:rPr lang="zh-CN" altLang="en-US" sz="2000" b="1"/>
              <a:t>元</a:t>
            </a:r>
            <a:r>
              <a:rPr lang="en-US" altLang="zh-CN" sz="2000" b="1"/>
              <a:t>)</a:t>
            </a:r>
          </a:p>
          <a:p>
            <a:pPr>
              <a:buFont typeface="Wingdings" panose="05000000000000000000" pitchFamily="2" charset="2"/>
              <a:buNone/>
            </a:pPr>
            <a:r>
              <a:rPr lang="zh-CN" altLang="en-US" sz="2000" b="1"/>
              <a:t>从费用年值计算看，甲方案的费用低于乙方案的费用，因此，应选甲方案，即</a:t>
            </a:r>
            <a:r>
              <a:rPr lang="en-US" altLang="zh-CN" sz="2000" b="1"/>
              <a:t>5</a:t>
            </a:r>
            <a:r>
              <a:rPr lang="zh-CN" altLang="en-US" sz="2000" b="1"/>
              <a:t>年以后再用机器</a:t>
            </a:r>
            <a:r>
              <a:rPr lang="en-US" altLang="zh-CN" sz="2000" b="1"/>
              <a:t>B</a:t>
            </a:r>
            <a:r>
              <a:rPr lang="zh-CN" altLang="en-US" sz="2000" b="1"/>
              <a:t>代替机器</a:t>
            </a:r>
            <a:r>
              <a:rPr lang="en-US" altLang="zh-CN" sz="2000" b="1"/>
              <a:t>A</a:t>
            </a:r>
            <a:r>
              <a:rPr lang="zh-CN" altLang="en-US" sz="2000" b="1"/>
              <a:t>。</a:t>
            </a:r>
          </a:p>
        </p:txBody>
      </p:sp>
      <p:sp>
        <p:nvSpPr>
          <p:cNvPr id="242691" name="Rectangle 3">
            <a:extLst>
              <a:ext uri="{FF2B5EF4-FFF2-40B4-BE49-F238E27FC236}">
                <a16:creationId xmlns:a16="http://schemas.microsoft.com/office/drawing/2014/main" id="{A69B4BC1-E7FB-45A5-B567-65E39E369214}"/>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第三节  设备更新的经济分析</a:t>
            </a:r>
          </a:p>
        </p:txBody>
      </p:sp>
    </p:spTree>
  </p:cSld>
  <p:clrMapOvr>
    <a:masterClrMapping/>
  </p:clrMapOvr>
  <p:transition spd="slow">
    <p:randomBar dir="vert"/>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DE8B53D-37B3-4AC8-9250-FD2A09924332}"/>
              </a:ext>
            </a:extLst>
          </p:cNvPr>
          <p:cNvSpPr>
            <a:spLocks noGrp="1"/>
          </p:cNvSpPr>
          <p:nvPr>
            <p:ph type="sldNum" sz="quarter" idx="10"/>
          </p:nvPr>
        </p:nvSpPr>
        <p:spPr/>
        <p:txBody>
          <a:bodyPr/>
          <a:lstStyle/>
          <a:p>
            <a:fld id="{340B5D14-82A2-4D0F-AEF1-0F482C2452E1}" type="slidenum">
              <a:rPr lang="en-US" altLang="zh-CN"/>
              <a:pPr/>
              <a:t>167</a:t>
            </a:fld>
            <a:endParaRPr lang="en-US" altLang="zh-CN">
              <a:solidFill>
                <a:schemeClr val="tx1"/>
              </a:solidFill>
            </a:endParaRPr>
          </a:p>
        </p:txBody>
      </p:sp>
      <p:sp>
        <p:nvSpPr>
          <p:cNvPr id="243714" name="Rectangle 2">
            <a:extLst>
              <a:ext uri="{FF2B5EF4-FFF2-40B4-BE49-F238E27FC236}">
                <a16:creationId xmlns:a16="http://schemas.microsoft.com/office/drawing/2014/main" id="{7A1ECA3F-DCB7-442C-9253-9B205E8E2AE8}"/>
              </a:ext>
            </a:extLst>
          </p:cNvPr>
          <p:cNvSpPr>
            <a:spLocks noGrp="1" noChangeArrowheads="1"/>
          </p:cNvSpPr>
          <p:nvPr>
            <p:ph type="body" idx="1"/>
          </p:nvPr>
        </p:nvSpPr>
        <p:spPr>
          <a:xfrm>
            <a:off x="2438400" y="404813"/>
            <a:ext cx="6705600" cy="6119812"/>
          </a:xfrm>
        </p:spPr>
        <p:txBody>
          <a:bodyPr/>
          <a:lstStyle/>
          <a:p>
            <a:pPr>
              <a:buFont typeface="Wingdings" panose="05000000000000000000" pitchFamily="2" charset="2"/>
              <a:buNone/>
            </a:pPr>
            <a:r>
              <a:rPr lang="zh-CN" altLang="en-US" sz="2000" b="1"/>
              <a:t>方法二：用合理分析期法比较方案</a:t>
            </a:r>
          </a:p>
          <a:p>
            <a:pPr>
              <a:buFont typeface="Wingdings" panose="05000000000000000000" pitchFamily="2" charset="2"/>
              <a:buNone/>
            </a:pPr>
            <a:r>
              <a:rPr lang="zh-CN" altLang="en-US" sz="2000" b="1"/>
              <a:t>（</a:t>
            </a:r>
            <a:r>
              <a:rPr lang="en-US" altLang="zh-CN" sz="2000" b="1"/>
              <a:t>1</a:t>
            </a:r>
            <a:r>
              <a:rPr lang="zh-CN" altLang="en-US" sz="2000" b="1"/>
              <a:t>）选分析期为</a:t>
            </a:r>
            <a:r>
              <a:rPr lang="en-US" altLang="zh-CN" sz="2000" b="1"/>
              <a:t>10</a:t>
            </a:r>
            <a:r>
              <a:rPr lang="zh-CN" altLang="en-US" sz="2000" b="1"/>
              <a:t>年，并考虑未使用的价值。</a:t>
            </a:r>
          </a:p>
          <a:p>
            <a:pPr>
              <a:buFont typeface="Wingdings" panose="05000000000000000000" pitchFamily="2" charset="2"/>
              <a:buNone/>
            </a:pPr>
            <a:r>
              <a:rPr lang="zh-CN" altLang="en-US" sz="2000" b="1"/>
              <a:t>     由于人们对更远期的估计误差大，因此选定</a:t>
            </a:r>
            <a:r>
              <a:rPr lang="en-US" altLang="zh-CN" sz="2000" b="1"/>
              <a:t>10</a:t>
            </a:r>
            <a:r>
              <a:rPr lang="zh-CN" altLang="en-US" sz="2000" b="1"/>
              <a:t>年作为研究分析期，这相当于机器</a:t>
            </a:r>
            <a:r>
              <a:rPr lang="en-US" altLang="zh-CN" sz="2000" b="1"/>
              <a:t>C</a:t>
            </a:r>
            <a:r>
              <a:rPr lang="zh-CN" altLang="en-US" sz="2000" b="1"/>
              <a:t>的寿命。计算甲方案的费用现值时，由于要考虑未使用的价值，因此应先将</a:t>
            </a:r>
            <a:r>
              <a:rPr lang="en-US" altLang="zh-CN" sz="2000" b="1"/>
              <a:t>B</a:t>
            </a:r>
            <a:r>
              <a:rPr lang="zh-CN" altLang="en-US" sz="2000" b="1"/>
              <a:t>机器的费用按照</a:t>
            </a:r>
            <a:r>
              <a:rPr lang="en-US" altLang="zh-CN" sz="2000" b="1"/>
              <a:t>10</a:t>
            </a:r>
            <a:r>
              <a:rPr lang="zh-CN" altLang="en-US" sz="2000" b="1"/>
              <a:t>年折算成费用年值，再计算</a:t>
            </a:r>
            <a:r>
              <a:rPr lang="en-US" altLang="zh-CN" sz="2000" b="1"/>
              <a:t>5</a:t>
            </a:r>
            <a:r>
              <a:rPr lang="zh-CN" altLang="en-US" sz="2000" b="1"/>
              <a:t>年的费用现值。</a:t>
            </a:r>
          </a:p>
          <a:p>
            <a:pPr>
              <a:buFont typeface="Wingdings" panose="05000000000000000000" pitchFamily="2" charset="2"/>
              <a:buNone/>
            </a:pPr>
            <a:r>
              <a:rPr lang="zh-CN" altLang="en-US" sz="2000" b="1"/>
              <a:t>甲方案的费用现值为：</a:t>
            </a:r>
          </a:p>
          <a:p>
            <a:pPr>
              <a:buFont typeface="Wingdings" panose="05000000000000000000" pitchFamily="2" charset="2"/>
              <a:buNone/>
            </a:pPr>
            <a:r>
              <a:rPr lang="en-US" altLang="zh-CN" sz="2000" b="1"/>
              <a:t>PC</a:t>
            </a:r>
            <a:r>
              <a:rPr lang="zh-CN" altLang="en-US" sz="2000" b="1" baseline="-25000"/>
              <a:t>甲</a:t>
            </a:r>
            <a:r>
              <a:rPr lang="zh-CN" altLang="en-US" sz="2000" b="1"/>
              <a:t> </a:t>
            </a:r>
            <a:r>
              <a:rPr lang="en-US" altLang="zh-CN" sz="2000" b="1"/>
              <a:t>=2000 +1000(P/A,10%,5)+ [600+ 10000 (A/P,10%,10)] (P/A,10%,5)(P/F,10%,5)  = 11032.51(</a:t>
            </a:r>
            <a:r>
              <a:rPr lang="zh-CN" altLang="en-US" sz="2000" b="1"/>
              <a:t>元</a:t>
            </a:r>
            <a:r>
              <a:rPr lang="en-US" altLang="zh-CN" sz="2000" b="1"/>
              <a:t>)</a:t>
            </a:r>
          </a:p>
          <a:p>
            <a:pPr>
              <a:buFont typeface="Wingdings" panose="05000000000000000000" pitchFamily="2" charset="2"/>
              <a:buNone/>
            </a:pPr>
            <a:r>
              <a:rPr lang="zh-CN" altLang="en-US" sz="2000" b="1"/>
              <a:t>此时机器</a:t>
            </a:r>
            <a:r>
              <a:rPr lang="en-US" altLang="zh-CN" sz="2000" b="1"/>
              <a:t>B</a:t>
            </a:r>
            <a:r>
              <a:rPr lang="zh-CN" altLang="en-US" sz="2000" b="1"/>
              <a:t>未使用的价值</a:t>
            </a:r>
            <a:r>
              <a:rPr lang="en-US" altLang="zh-CN" sz="2000" b="1"/>
              <a:t>(</a:t>
            </a:r>
            <a:r>
              <a:rPr lang="zh-CN" altLang="en-US" sz="2000" b="1"/>
              <a:t>现值</a:t>
            </a:r>
            <a:r>
              <a:rPr lang="en-US" altLang="zh-CN" sz="2000" b="1"/>
              <a:t>)</a:t>
            </a:r>
            <a:r>
              <a:rPr lang="zh-CN" altLang="en-US" sz="2000" b="1"/>
              <a:t>为：</a:t>
            </a:r>
          </a:p>
          <a:p>
            <a:pPr>
              <a:buFont typeface="Wingdings" panose="05000000000000000000" pitchFamily="2" charset="2"/>
              <a:buNone/>
            </a:pPr>
            <a:r>
              <a:rPr lang="en-US" altLang="zh-CN" sz="2000" b="1"/>
              <a:t>10000 (A/P,10%,10) (P/A,10%,5) = 6167.63 (</a:t>
            </a:r>
            <a:r>
              <a:rPr lang="zh-CN" altLang="en-US" sz="2000" b="1"/>
              <a:t>元</a:t>
            </a:r>
            <a:r>
              <a:rPr lang="en-US" altLang="zh-CN" sz="2000" b="1"/>
              <a:t>)</a:t>
            </a:r>
          </a:p>
          <a:p>
            <a:pPr>
              <a:buFont typeface="Wingdings" panose="05000000000000000000" pitchFamily="2" charset="2"/>
              <a:buNone/>
            </a:pPr>
            <a:r>
              <a:rPr lang="en-US" altLang="zh-CN" sz="2000" b="1"/>
              <a:t>   </a:t>
            </a:r>
            <a:r>
              <a:rPr lang="zh-CN" altLang="en-US" sz="2000" b="1"/>
              <a:t>乙方案的费用现值为：</a:t>
            </a:r>
          </a:p>
          <a:p>
            <a:pPr>
              <a:buFont typeface="Wingdings" panose="05000000000000000000" pitchFamily="2" charset="2"/>
              <a:buNone/>
            </a:pPr>
            <a:r>
              <a:rPr lang="en-US" altLang="zh-CN" sz="2000" b="1"/>
              <a:t>PC</a:t>
            </a:r>
            <a:r>
              <a:rPr lang="zh-CN" altLang="en-US" sz="2000" b="1" baseline="-25000"/>
              <a:t>乙</a:t>
            </a:r>
            <a:r>
              <a:rPr lang="zh-CN" altLang="en-US" sz="2000" b="1"/>
              <a:t>  </a:t>
            </a:r>
            <a:r>
              <a:rPr lang="en-US" altLang="zh-CN" sz="2000" b="1"/>
              <a:t>= 7000 + 800 (P/A,10%,10) = 11915.68 (</a:t>
            </a:r>
            <a:r>
              <a:rPr lang="zh-CN" altLang="en-US" sz="2000" b="1"/>
              <a:t>元</a:t>
            </a:r>
            <a:r>
              <a:rPr lang="en-US" altLang="zh-CN" sz="2000" b="1"/>
              <a:t>)</a:t>
            </a:r>
          </a:p>
          <a:p>
            <a:pPr>
              <a:buFont typeface="Wingdings" panose="05000000000000000000" pitchFamily="2" charset="2"/>
              <a:buNone/>
            </a:pPr>
            <a:r>
              <a:rPr lang="zh-CN" altLang="en-US" sz="2000" b="1"/>
              <a:t>从以上计算可知，甲方案的费用现值小于乙方案的费用现值，因此，甲方案优于乙方案，应选甲方案。</a:t>
            </a:r>
          </a:p>
          <a:p>
            <a:pPr>
              <a:buFont typeface="Wingdings" panose="05000000000000000000" pitchFamily="2" charset="2"/>
              <a:buNone/>
            </a:pPr>
            <a:endParaRPr lang="en-US" altLang="zh-CN" sz="2000" b="1"/>
          </a:p>
        </p:txBody>
      </p:sp>
      <p:sp>
        <p:nvSpPr>
          <p:cNvPr id="243715" name="Rectangle 3">
            <a:extLst>
              <a:ext uri="{FF2B5EF4-FFF2-40B4-BE49-F238E27FC236}">
                <a16:creationId xmlns:a16="http://schemas.microsoft.com/office/drawing/2014/main" id="{310FBB4D-CF60-4F3F-9A3B-48EE70D6A513}"/>
              </a:ext>
            </a:extLst>
          </p:cNvPr>
          <p:cNvSpPr>
            <a:spLocks noChangeArrowheads="1"/>
          </p:cNvSpPr>
          <p:nvPr/>
        </p:nvSpPr>
        <p:spPr bwMode="auto">
          <a:xfrm>
            <a:off x="862013" y="404813"/>
            <a:ext cx="1143000" cy="6192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nchor="ctr"/>
          <a:lstStyle>
            <a:lvl1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1pPr>
            <a:lvl2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2pPr>
            <a:lvl3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3pPr>
            <a:lvl4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4pPr>
            <a:lvl5pPr algn="ctr">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5pPr>
            <a:lvl6pPr marL="4572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6pPr>
            <a:lvl7pPr marL="9144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7pPr>
            <a:lvl8pPr marL="13716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8pPr>
            <a:lvl9pPr marL="1828800" algn="ctr" fontAlgn="base">
              <a:spcBef>
                <a:spcPct val="0"/>
              </a:spcBef>
              <a:spcAft>
                <a:spcPct val="0"/>
              </a:spcAft>
              <a:defRPr kumimoji="1" sz="4000">
                <a:solidFill>
                  <a:schemeClr val="bg1"/>
                </a:solidFill>
                <a:effectLst>
                  <a:outerShdw blurRad="38100" dist="38100" dir="2700000" algn="tl">
                    <a:srgbClr val="C0C0C0"/>
                  </a:outerShdw>
                </a:effectLst>
                <a:latin typeface="Times New Roman" panose="02020603050405020304" pitchFamily="18" charset="0"/>
                <a:ea typeface="宋体" panose="02010600030101010101" pitchFamily="2" charset="-122"/>
              </a:defRPr>
            </a:lvl9pPr>
          </a:lstStyle>
          <a:p>
            <a:r>
              <a:rPr lang="zh-CN" altLang="en-US" sz="3600"/>
              <a:t>第三节  设备更新的经济分析</a:t>
            </a:r>
          </a:p>
        </p:txBody>
      </p:sp>
    </p:spTree>
  </p:cSld>
  <p:clrMapOvr>
    <a:masterClrMapping/>
  </p:clrMapOvr>
  <p:transition spd="slow">
    <p:randomBar dir="vert"/>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9031142-3AA0-450A-99AD-544A7AC062A6}"/>
              </a:ext>
            </a:extLst>
          </p:cNvPr>
          <p:cNvSpPr>
            <a:spLocks noGrp="1"/>
          </p:cNvSpPr>
          <p:nvPr>
            <p:ph type="sldNum" sz="quarter" idx="10"/>
          </p:nvPr>
        </p:nvSpPr>
        <p:spPr/>
        <p:txBody>
          <a:bodyPr/>
          <a:lstStyle/>
          <a:p>
            <a:fld id="{F6434F26-CC29-4DAB-B00E-09584CEC0F50}" type="slidenum">
              <a:rPr lang="en-US" altLang="zh-CN"/>
              <a:pPr/>
              <a:t>168</a:t>
            </a:fld>
            <a:endParaRPr lang="en-US" altLang="zh-CN">
              <a:solidFill>
                <a:schemeClr val="tx1"/>
              </a:solidFill>
            </a:endParaRPr>
          </a:p>
        </p:txBody>
      </p:sp>
      <p:sp>
        <p:nvSpPr>
          <p:cNvPr id="244738" name="Rectangle 2">
            <a:extLst>
              <a:ext uri="{FF2B5EF4-FFF2-40B4-BE49-F238E27FC236}">
                <a16:creationId xmlns:a16="http://schemas.microsoft.com/office/drawing/2014/main" id="{5B57AC98-6CB7-4F86-8A1B-3396C894BA35}"/>
              </a:ext>
            </a:extLst>
          </p:cNvPr>
          <p:cNvSpPr>
            <a:spLocks noGrp="1" noChangeArrowheads="1"/>
          </p:cNvSpPr>
          <p:nvPr>
            <p:ph type="body" idx="1"/>
          </p:nvPr>
        </p:nvSpPr>
        <p:spPr>
          <a:xfrm>
            <a:off x="2124075" y="765175"/>
            <a:ext cx="7019925" cy="5334000"/>
          </a:xfrm>
        </p:spPr>
        <p:txBody>
          <a:bodyPr/>
          <a:lstStyle/>
          <a:p>
            <a:pPr>
              <a:buFont typeface="Wingdings" panose="05000000000000000000" pitchFamily="2" charset="2"/>
              <a:buNone/>
            </a:pPr>
            <a:r>
              <a:rPr lang="zh-CN" altLang="en-US" b="1">
                <a:solidFill>
                  <a:schemeClr val="accent2"/>
                </a:solidFill>
              </a:rPr>
              <a:t>三、各种因素下设备更新方案的比较</a:t>
            </a:r>
          </a:p>
          <a:p>
            <a:pPr>
              <a:buFont typeface="Wingdings" panose="05000000000000000000" pitchFamily="2" charset="2"/>
              <a:buNone/>
            </a:pPr>
            <a:r>
              <a:rPr lang="zh-CN" altLang="en-US" sz="2400" b="1"/>
              <a:t>    设备需要更新的原因有很多：归纳起来主要有</a:t>
            </a:r>
            <a:r>
              <a:rPr lang="en-US" altLang="zh-CN" sz="2400" b="1"/>
              <a:t>:</a:t>
            </a:r>
            <a:r>
              <a:rPr lang="zh-CN" altLang="en-US" sz="2400" b="1"/>
              <a:t>能力不足，使用费过多，效率降低，无形磨损</a:t>
            </a:r>
          </a:p>
          <a:p>
            <a:pPr>
              <a:buFont typeface="Wingdings" panose="05000000000000000000" pitchFamily="2" charset="2"/>
              <a:buNone/>
            </a:pPr>
            <a:r>
              <a:rPr lang="zh-CN" altLang="en-US" sz="2400" b="1"/>
              <a:t>     严重等。</a:t>
            </a:r>
          </a:p>
          <a:p>
            <a:pPr>
              <a:buFont typeface="Wingdings" panose="05000000000000000000" pitchFamily="2" charset="2"/>
              <a:buNone/>
            </a:pPr>
            <a:r>
              <a:rPr lang="zh-CN" altLang="en-US" sz="2400" b="1">
                <a:solidFill>
                  <a:srgbClr val="FF0000"/>
                </a:solidFill>
              </a:rPr>
              <a:t>  </a:t>
            </a:r>
            <a:r>
              <a:rPr lang="en-US" altLang="zh-CN" sz="2400" b="1">
                <a:solidFill>
                  <a:srgbClr val="FF0000"/>
                </a:solidFill>
              </a:rPr>
              <a:t>1.</a:t>
            </a:r>
            <a:r>
              <a:rPr lang="zh-CN" altLang="en-US" sz="2400" b="1">
                <a:solidFill>
                  <a:srgbClr val="FF0000"/>
                </a:solidFill>
              </a:rPr>
              <a:t>由于能力不足而引起的更新（例</a:t>
            </a:r>
            <a:r>
              <a:rPr lang="en-US" altLang="zh-CN" sz="2400" b="1">
                <a:solidFill>
                  <a:srgbClr val="FF0000"/>
                </a:solidFill>
              </a:rPr>
              <a:t>8.9</a:t>
            </a:r>
            <a:r>
              <a:rPr lang="zh-CN" altLang="en-US" sz="2400" b="1">
                <a:solidFill>
                  <a:srgbClr val="FF0000"/>
                </a:solidFill>
              </a:rPr>
              <a:t>）</a:t>
            </a:r>
          </a:p>
          <a:p>
            <a:pPr>
              <a:buFont typeface="Wingdings" panose="05000000000000000000" pitchFamily="2" charset="2"/>
              <a:buNone/>
            </a:pPr>
            <a:r>
              <a:rPr lang="zh-CN" altLang="en-US" sz="2000" b="1"/>
              <a:t>例</a:t>
            </a:r>
            <a:r>
              <a:rPr lang="en-US" altLang="zh-CN" sz="2000" b="1"/>
              <a:t>8.9</a:t>
            </a:r>
            <a:r>
              <a:rPr lang="zh-CN" altLang="en-US" sz="2000" b="1"/>
              <a:t>：某公司在</a:t>
            </a:r>
            <a:r>
              <a:rPr lang="en-US" altLang="zh-CN" sz="2000" b="1"/>
              <a:t>4</a:t>
            </a:r>
            <a:r>
              <a:rPr lang="zh-CN" altLang="en-US" sz="2000" b="1"/>
              <a:t>年前花</a:t>
            </a:r>
            <a:r>
              <a:rPr lang="en-US" altLang="zh-CN" sz="2000" b="1"/>
              <a:t>23000</a:t>
            </a:r>
            <a:r>
              <a:rPr lang="zh-CN" altLang="en-US" sz="2000" b="1"/>
              <a:t>元买了一台设备，估计该设备的寿命为</a:t>
            </a:r>
            <a:r>
              <a:rPr lang="en-US" altLang="zh-CN" sz="2000" b="1"/>
              <a:t>15</a:t>
            </a:r>
            <a:r>
              <a:rPr lang="zh-CN" altLang="en-US" sz="2000" b="1"/>
              <a:t>年，年度使用费每年固定为</a:t>
            </a:r>
            <a:r>
              <a:rPr lang="en-US" altLang="zh-CN" sz="2000" b="1"/>
              <a:t>1200</a:t>
            </a:r>
            <a:r>
              <a:rPr lang="zh-CN" altLang="en-US" sz="2000" b="1"/>
              <a:t>元。由于企业产品数量增加了一倍，原来的设备能力已经不能满足生产的要求了。为了满足生产需要，企业现在提出两种解决方案：</a:t>
            </a:r>
            <a:r>
              <a:rPr lang="en-US" altLang="zh-CN" sz="2000" b="1"/>
              <a:t>A</a:t>
            </a:r>
            <a:r>
              <a:rPr lang="zh-CN" altLang="en-US" sz="2000" b="1"/>
              <a:t>方案是原有设备继续使用，同时再花</a:t>
            </a:r>
            <a:r>
              <a:rPr lang="en-US" altLang="zh-CN" sz="2000" b="1"/>
              <a:t>17000</a:t>
            </a:r>
            <a:r>
              <a:rPr lang="zh-CN" altLang="en-US" sz="2000" b="1"/>
              <a:t>元购置一台与原设备消耗和能力相同的新设备。</a:t>
            </a:r>
            <a:r>
              <a:rPr lang="en-US" altLang="zh-CN" sz="2000" b="1"/>
              <a:t>B</a:t>
            </a:r>
            <a:r>
              <a:rPr lang="zh-CN" altLang="en-US" sz="2000" b="1"/>
              <a:t>方案是将原来的旧设备以</a:t>
            </a:r>
            <a:r>
              <a:rPr lang="en-US" altLang="zh-CN" sz="2000" b="1"/>
              <a:t>6000</a:t>
            </a:r>
            <a:r>
              <a:rPr lang="zh-CN" altLang="en-US" sz="2000" b="1"/>
              <a:t>元售出，再花</a:t>
            </a:r>
            <a:r>
              <a:rPr lang="en-US" altLang="zh-CN" sz="2000" b="1"/>
              <a:t>28000</a:t>
            </a:r>
            <a:r>
              <a:rPr lang="zh-CN" altLang="en-US" sz="2000" b="1"/>
              <a:t>元购买一台能力增加一倍的设备，估计新设备的寿命为</a:t>
            </a:r>
            <a:r>
              <a:rPr lang="en-US" altLang="zh-CN" sz="2000" b="1"/>
              <a:t>15</a:t>
            </a:r>
            <a:r>
              <a:rPr lang="zh-CN" altLang="en-US" sz="2000" b="1"/>
              <a:t>年，年度使用费为</a:t>
            </a:r>
            <a:r>
              <a:rPr lang="en-US" altLang="zh-CN" sz="2000" b="1"/>
              <a:t>2400</a:t>
            </a:r>
            <a:r>
              <a:rPr lang="zh-CN" altLang="en-US" sz="2000" b="1"/>
              <a:t>元。三台设备的残值均为购置成本的</a:t>
            </a:r>
            <a:r>
              <a:rPr lang="en-US" altLang="zh-CN" sz="2000" b="1"/>
              <a:t>10%</a:t>
            </a:r>
            <a:r>
              <a:rPr lang="zh-CN" altLang="en-US" sz="2000" b="1"/>
              <a:t>。如果基准折现率为</a:t>
            </a:r>
            <a:r>
              <a:rPr lang="en-US" altLang="zh-CN" sz="2000" b="1"/>
              <a:t>10%</a:t>
            </a:r>
            <a:r>
              <a:rPr lang="zh-CN" altLang="en-US" sz="2000" b="1"/>
              <a:t>，试比较方案。</a:t>
            </a:r>
            <a:endParaRPr lang="zh-CN" altLang="en-US" sz="2000" b="1">
              <a:solidFill>
                <a:srgbClr val="FF0000"/>
              </a:solidFill>
            </a:endParaRPr>
          </a:p>
          <a:p>
            <a:pPr>
              <a:buFont typeface="Wingdings" panose="05000000000000000000" pitchFamily="2" charset="2"/>
              <a:buNone/>
            </a:pPr>
            <a:endParaRPr lang="zh-CN" altLang="en-US" sz="2000" b="1">
              <a:solidFill>
                <a:srgbClr val="FF0000"/>
              </a:solidFill>
            </a:endParaRPr>
          </a:p>
          <a:p>
            <a:pPr>
              <a:buFont typeface="Wingdings" panose="05000000000000000000" pitchFamily="2" charset="2"/>
              <a:buNone/>
            </a:pPr>
            <a:endParaRPr lang="zh-CN" altLang="en-US" sz="2400" b="1">
              <a:solidFill>
                <a:srgbClr val="FF0000"/>
              </a:solidFill>
            </a:endParaRPr>
          </a:p>
          <a:p>
            <a:pPr>
              <a:buFont typeface="Wingdings" panose="05000000000000000000" pitchFamily="2" charset="2"/>
              <a:buNone/>
            </a:pPr>
            <a:endParaRPr lang="zh-CN" altLang="en-US" sz="2400" b="1">
              <a:solidFill>
                <a:srgbClr val="FF0000"/>
              </a:solidFill>
            </a:endParaRPr>
          </a:p>
          <a:p>
            <a:pPr>
              <a:buFont typeface="Wingdings" panose="05000000000000000000" pitchFamily="2" charset="2"/>
              <a:buNone/>
            </a:pPr>
            <a:endParaRPr lang="en-US" altLang="zh-CN" sz="2400" b="1">
              <a:solidFill>
                <a:srgbClr val="FF0000"/>
              </a:solidFill>
            </a:endParaRPr>
          </a:p>
        </p:txBody>
      </p:sp>
      <p:sp>
        <p:nvSpPr>
          <p:cNvPr id="244739" name="Rectangle 3">
            <a:extLst>
              <a:ext uri="{FF2B5EF4-FFF2-40B4-BE49-F238E27FC236}">
                <a16:creationId xmlns:a16="http://schemas.microsoft.com/office/drawing/2014/main" id="{BE07A8FE-97E4-44A5-AF2F-AA9C1E02F670}"/>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spTree>
  </p:cSld>
  <p:clrMapOvr>
    <a:masterClrMapping/>
  </p:clrMapOvr>
  <p:transition spd="slow">
    <p:randomBar dir="vert"/>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266178D-5667-4A95-8E39-A2DCB985430A}"/>
              </a:ext>
            </a:extLst>
          </p:cNvPr>
          <p:cNvSpPr>
            <a:spLocks noGrp="1"/>
          </p:cNvSpPr>
          <p:nvPr>
            <p:ph type="sldNum" sz="quarter" idx="10"/>
          </p:nvPr>
        </p:nvSpPr>
        <p:spPr/>
        <p:txBody>
          <a:bodyPr/>
          <a:lstStyle/>
          <a:p>
            <a:fld id="{BE149AE6-3D42-4455-A346-BC323752A03C}" type="slidenum">
              <a:rPr lang="en-US" altLang="zh-CN"/>
              <a:pPr/>
              <a:t>169</a:t>
            </a:fld>
            <a:endParaRPr lang="en-US" altLang="zh-CN">
              <a:solidFill>
                <a:schemeClr val="tx1"/>
              </a:solidFill>
            </a:endParaRPr>
          </a:p>
        </p:txBody>
      </p:sp>
      <p:sp>
        <p:nvSpPr>
          <p:cNvPr id="245762" name="Rectangle 2">
            <a:extLst>
              <a:ext uri="{FF2B5EF4-FFF2-40B4-BE49-F238E27FC236}">
                <a16:creationId xmlns:a16="http://schemas.microsoft.com/office/drawing/2014/main" id="{D2D3A01C-E21B-496E-B721-E8B4761D104B}"/>
              </a:ext>
            </a:extLst>
          </p:cNvPr>
          <p:cNvSpPr>
            <a:spLocks noGrp="1" noChangeArrowheads="1"/>
          </p:cNvSpPr>
          <p:nvPr>
            <p:ph type="body" idx="1"/>
          </p:nvPr>
        </p:nvSpPr>
        <p:spPr>
          <a:xfrm>
            <a:off x="2700338" y="692150"/>
            <a:ext cx="6119812" cy="5762625"/>
          </a:xfrm>
        </p:spPr>
        <p:txBody>
          <a:bodyPr/>
          <a:lstStyle/>
          <a:p>
            <a:pPr>
              <a:lnSpc>
                <a:spcPct val="115000"/>
              </a:lnSpc>
              <a:buFont typeface="Wingdings" panose="05000000000000000000" pitchFamily="2" charset="2"/>
              <a:buNone/>
            </a:pPr>
            <a:r>
              <a:rPr lang="zh-CN" altLang="en-US" sz="2400" b="1"/>
              <a:t>解：根据已知条件，</a:t>
            </a:r>
            <a:r>
              <a:rPr lang="en-US" altLang="zh-CN" sz="2400" b="1"/>
              <a:t>A</a:t>
            </a:r>
            <a:r>
              <a:rPr lang="zh-CN" altLang="en-US" sz="2400" b="1"/>
              <a:t>方案中的旧设备现在的购买价相当于</a:t>
            </a:r>
            <a:r>
              <a:rPr lang="en-US" altLang="zh-CN" sz="2400" b="1"/>
              <a:t>6000</a:t>
            </a:r>
            <a:r>
              <a:rPr lang="zh-CN" altLang="en-US" sz="2400" b="1"/>
              <a:t>元。旧设备估计的寿命为</a:t>
            </a:r>
            <a:r>
              <a:rPr lang="en-US" altLang="zh-CN" sz="2400" b="1"/>
              <a:t>15</a:t>
            </a:r>
            <a:r>
              <a:rPr lang="zh-CN" altLang="en-US" sz="2400" b="1"/>
              <a:t>年，但因为是</a:t>
            </a:r>
            <a:r>
              <a:rPr lang="en-US" altLang="zh-CN" sz="2400" b="1"/>
              <a:t>4</a:t>
            </a:r>
            <a:r>
              <a:rPr lang="zh-CN" altLang="en-US" sz="2400" b="1"/>
              <a:t>年前购买的，因此，从现在算起旧设备的寿命就只有</a:t>
            </a:r>
            <a:r>
              <a:rPr lang="en-US" altLang="zh-CN" sz="2400" b="1"/>
              <a:t>11</a:t>
            </a:r>
            <a:r>
              <a:rPr lang="zh-CN" altLang="en-US" sz="2400" b="1"/>
              <a:t>年了。三台设备的残值计算分别用最原始的购买价乘</a:t>
            </a:r>
            <a:r>
              <a:rPr lang="en-US" altLang="zh-CN" sz="2400" b="1"/>
              <a:t>10%</a:t>
            </a:r>
            <a:r>
              <a:rPr lang="zh-CN" altLang="en-US" sz="2400" b="1"/>
              <a:t>。</a:t>
            </a:r>
            <a:r>
              <a:rPr lang="en-US" altLang="zh-CN" sz="2400" b="1"/>
              <a:t>A</a:t>
            </a:r>
            <a:r>
              <a:rPr lang="zh-CN" altLang="en-US" sz="2400" b="1"/>
              <a:t>方案中的新设备的年固定使用费与旧设备相同，也为每年</a:t>
            </a:r>
            <a:r>
              <a:rPr lang="en-US" altLang="zh-CN" sz="2400" b="1"/>
              <a:t>1200</a:t>
            </a:r>
            <a:r>
              <a:rPr lang="zh-CN" altLang="en-US" sz="2400" b="1"/>
              <a:t>元，寿命也与旧设备相同，为</a:t>
            </a:r>
            <a:r>
              <a:rPr lang="en-US" altLang="zh-CN" sz="2400" b="1"/>
              <a:t>11</a:t>
            </a:r>
            <a:r>
              <a:rPr lang="zh-CN" altLang="en-US" sz="2400" b="1"/>
              <a:t>年。于是</a:t>
            </a:r>
            <a:r>
              <a:rPr lang="en-US" altLang="zh-CN" sz="2400" b="1"/>
              <a:t>A</a:t>
            </a:r>
            <a:r>
              <a:rPr lang="zh-CN" altLang="en-US" sz="2400" b="1"/>
              <a:t>、</a:t>
            </a:r>
            <a:r>
              <a:rPr lang="en-US" altLang="zh-CN" sz="2400" b="1"/>
              <a:t>B</a:t>
            </a:r>
            <a:r>
              <a:rPr lang="zh-CN" altLang="en-US" sz="2400" b="1"/>
              <a:t>两方案的现金流量图如图</a:t>
            </a:r>
            <a:r>
              <a:rPr lang="en-US" altLang="zh-CN" sz="2400" b="1"/>
              <a:t>8.10</a:t>
            </a:r>
            <a:r>
              <a:rPr lang="zh-CN" altLang="en-US" sz="2400" b="1"/>
              <a:t>和图</a:t>
            </a:r>
            <a:r>
              <a:rPr lang="en-US" altLang="zh-CN" sz="2400" b="1"/>
              <a:t>8.11</a:t>
            </a:r>
            <a:r>
              <a:rPr lang="zh-CN" altLang="en-US" sz="2400" b="1"/>
              <a:t>所示。</a:t>
            </a:r>
          </a:p>
        </p:txBody>
      </p:sp>
      <p:sp>
        <p:nvSpPr>
          <p:cNvPr id="245763" name="Rectangle 3">
            <a:extLst>
              <a:ext uri="{FF2B5EF4-FFF2-40B4-BE49-F238E27FC236}">
                <a16:creationId xmlns:a16="http://schemas.microsoft.com/office/drawing/2014/main" id="{3AB15E1A-DEF1-44D0-AF78-00CCD2F08F9C}"/>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第三节  设备更新的经济分析</a:t>
            </a:r>
          </a:p>
        </p:txBody>
      </p:sp>
    </p:spTree>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4">
            <a:extLst>
              <a:ext uri="{FF2B5EF4-FFF2-40B4-BE49-F238E27FC236}">
                <a16:creationId xmlns:a16="http://schemas.microsoft.com/office/drawing/2014/main" id="{A6A76876-3D51-4B3E-B205-D27480066781}"/>
              </a:ext>
            </a:extLst>
          </p:cNvPr>
          <p:cNvSpPr>
            <a:spLocks noGrp="1"/>
          </p:cNvSpPr>
          <p:nvPr>
            <p:ph type="sldNum" sz="quarter" idx="10"/>
          </p:nvPr>
        </p:nvSpPr>
        <p:spPr/>
        <p:txBody>
          <a:bodyPr/>
          <a:lstStyle/>
          <a:p>
            <a:fld id="{71431231-023C-46A3-8CAF-B0277218EDBF}" type="slidenum">
              <a:rPr lang="en-US" altLang="zh-CN"/>
              <a:pPr/>
              <a:t>17</a:t>
            </a:fld>
            <a:endParaRPr lang="en-US" altLang="zh-CN">
              <a:solidFill>
                <a:schemeClr val="tx1"/>
              </a:solidFill>
            </a:endParaRPr>
          </a:p>
        </p:txBody>
      </p:sp>
      <p:sp>
        <p:nvSpPr>
          <p:cNvPr id="64514" name="Rectangle 2">
            <a:extLst>
              <a:ext uri="{FF2B5EF4-FFF2-40B4-BE49-F238E27FC236}">
                <a16:creationId xmlns:a16="http://schemas.microsoft.com/office/drawing/2014/main" id="{9BE14390-3166-43BF-B92F-5D878F3780DF}"/>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64515" name="Rectangle 3">
            <a:extLst>
              <a:ext uri="{FF2B5EF4-FFF2-40B4-BE49-F238E27FC236}">
                <a16:creationId xmlns:a16="http://schemas.microsoft.com/office/drawing/2014/main" id="{C5797F16-2BA2-4CB9-89F3-067AC481C572}"/>
              </a:ext>
            </a:extLst>
          </p:cNvPr>
          <p:cNvSpPr>
            <a:spLocks noGrp="1" noChangeArrowheads="1"/>
          </p:cNvSpPr>
          <p:nvPr>
            <p:ph type="body" sz="half" idx="1"/>
          </p:nvPr>
        </p:nvSpPr>
        <p:spPr>
          <a:xfrm>
            <a:off x="2438400" y="0"/>
            <a:ext cx="6705600" cy="6597650"/>
          </a:xfrm>
        </p:spPr>
        <p:txBody>
          <a:bodyPr/>
          <a:lstStyle/>
          <a:p>
            <a:pPr>
              <a:lnSpc>
                <a:spcPct val="90000"/>
              </a:lnSpc>
            </a:pPr>
            <a:r>
              <a:rPr lang="zh-CN" altLang="en-US" sz="2000" b="1">
                <a:solidFill>
                  <a:srgbClr val="FF3399"/>
                </a:solidFill>
              </a:rPr>
              <a:t>例</a:t>
            </a:r>
            <a:r>
              <a:rPr lang="en-US" altLang="zh-CN" sz="2000" b="1">
                <a:solidFill>
                  <a:srgbClr val="FF3399"/>
                </a:solidFill>
              </a:rPr>
              <a:t>9</a:t>
            </a:r>
            <a:r>
              <a:rPr lang="zh-CN" altLang="en-US" sz="2000" b="1">
                <a:solidFill>
                  <a:srgbClr val="FF3399"/>
                </a:solidFill>
              </a:rPr>
              <a:t>：</a:t>
            </a:r>
            <a:r>
              <a:rPr lang="zh-CN" altLang="en-US" sz="2000" b="1"/>
              <a:t>某人每年年初从银行贷款</a:t>
            </a:r>
            <a:r>
              <a:rPr lang="en-US" altLang="zh-CN" sz="2000" b="1"/>
              <a:t>40000</a:t>
            </a:r>
            <a:r>
              <a:rPr lang="zh-CN" altLang="en-US" sz="2000" b="1"/>
              <a:t>元，连续贷款</a:t>
            </a:r>
            <a:r>
              <a:rPr lang="en-US" altLang="zh-CN" sz="2000" b="1"/>
              <a:t>4</a:t>
            </a:r>
            <a:r>
              <a:rPr lang="zh-CN" altLang="en-US" sz="2000" b="1"/>
              <a:t>年，</a:t>
            </a:r>
            <a:r>
              <a:rPr lang="en-US" altLang="zh-CN" sz="2000" b="1"/>
              <a:t>4</a:t>
            </a:r>
            <a:r>
              <a:rPr lang="zh-CN" altLang="en-US" sz="2000" b="1"/>
              <a:t>年后一次性归还本和利。银行约定计算利息的方式有以下三种：①年贷款利率为</a:t>
            </a:r>
            <a:r>
              <a:rPr lang="en-US" altLang="zh-CN" sz="2000" b="1"/>
              <a:t>6%</a:t>
            </a:r>
            <a:r>
              <a:rPr lang="zh-CN" altLang="en-US" sz="2000" b="1"/>
              <a:t>，每年计息一次；②年贷款利率为</a:t>
            </a:r>
            <a:r>
              <a:rPr lang="en-US" altLang="zh-CN" sz="2000" b="1"/>
              <a:t>5.8%</a:t>
            </a:r>
            <a:r>
              <a:rPr lang="zh-CN" altLang="en-US" sz="2000" b="1"/>
              <a:t>，每半年计息一次；③年贷款利率为</a:t>
            </a:r>
            <a:r>
              <a:rPr lang="en-US" altLang="zh-CN" sz="2000" b="1"/>
              <a:t>5.5%</a:t>
            </a:r>
            <a:r>
              <a:rPr lang="zh-CN" altLang="en-US" sz="2000" b="1"/>
              <a:t>，每季度计息一次。试计算三种还款方式</a:t>
            </a:r>
            <a:r>
              <a:rPr lang="en-US" altLang="zh-CN" sz="2000" b="1"/>
              <a:t>5</a:t>
            </a:r>
            <a:r>
              <a:rPr lang="zh-CN" altLang="en-US" sz="2000" b="1"/>
              <a:t>年后一次性还本付息额。该企业应选择哪种贷款方式？</a:t>
            </a:r>
          </a:p>
          <a:p>
            <a:pPr>
              <a:lnSpc>
                <a:spcPct val="90000"/>
              </a:lnSpc>
            </a:pPr>
            <a:r>
              <a:rPr lang="zh-CN" altLang="en-US" sz="2000" b="1">
                <a:solidFill>
                  <a:srgbClr val="FF3399"/>
                </a:solidFill>
              </a:rPr>
              <a:t>解：第</a:t>
            </a:r>
            <a:r>
              <a:rPr lang="en-US" altLang="zh-CN" sz="2000" b="1">
                <a:solidFill>
                  <a:srgbClr val="FF3399"/>
                </a:solidFill>
              </a:rPr>
              <a:t>4</a:t>
            </a:r>
            <a:r>
              <a:rPr lang="zh-CN" altLang="en-US" sz="2000" b="1">
                <a:solidFill>
                  <a:srgbClr val="FF3399"/>
                </a:solidFill>
              </a:rPr>
              <a:t>年末的本利和为</a:t>
            </a:r>
          </a:p>
          <a:p>
            <a:pPr>
              <a:lnSpc>
                <a:spcPct val="90000"/>
              </a:lnSpc>
            </a:pPr>
            <a:endParaRPr lang="zh-CN" altLang="en-US" sz="2000" b="1">
              <a:solidFill>
                <a:srgbClr val="FF3399"/>
              </a:solidFill>
            </a:endParaRPr>
          </a:p>
          <a:p>
            <a:pPr>
              <a:lnSpc>
                <a:spcPct val="90000"/>
              </a:lnSpc>
            </a:pPr>
            <a:endParaRPr lang="zh-CN" altLang="en-US" sz="2000" b="1">
              <a:solidFill>
                <a:srgbClr val="FF3399"/>
              </a:solidFill>
            </a:endParaRPr>
          </a:p>
          <a:p>
            <a:pPr>
              <a:lnSpc>
                <a:spcPct val="90000"/>
              </a:lnSpc>
            </a:pPr>
            <a:endParaRPr lang="zh-CN" altLang="en-US" sz="2000" b="1">
              <a:solidFill>
                <a:srgbClr val="FF3399"/>
              </a:solidFill>
            </a:endParaRPr>
          </a:p>
          <a:p>
            <a:pPr>
              <a:lnSpc>
                <a:spcPct val="90000"/>
              </a:lnSpc>
            </a:pPr>
            <a:r>
              <a:rPr lang="zh-CN" altLang="en-US" sz="2000" b="1">
                <a:solidFill>
                  <a:srgbClr val="FF3399"/>
                </a:solidFill>
              </a:rPr>
              <a:t>上式中的利率 </a:t>
            </a:r>
            <a:r>
              <a:rPr lang="en-US" altLang="zh-CN" sz="2000" b="1">
                <a:solidFill>
                  <a:srgbClr val="FF3399"/>
                </a:solidFill>
              </a:rPr>
              <a:t>i </a:t>
            </a:r>
            <a:r>
              <a:rPr lang="zh-CN" altLang="en-US" sz="2000" b="1">
                <a:solidFill>
                  <a:srgbClr val="FF3399"/>
                </a:solidFill>
              </a:rPr>
              <a:t>应为实际利率。</a:t>
            </a:r>
          </a:p>
          <a:p>
            <a:pPr>
              <a:lnSpc>
                <a:spcPct val="90000"/>
              </a:lnSpc>
            </a:pPr>
            <a:r>
              <a:rPr lang="zh-CN" altLang="en-US" sz="2000" b="1"/>
              <a:t>①实际利率为</a:t>
            </a:r>
            <a:r>
              <a:rPr lang="en-US" altLang="zh-CN" sz="2000" b="1"/>
              <a:t>6%</a:t>
            </a:r>
            <a:r>
              <a:rPr lang="zh-CN" altLang="en-US" sz="2000" b="1"/>
              <a:t>，则</a:t>
            </a:r>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r>
              <a:rPr lang="zh-CN" altLang="en-US" sz="2000" b="1"/>
              <a:t>②实际利率为</a:t>
            </a:r>
          </a:p>
          <a:p>
            <a:pPr>
              <a:lnSpc>
                <a:spcPct val="90000"/>
              </a:lnSpc>
            </a:pPr>
            <a:endParaRPr lang="zh-CN" altLang="en-US" sz="2000" b="1"/>
          </a:p>
          <a:p>
            <a:pPr>
              <a:lnSpc>
                <a:spcPct val="90000"/>
              </a:lnSpc>
            </a:pPr>
            <a:endParaRPr lang="zh-CN" altLang="en-US" sz="2000" b="1"/>
          </a:p>
          <a:p>
            <a:pPr>
              <a:lnSpc>
                <a:spcPct val="90000"/>
              </a:lnSpc>
            </a:pPr>
            <a:r>
              <a:rPr lang="zh-CN" altLang="en-US" sz="2000" b="1"/>
              <a:t> 则</a:t>
            </a:r>
          </a:p>
          <a:p>
            <a:pPr>
              <a:lnSpc>
                <a:spcPct val="90000"/>
              </a:lnSpc>
            </a:pPr>
            <a:r>
              <a:rPr lang="zh-CN" altLang="en-US" sz="2000" b="1"/>
              <a:t> </a:t>
            </a:r>
            <a:endParaRPr lang="zh-CN" altLang="en-US" sz="2000" b="1">
              <a:solidFill>
                <a:srgbClr val="FF3399"/>
              </a:solidFill>
            </a:endParaRPr>
          </a:p>
          <a:p>
            <a:pPr>
              <a:lnSpc>
                <a:spcPct val="90000"/>
              </a:lnSpc>
            </a:pPr>
            <a:endParaRPr lang="en-US" altLang="zh-CN" sz="2000" b="1">
              <a:solidFill>
                <a:srgbClr val="FF3399"/>
              </a:solidFill>
            </a:endParaRPr>
          </a:p>
        </p:txBody>
      </p:sp>
      <p:sp>
        <p:nvSpPr>
          <p:cNvPr id="64517" name="Rectangle 5">
            <a:extLst>
              <a:ext uri="{FF2B5EF4-FFF2-40B4-BE49-F238E27FC236}">
                <a16:creationId xmlns:a16="http://schemas.microsoft.com/office/drawing/2014/main" id="{0F84D944-79F5-42AD-BF6C-27C1C012205C}"/>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4516" name="Object 4">
            <a:extLst>
              <a:ext uri="{FF2B5EF4-FFF2-40B4-BE49-F238E27FC236}">
                <a16:creationId xmlns:a16="http://schemas.microsoft.com/office/drawing/2014/main" id="{2E8F8D46-0360-4B68-9B8D-4FD44D1B49BD}"/>
              </a:ext>
            </a:extLst>
          </p:cNvPr>
          <p:cNvGraphicFramePr>
            <a:graphicFrameLocks noChangeAspect="1"/>
          </p:cNvGraphicFramePr>
          <p:nvPr/>
        </p:nvGraphicFramePr>
        <p:xfrm>
          <a:off x="3851275" y="2133600"/>
          <a:ext cx="3889375" cy="720725"/>
        </p:xfrm>
        <a:graphic>
          <a:graphicData uri="http://schemas.openxmlformats.org/presentationml/2006/ole">
            <mc:AlternateContent xmlns:mc="http://schemas.openxmlformats.org/markup-compatibility/2006">
              <mc:Choice xmlns:v="urn:schemas-microsoft-com:vml" Requires="v">
                <p:oleObj spid="_x0000_s64526" name="公式" r:id="rId3" imgW="1778000" imgH="419100" progId="Equation.3">
                  <p:embed/>
                </p:oleObj>
              </mc:Choice>
              <mc:Fallback>
                <p:oleObj name="公式" r:id="rId3" imgW="17780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133600"/>
                        <a:ext cx="3889375" cy="720725"/>
                      </a:xfrm>
                      <a:prstGeom prst="rect">
                        <a:avLst/>
                      </a:prstGeom>
                      <a:solidFill>
                        <a:srgbClr val="66FFFF"/>
                      </a:solidFill>
                    </p:spPr>
                  </p:pic>
                </p:oleObj>
              </mc:Fallback>
            </mc:AlternateContent>
          </a:graphicData>
        </a:graphic>
      </p:graphicFrame>
      <p:sp>
        <p:nvSpPr>
          <p:cNvPr id="64519" name="Rectangle 7">
            <a:extLst>
              <a:ext uri="{FF2B5EF4-FFF2-40B4-BE49-F238E27FC236}">
                <a16:creationId xmlns:a16="http://schemas.microsoft.com/office/drawing/2014/main" id="{AA62E9D6-A3F0-42C5-A23B-6EA73F9AE92F}"/>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4518" name="Object 6">
            <a:extLst>
              <a:ext uri="{FF2B5EF4-FFF2-40B4-BE49-F238E27FC236}">
                <a16:creationId xmlns:a16="http://schemas.microsoft.com/office/drawing/2014/main" id="{3C34FBC0-6915-4A43-BAC4-D1A5CEAE21C3}"/>
              </a:ext>
            </a:extLst>
          </p:cNvPr>
          <p:cNvGraphicFramePr>
            <a:graphicFrameLocks noChangeAspect="1"/>
          </p:cNvGraphicFramePr>
          <p:nvPr/>
        </p:nvGraphicFramePr>
        <p:xfrm>
          <a:off x="3276600" y="3716338"/>
          <a:ext cx="5616575" cy="706437"/>
        </p:xfrm>
        <a:graphic>
          <a:graphicData uri="http://schemas.openxmlformats.org/presentationml/2006/ole">
            <mc:AlternateContent xmlns:mc="http://schemas.openxmlformats.org/markup-compatibility/2006">
              <mc:Choice xmlns:v="urn:schemas-microsoft-com:vml" Requires="v">
                <p:oleObj spid="_x0000_s64527" name="公式" r:id="rId5" imgW="3136900" imgH="419100" progId="Equation.3">
                  <p:embed/>
                </p:oleObj>
              </mc:Choice>
              <mc:Fallback>
                <p:oleObj name="公式" r:id="rId5" imgW="31369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716338"/>
                        <a:ext cx="5616575" cy="706437"/>
                      </a:xfrm>
                      <a:prstGeom prst="rect">
                        <a:avLst/>
                      </a:prstGeom>
                      <a:solidFill>
                        <a:srgbClr val="FFCC99"/>
                      </a:solidFill>
                    </p:spPr>
                  </p:pic>
                </p:oleObj>
              </mc:Fallback>
            </mc:AlternateContent>
          </a:graphicData>
        </a:graphic>
      </p:graphicFrame>
      <p:sp>
        <p:nvSpPr>
          <p:cNvPr id="64521" name="Rectangle 9">
            <a:extLst>
              <a:ext uri="{FF2B5EF4-FFF2-40B4-BE49-F238E27FC236}">
                <a16:creationId xmlns:a16="http://schemas.microsoft.com/office/drawing/2014/main" id="{B036ECBE-7D63-4164-B61A-259F616E0B69}"/>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64520" name="Object 8">
            <a:extLst>
              <a:ext uri="{FF2B5EF4-FFF2-40B4-BE49-F238E27FC236}">
                <a16:creationId xmlns:a16="http://schemas.microsoft.com/office/drawing/2014/main" id="{93359A19-7FA0-4A96-B260-137ADDDD5701}"/>
              </a:ext>
            </a:extLst>
          </p:cNvPr>
          <p:cNvGraphicFramePr>
            <a:graphicFrameLocks noChangeAspect="1"/>
          </p:cNvGraphicFramePr>
          <p:nvPr/>
        </p:nvGraphicFramePr>
        <p:xfrm>
          <a:off x="4716463" y="4797425"/>
          <a:ext cx="3168650" cy="719138"/>
        </p:xfrm>
        <a:graphic>
          <a:graphicData uri="http://schemas.openxmlformats.org/presentationml/2006/ole">
            <mc:AlternateContent xmlns:mc="http://schemas.openxmlformats.org/markup-compatibility/2006">
              <mc:Choice xmlns:v="urn:schemas-microsoft-com:vml" Requires="v">
                <p:oleObj spid="_x0000_s64528" name="公式" r:id="rId7" imgW="1790700" imgH="393700" progId="Equation.3">
                  <p:embed/>
                </p:oleObj>
              </mc:Choice>
              <mc:Fallback>
                <p:oleObj name="公式" r:id="rId7" imgW="1790700" imgH="393700" progId="Equation.3">
                  <p:embed/>
                  <p:pic>
                    <p:nvPicPr>
                      <p:cNvPr id="0" name="Objec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16463" y="4797425"/>
                        <a:ext cx="3168650" cy="719138"/>
                      </a:xfrm>
                      <a:prstGeom prst="rect">
                        <a:avLst/>
                      </a:prstGeom>
                      <a:solidFill>
                        <a:srgbClr val="99FFCC"/>
                      </a:solidFill>
                    </p:spPr>
                  </p:pic>
                </p:oleObj>
              </mc:Fallback>
            </mc:AlternateContent>
          </a:graphicData>
        </a:graphic>
      </p:graphicFrame>
      <p:graphicFrame>
        <p:nvGraphicFramePr>
          <p:cNvPr id="64524" name="Object 12">
            <a:extLst>
              <a:ext uri="{FF2B5EF4-FFF2-40B4-BE49-F238E27FC236}">
                <a16:creationId xmlns:a16="http://schemas.microsoft.com/office/drawing/2014/main" id="{E5F9BD6A-6868-417C-887E-504653CCD6B7}"/>
              </a:ext>
            </a:extLst>
          </p:cNvPr>
          <p:cNvGraphicFramePr>
            <a:graphicFrameLocks noChangeAspect="1"/>
          </p:cNvGraphicFramePr>
          <p:nvPr>
            <p:ph sz="half" idx="2"/>
          </p:nvPr>
        </p:nvGraphicFramePr>
        <p:xfrm>
          <a:off x="2484438" y="5661025"/>
          <a:ext cx="6659562" cy="792163"/>
        </p:xfrm>
        <a:graphic>
          <a:graphicData uri="http://schemas.openxmlformats.org/presentationml/2006/ole">
            <mc:AlternateContent xmlns:mc="http://schemas.openxmlformats.org/markup-compatibility/2006">
              <mc:Choice xmlns:v="urn:schemas-microsoft-com:vml" Requires="v">
                <p:oleObj spid="_x0000_s64529" name="公式" r:id="rId9" imgW="3606480" imgH="419040" progId="Equation.3">
                  <p:embed/>
                </p:oleObj>
              </mc:Choice>
              <mc:Fallback>
                <p:oleObj name="公式" r:id="rId9" imgW="3606480" imgH="419040" progId="Equation.3">
                  <p:embed/>
                  <p:pic>
                    <p:nvPicPr>
                      <p:cNvPr id="0"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84438" y="5661025"/>
                        <a:ext cx="6659562" cy="792163"/>
                      </a:xfrm>
                      <a:prstGeom prst="rect">
                        <a:avLst/>
                      </a:prstGeom>
                      <a:solidFill>
                        <a:srgbClr val="66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Bar dir="vert"/>
  </p:transition>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0350B52-34FE-45F8-AADB-7DDD9AEC2C08}"/>
              </a:ext>
            </a:extLst>
          </p:cNvPr>
          <p:cNvSpPr>
            <a:spLocks noGrp="1"/>
          </p:cNvSpPr>
          <p:nvPr>
            <p:ph type="sldNum" sz="quarter" idx="10"/>
          </p:nvPr>
        </p:nvSpPr>
        <p:spPr/>
        <p:txBody>
          <a:bodyPr/>
          <a:lstStyle/>
          <a:p>
            <a:fld id="{C2F8AD0B-DAEB-49DF-B8B1-1E1696541B1C}" type="slidenum">
              <a:rPr lang="en-US" altLang="zh-CN"/>
              <a:pPr/>
              <a:t>170</a:t>
            </a:fld>
            <a:endParaRPr lang="en-US" altLang="zh-CN">
              <a:solidFill>
                <a:schemeClr val="tx1"/>
              </a:solidFill>
            </a:endParaRPr>
          </a:p>
        </p:txBody>
      </p:sp>
      <p:sp>
        <p:nvSpPr>
          <p:cNvPr id="246786" name="Rectangle 2">
            <a:extLst>
              <a:ext uri="{FF2B5EF4-FFF2-40B4-BE49-F238E27FC236}">
                <a16:creationId xmlns:a16="http://schemas.microsoft.com/office/drawing/2014/main" id="{60FEB12F-682E-4069-8E40-EE6BA0616594}"/>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第三节  设备更新的经济分析</a:t>
            </a:r>
          </a:p>
        </p:txBody>
      </p:sp>
      <p:pic>
        <p:nvPicPr>
          <p:cNvPr id="246787" name="Picture 3">
            <a:extLst>
              <a:ext uri="{FF2B5EF4-FFF2-40B4-BE49-F238E27FC236}">
                <a16:creationId xmlns:a16="http://schemas.microsoft.com/office/drawing/2014/main" id="{CB393D2F-D1AC-4F0E-8E19-748A4C7327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9363" y="692150"/>
            <a:ext cx="6624637" cy="51133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F60D519E-D06B-4CD9-A929-182601802804}"/>
              </a:ext>
            </a:extLst>
          </p:cNvPr>
          <p:cNvSpPr>
            <a:spLocks noGrp="1"/>
          </p:cNvSpPr>
          <p:nvPr>
            <p:ph type="sldNum" sz="quarter" idx="10"/>
          </p:nvPr>
        </p:nvSpPr>
        <p:spPr/>
        <p:txBody>
          <a:bodyPr/>
          <a:lstStyle/>
          <a:p>
            <a:fld id="{04065B41-36BC-460C-97B3-B68C5B3AAC66}" type="slidenum">
              <a:rPr lang="en-US" altLang="zh-CN"/>
              <a:pPr/>
              <a:t>171</a:t>
            </a:fld>
            <a:endParaRPr lang="en-US" altLang="zh-CN">
              <a:solidFill>
                <a:schemeClr val="tx1"/>
              </a:solidFill>
            </a:endParaRPr>
          </a:p>
        </p:txBody>
      </p:sp>
      <p:sp>
        <p:nvSpPr>
          <p:cNvPr id="247810" name="Rectangle 2">
            <a:extLst>
              <a:ext uri="{FF2B5EF4-FFF2-40B4-BE49-F238E27FC236}">
                <a16:creationId xmlns:a16="http://schemas.microsoft.com/office/drawing/2014/main" id="{2C1FC079-CBAA-48C4-A470-1562682270EC}"/>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sp>
        <p:nvSpPr>
          <p:cNvPr id="247811" name="Rectangle 3">
            <a:extLst>
              <a:ext uri="{FF2B5EF4-FFF2-40B4-BE49-F238E27FC236}">
                <a16:creationId xmlns:a16="http://schemas.microsoft.com/office/drawing/2014/main" id="{EC7C87E4-9011-4F9F-90C8-6F5F68DC9002}"/>
              </a:ext>
            </a:extLst>
          </p:cNvPr>
          <p:cNvSpPr>
            <a:spLocks noChangeArrowheads="1"/>
          </p:cNvSpPr>
          <p:nvPr/>
        </p:nvSpPr>
        <p:spPr bwMode="auto">
          <a:xfrm>
            <a:off x="2339975" y="4076700"/>
            <a:ext cx="6462713"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t>根据现金流量图，计算两方案的费用现值为：</a:t>
            </a:r>
            <a:endParaRPr lang="zh-CN" altLang="en-US" sz="2000" b="1" i="1"/>
          </a:p>
          <a:p>
            <a:r>
              <a:rPr lang="en-US" altLang="zh-CN" sz="2000" b="1" i="1"/>
              <a:t>AC</a:t>
            </a:r>
            <a:r>
              <a:rPr lang="en-US" altLang="zh-CN" sz="2000" b="1" baseline="-25000"/>
              <a:t>A</a:t>
            </a:r>
            <a:r>
              <a:rPr lang="en-US" altLang="zh-CN" sz="2000" b="1"/>
              <a:t> = (6000+17000) (</a:t>
            </a:r>
            <a:r>
              <a:rPr lang="en-US" altLang="zh-CN" sz="2000" b="1" i="1"/>
              <a:t>A/P</a:t>
            </a:r>
            <a:r>
              <a:rPr lang="en-US" altLang="zh-CN" sz="2000" b="1"/>
              <a:t>,10%,11) +1200×2 – (2300+1700) (</a:t>
            </a:r>
            <a:r>
              <a:rPr lang="en-US" altLang="zh-CN" sz="2000" b="1" i="1"/>
              <a:t>A/F</a:t>
            </a:r>
            <a:r>
              <a:rPr lang="en-US" altLang="zh-CN" sz="2000" b="1"/>
              <a:t>,10%,11)= 5726 (</a:t>
            </a:r>
            <a:r>
              <a:rPr lang="zh-CN" altLang="en-US" sz="2000" b="1"/>
              <a:t>元 </a:t>
            </a:r>
            <a:r>
              <a:rPr lang="en-US" altLang="zh-CN" sz="2000" b="1"/>
              <a:t>)</a:t>
            </a:r>
            <a:endParaRPr lang="en-US" altLang="zh-CN" sz="2000" b="1" i="1"/>
          </a:p>
          <a:p>
            <a:r>
              <a:rPr lang="en-US" altLang="zh-CN" sz="2000" b="1" i="1"/>
              <a:t>AC</a:t>
            </a:r>
            <a:r>
              <a:rPr lang="en-US" altLang="zh-CN" sz="2000" b="1" baseline="-25000"/>
              <a:t>B</a:t>
            </a:r>
            <a:r>
              <a:rPr lang="en-US" altLang="zh-CN" sz="2000" b="1"/>
              <a:t> = 28000 (</a:t>
            </a:r>
            <a:r>
              <a:rPr lang="en-US" altLang="zh-CN" sz="2000" b="1" i="1"/>
              <a:t>A/P</a:t>
            </a:r>
            <a:r>
              <a:rPr lang="en-US" altLang="zh-CN" sz="2000" b="1"/>
              <a:t>,10%,15) + 2400 – 2800 (</a:t>
            </a:r>
            <a:r>
              <a:rPr lang="en-US" altLang="zh-CN" sz="2000" b="1" i="1"/>
              <a:t>A/F</a:t>
            </a:r>
            <a:r>
              <a:rPr lang="en-US" altLang="zh-CN" sz="2000" b="1"/>
              <a:t>,10%,15) = 5993.8 (</a:t>
            </a:r>
            <a:r>
              <a:rPr lang="zh-CN" altLang="en-US" sz="2000" b="1"/>
              <a:t>元</a:t>
            </a:r>
            <a:r>
              <a:rPr lang="en-US" altLang="zh-CN" sz="2000" b="1"/>
              <a:t>)</a:t>
            </a:r>
          </a:p>
          <a:p>
            <a:r>
              <a:rPr lang="zh-CN" altLang="en-US" sz="2000" b="1"/>
              <a:t>从以上计算可见，</a:t>
            </a:r>
            <a:r>
              <a:rPr lang="en-US" altLang="zh-CN" sz="2000" b="1" i="1"/>
              <a:t>AC</a:t>
            </a:r>
            <a:r>
              <a:rPr lang="en-US" altLang="zh-CN" sz="2000" b="1"/>
              <a:t>A &lt; </a:t>
            </a:r>
            <a:r>
              <a:rPr lang="en-US" altLang="zh-CN" sz="2000" b="1" i="1"/>
              <a:t>AC</a:t>
            </a:r>
            <a:r>
              <a:rPr lang="en-US" altLang="zh-CN" sz="2000" b="1"/>
              <a:t>B</a:t>
            </a:r>
            <a:r>
              <a:rPr lang="zh-CN" altLang="en-US" sz="2000" b="1"/>
              <a:t>，所以</a:t>
            </a:r>
            <a:r>
              <a:rPr lang="en-US" altLang="zh-CN" sz="2000" b="1"/>
              <a:t>A</a:t>
            </a:r>
            <a:r>
              <a:rPr lang="zh-CN" altLang="en-US" sz="2000" b="1"/>
              <a:t>方案优于</a:t>
            </a:r>
            <a:r>
              <a:rPr lang="en-US" altLang="zh-CN" sz="2000" b="1"/>
              <a:t>B</a:t>
            </a:r>
            <a:r>
              <a:rPr lang="zh-CN" altLang="en-US" sz="2000" b="1"/>
              <a:t>方案，因此应选择</a:t>
            </a:r>
            <a:r>
              <a:rPr lang="en-US" altLang="zh-CN" sz="2000" b="1"/>
              <a:t>A</a:t>
            </a:r>
            <a:r>
              <a:rPr lang="zh-CN" altLang="en-US" sz="2000" b="1"/>
              <a:t>方案，即原有设备继续使用，同时再花</a:t>
            </a:r>
            <a:r>
              <a:rPr lang="en-US" altLang="zh-CN" sz="2000" b="1"/>
              <a:t>17000</a:t>
            </a:r>
            <a:r>
              <a:rPr lang="zh-CN" altLang="en-US" sz="2000" b="1"/>
              <a:t>元购置一台与原设备消耗和能力相同的新设备。</a:t>
            </a:r>
          </a:p>
        </p:txBody>
      </p:sp>
      <p:pic>
        <p:nvPicPr>
          <p:cNvPr id="247812" name="Picture 4">
            <a:extLst>
              <a:ext uri="{FF2B5EF4-FFF2-40B4-BE49-F238E27FC236}">
                <a16:creationId xmlns:a16="http://schemas.microsoft.com/office/drawing/2014/main" id="{7B07AE87-177C-4622-8930-71F52571F3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333375"/>
            <a:ext cx="6480175" cy="3617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76A79C7-1AB3-4460-A24B-944405DF17D0}"/>
              </a:ext>
            </a:extLst>
          </p:cNvPr>
          <p:cNvSpPr>
            <a:spLocks noGrp="1"/>
          </p:cNvSpPr>
          <p:nvPr>
            <p:ph type="sldNum" sz="quarter" idx="10"/>
          </p:nvPr>
        </p:nvSpPr>
        <p:spPr/>
        <p:txBody>
          <a:bodyPr/>
          <a:lstStyle/>
          <a:p>
            <a:fld id="{A371415C-C0BE-4876-BD35-086EE7A9F13E}" type="slidenum">
              <a:rPr lang="en-US" altLang="zh-CN"/>
              <a:pPr/>
              <a:t>172</a:t>
            </a:fld>
            <a:endParaRPr lang="en-US" altLang="zh-CN">
              <a:solidFill>
                <a:schemeClr val="tx1"/>
              </a:solidFill>
            </a:endParaRPr>
          </a:p>
        </p:txBody>
      </p:sp>
      <p:sp>
        <p:nvSpPr>
          <p:cNvPr id="248834" name="Rectangle 2">
            <a:extLst>
              <a:ext uri="{FF2B5EF4-FFF2-40B4-BE49-F238E27FC236}">
                <a16:creationId xmlns:a16="http://schemas.microsoft.com/office/drawing/2014/main" id="{EDBEC772-9480-426E-A08D-96B394A32144}"/>
              </a:ext>
            </a:extLst>
          </p:cNvPr>
          <p:cNvSpPr>
            <a:spLocks noGrp="1" noChangeArrowheads="1"/>
          </p:cNvSpPr>
          <p:nvPr>
            <p:ph type="body" idx="1"/>
          </p:nvPr>
        </p:nvSpPr>
        <p:spPr>
          <a:xfrm>
            <a:off x="2438400" y="333375"/>
            <a:ext cx="6705600" cy="6335713"/>
          </a:xfrm>
        </p:spPr>
        <p:txBody>
          <a:bodyPr/>
          <a:lstStyle/>
          <a:p>
            <a:pPr>
              <a:lnSpc>
                <a:spcPct val="80000"/>
              </a:lnSpc>
              <a:buFont typeface="Wingdings" panose="05000000000000000000" pitchFamily="2" charset="2"/>
              <a:buNone/>
            </a:pPr>
            <a:r>
              <a:rPr lang="en-US" altLang="zh-CN" sz="2400" b="1">
                <a:solidFill>
                  <a:srgbClr val="FF0000"/>
                </a:solidFill>
              </a:rPr>
              <a:t>2.</a:t>
            </a:r>
            <a:r>
              <a:rPr lang="zh-CN" altLang="en-US" sz="2400" b="1">
                <a:solidFill>
                  <a:srgbClr val="FF0000"/>
                </a:solidFill>
              </a:rPr>
              <a:t>由于维修过多而引起的更新（例</a:t>
            </a:r>
            <a:r>
              <a:rPr lang="en-US" altLang="zh-CN" sz="2400" b="1">
                <a:solidFill>
                  <a:srgbClr val="FF0000"/>
                </a:solidFill>
              </a:rPr>
              <a:t>8.10</a:t>
            </a:r>
            <a:r>
              <a:rPr lang="zh-CN" altLang="en-US" sz="2400" b="1">
                <a:solidFill>
                  <a:srgbClr val="FF0000"/>
                </a:solidFill>
              </a:rPr>
              <a:t>）</a:t>
            </a:r>
          </a:p>
          <a:p>
            <a:pPr>
              <a:lnSpc>
                <a:spcPct val="120000"/>
              </a:lnSpc>
              <a:buFont typeface="Wingdings" panose="05000000000000000000" pitchFamily="2" charset="2"/>
              <a:buNone/>
            </a:pPr>
            <a:r>
              <a:rPr lang="zh-CN" altLang="en-US" sz="2000" b="1"/>
              <a:t>例</a:t>
            </a:r>
            <a:r>
              <a:rPr lang="en-US" altLang="zh-CN" sz="2000" b="1"/>
              <a:t>8-10</a:t>
            </a:r>
            <a:r>
              <a:rPr lang="zh-CN" altLang="en-US" sz="2000" b="1"/>
              <a:t>：某企业有一台设备已经使用了很多年了，要继续使用就必须进行大修，估计大修需要费用</a:t>
            </a:r>
            <a:r>
              <a:rPr lang="en-US" altLang="zh-CN" sz="2000" b="1"/>
              <a:t>10000</a:t>
            </a:r>
            <a:r>
              <a:rPr lang="zh-CN" altLang="en-US" sz="2000" b="1"/>
              <a:t>元，大修后可以继续使用</a:t>
            </a:r>
            <a:r>
              <a:rPr lang="en-US" altLang="zh-CN" sz="2000" b="1"/>
              <a:t>3</a:t>
            </a:r>
            <a:r>
              <a:rPr lang="zh-CN" altLang="en-US" sz="2000" b="1"/>
              <a:t>年，每年的维修费为</a:t>
            </a:r>
            <a:r>
              <a:rPr lang="en-US" altLang="zh-CN" sz="2000" b="1"/>
              <a:t>2000</a:t>
            </a:r>
            <a:r>
              <a:rPr lang="zh-CN" altLang="en-US" sz="2000" b="1"/>
              <a:t>元。现在有另一方案：重新购置一台功能相同的设备，购置成本需</a:t>
            </a:r>
            <a:r>
              <a:rPr lang="en-US" altLang="zh-CN" sz="2000" b="1"/>
              <a:t>30000</a:t>
            </a:r>
            <a:r>
              <a:rPr lang="zh-CN" altLang="en-US" sz="2000" b="1"/>
              <a:t>元，可使用</a:t>
            </a:r>
            <a:r>
              <a:rPr lang="en-US" altLang="zh-CN" sz="2000" b="1"/>
              <a:t>10</a:t>
            </a:r>
            <a:r>
              <a:rPr lang="zh-CN" altLang="en-US" sz="2000" b="1"/>
              <a:t>年，每年的维修费为</a:t>
            </a:r>
            <a:r>
              <a:rPr lang="en-US" altLang="zh-CN" sz="2000" b="1"/>
              <a:t>800</a:t>
            </a:r>
            <a:r>
              <a:rPr lang="zh-CN" altLang="en-US" sz="2000" b="1"/>
              <a:t>元。如果基准折现率为</a:t>
            </a:r>
            <a:r>
              <a:rPr lang="en-US" altLang="zh-CN" sz="2000" b="1"/>
              <a:t>5%</a:t>
            </a:r>
            <a:r>
              <a:rPr lang="zh-CN" altLang="en-US" sz="2000" b="1"/>
              <a:t>，问：该企业是继续使用旧设备好还是更新设备好？</a:t>
            </a:r>
          </a:p>
          <a:p>
            <a:pPr>
              <a:lnSpc>
                <a:spcPct val="120000"/>
              </a:lnSpc>
              <a:buFont typeface="Wingdings" panose="05000000000000000000" pitchFamily="2" charset="2"/>
              <a:buNone/>
            </a:pPr>
            <a:r>
              <a:rPr lang="zh-CN" altLang="en-US" sz="2000" b="1"/>
              <a:t>解：把大修的费用看做是购买旧设备的费用。为计算简便，我们直接用费用年值计算两方案的费用。两方案的费用年值为：</a:t>
            </a:r>
            <a:endParaRPr lang="zh-CN" altLang="en-US" sz="2000" b="1" i="1"/>
          </a:p>
          <a:p>
            <a:pPr>
              <a:lnSpc>
                <a:spcPct val="120000"/>
              </a:lnSpc>
              <a:buFont typeface="Wingdings" panose="05000000000000000000" pitchFamily="2" charset="2"/>
              <a:buNone/>
            </a:pPr>
            <a:r>
              <a:rPr lang="en-US" altLang="zh-CN" sz="2000" b="1" i="1"/>
              <a:t>AC</a:t>
            </a:r>
            <a:r>
              <a:rPr lang="zh-CN" altLang="en-US" sz="2000" b="1"/>
              <a:t>大修 </a:t>
            </a:r>
            <a:r>
              <a:rPr lang="en-US" altLang="zh-CN" sz="2000" b="1"/>
              <a:t>= 2000 +10000 (A/P,5%,3) = 5672 (</a:t>
            </a:r>
            <a:r>
              <a:rPr lang="zh-CN" altLang="en-US" sz="2000" b="1"/>
              <a:t>元</a:t>
            </a:r>
            <a:r>
              <a:rPr lang="en-US" altLang="zh-CN" sz="2000" b="1"/>
              <a:t>)</a:t>
            </a:r>
            <a:endParaRPr lang="en-US" altLang="zh-CN" sz="2000" b="1" i="1"/>
          </a:p>
          <a:p>
            <a:pPr>
              <a:lnSpc>
                <a:spcPct val="120000"/>
              </a:lnSpc>
              <a:buFont typeface="Wingdings" panose="05000000000000000000" pitchFamily="2" charset="2"/>
              <a:buNone/>
            </a:pPr>
            <a:r>
              <a:rPr lang="en-US" altLang="zh-CN" sz="2000" b="1" i="1"/>
              <a:t>AC</a:t>
            </a:r>
            <a:r>
              <a:rPr lang="zh-CN" altLang="en-US" sz="2000" b="1"/>
              <a:t>更新 </a:t>
            </a:r>
            <a:r>
              <a:rPr lang="en-US" altLang="zh-CN" sz="2000" b="1"/>
              <a:t>= 800 +30000 (A/P,5%,10) = 4685 (</a:t>
            </a:r>
            <a:r>
              <a:rPr lang="zh-CN" altLang="en-US" sz="2000" b="1"/>
              <a:t>元</a:t>
            </a:r>
            <a:r>
              <a:rPr lang="en-US" altLang="zh-CN" sz="2000" b="1"/>
              <a:t>)</a:t>
            </a:r>
          </a:p>
          <a:p>
            <a:pPr>
              <a:lnSpc>
                <a:spcPct val="120000"/>
              </a:lnSpc>
              <a:buFont typeface="Wingdings" panose="05000000000000000000" pitchFamily="2" charset="2"/>
              <a:buNone/>
            </a:pPr>
            <a:r>
              <a:rPr lang="zh-CN" altLang="en-US" sz="2000" b="1"/>
              <a:t>从以上计算可见，</a:t>
            </a:r>
            <a:r>
              <a:rPr lang="en-US" altLang="zh-CN" sz="2000" b="1"/>
              <a:t>AC</a:t>
            </a:r>
            <a:r>
              <a:rPr lang="zh-CN" altLang="en-US" sz="2000" b="1"/>
              <a:t>大修 </a:t>
            </a:r>
            <a:r>
              <a:rPr lang="en-US" altLang="zh-CN" sz="2000" b="1"/>
              <a:t>&gt; AC</a:t>
            </a:r>
            <a:r>
              <a:rPr lang="zh-CN" altLang="en-US" sz="2000" b="1"/>
              <a:t>更新，所以更新方案优于大修方案，因此应选择更新方案。</a:t>
            </a:r>
          </a:p>
        </p:txBody>
      </p:sp>
      <p:sp>
        <p:nvSpPr>
          <p:cNvPr id="248835" name="Rectangle 3">
            <a:extLst>
              <a:ext uri="{FF2B5EF4-FFF2-40B4-BE49-F238E27FC236}">
                <a16:creationId xmlns:a16="http://schemas.microsoft.com/office/drawing/2014/main" id="{08B069AF-E760-48F9-B271-497EB4C688EA}"/>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spTree>
  </p:cSld>
  <p:clrMapOvr>
    <a:masterClrMapping/>
  </p:clrMapOvr>
  <p:transition spd="slow">
    <p:randomBar dir="vert"/>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92031515-36F9-42D6-A79F-4342DFAC4542}"/>
              </a:ext>
            </a:extLst>
          </p:cNvPr>
          <p:cNvSpPr>
            <a:spLocks noGrp="1"/>
          </p:cNvSpPr>
          <p:nvPr>
            <p:ph type="sldNum" sz="quarter" idx="10"/>
          </p:nvPr>
        </p:nvSpPr>
        <p:spPr/>
        <p:txBody>
          <a:bodyPr/>
          <a:lstStyle/>
          <a:p>
            <a:fld id="{43911B21-EB9E-4CC3-A4F0-F1A646F316D5}" type="slidenum">
              <a:rPr lang="en-US" altLang="zh-CN"/>
              <a:pPr/>
              <a:t>173</a:t>
            </a:fld>
            <a:endParaRPr lang="en-US" altLang="zh-CN">
              <a:solidFill>
                <a:schemeClr val="tx1"/>
              </a:solidFill>
            </a:endParaRPr>
          </a:p>
        </p:txBody>
      </p:sp>
      <p:sp>
        <p:nvSpPr>
          <p:cNvPr id="249858" name="Rectangle 2">
            <a:extLst>
              <a:ext uri="{FF2B5EF4-FFF2-40B4-BE49-F238E27FC236}">
                <a16:creationId xmlns:a16="http://schemas.microsoft.com/office/drawing/2014/main" id="{CCF2C95F-DF2D-4973-8815-B52DF0A4DC98}"/>
              </a:ext>
            </a:extLst>
          </p:cNvPr>
          <p:cNvSpPr>
            <a:spLocks noGrp="1" noChangeArrowheads="1"/>
          </p:cNvSpPr>
          <p:nvPr>
            <p:ph type="body" idx="1"/>
          </p:nvPr>
        </p:nvSpPr>
        <p:spPr>
          <a:xfrm>
            <a:off x="2438400" y="476250"/>
            <a:ext cx="6526213" cy="5761038"/>
          </a:xfrm>
        </p:spPr>
        <p:txBody>
          <a:bodyPr/>
          <a:lstStyle/>
          <a:p>
            <a:pPr>
              <a:buFont typeface="Wingdings" panose="05000000000000000000" pitchFamily="2" charset="2"/>
              <a:buNone/>
            </a:pPr>
            <a:r>
              <a:rPr lang="en-US" altLang="zh-CN" sz="2400" b="1">
                <a:solidFill>
                  <a:srgbClr val="FF0000"/>
                </a:solidFill>
              </a:rPr>
              <a:t>3.</a:t>
            </a:r>
            <a:r>
              <a:rPr lang="zh-CN" altLang="en-US" sz="2400" b="1">
                <a:solidFill>
                  <a:srgbClr val="FF0000"/>
                </a:solidFill>
              </a:rPr>
              <a:t>由于效率降低而引起的更新（例</a:t>
            </a:r>
            <a:r>
              <a:rPr lang="en-US" altLang="zh-CN" sz="2400" b="1">
                <a:solidFill>
                  <a:srgbClr val="FF0000"/>
                </a:solidFill>
              </a:rPr>
              <a:t>8.11</a:t>
            </a:r>
            <a:r>
              <a:rPr lang="zh-CN" altLang="en-US" sz="2400" b="1">
                <a:solidFill>
                  <a:srgbClr val="FF0000"/>
                </a:solidFill>
              </a:rPr>
              <a:t>）</a:t>
            </a:r>
          </a:p>
          <a:p>
            <a:pPr>
              <a:buFont typeface="Wingdings" panose="05000000000000000000" pitchFamily="2" charset="2"/>
              <a:buNone/>
            </a:pPr>
            <a:r>
              <a:rPr lang="zh-CN" altLang="en-US" sz="2000" b="1"/>
              <a:t>例</a:t>
            </a:r>
            <a:r>
              <a:rPr lang="en-US" altLang="zh-CN" sz="2000" b="1"/>
              <a:t>8.11</a:t>
            </a:r>
            <a:r>
              <a:rPr lang="zh-CN" altLang="en-US" sz="2000" b="1"/>
              <a:t>：假定一部带式运输机由于提斗逐渐磨损而使其效率降低</a:t>
            </a:r>
            <a:r>
              <a:rPr lang="en-US" altLang="zh-CN" sz="2000" b="1"/>
              <a:t>,</a:t>
            </a:r>
            <a:r>
              <a:rPr lang="zh-CN" altLang="en-US" sz="2000" b="1"/>
              <a:t>每年年初效率见表</a:t>
            </a:r>
            <a:r>
              <a:rPr lang="en-US" altLang="zh-CN" sz="2000" b="1"/>
              <a:t>8-9</a:t>
            </a:r>
            <a:r>
              <a:rPr lang="zh-CN" altLang="en-US" sz="2000" b="1"/>
              <a:t>所示。由于提斗的容量变小，必须延长输送机的运行时间，这样就增加了运行费用。设原有输送机目前的残值为零，下一年度的使用费为</a:t>
            </a:r>
            <a:r>
              <a:rPr lang="en-US" altLang="zh-CN" sz="2000" b="1"/>
              <a:t>8900</a:t>
            </a:r>
            <a:r>
              <a:rPr lang="zh-CN" altLang="en-US" sz="2000" b="1"/>
              <a:t>元，以后每年递增</a:t>
            </a:r>
            <a:r>
              <a:rPr lang="en-US" altLang="zh-CN" sz="2000" b="1"/>
              <a:t>100</a:t>
            </a:r>
            <a:r>
              <a:rPr lang="zh-CN" altLang="en-US" sz="2000" b="1"/>
              <a:t>元。当提斗处于崭新状态时，为了完成运输任务，输送机每年应运行</a:t>
            </a:r>
            <a:r>
              <a:rPr lang="en-US" altLang="zh-CN" sz="2000" b="1"/>
              <a:t>1200</a:t>
            </a:r>
            <a:r>
              <a:rPr lang="zh-CN" altLang="en-US" sz="2000" b="1"/>
              <a:t>小时。当效率降低时，每年运行时数就增加。每小时运行费为</a:t>
            </a:r>
            <a:r>
              <a:rPr lang="en-US" altLang="zh-CN" sz="2000" b="1"/>
              <a:t>6.4</a:t>
            </a:r>
            <a:r>
              <a:rPr lang="zh-CN" altLang="en-US" sz="2000" b="1"/>
              <a:t>元，提斗的更新费用为</a:t>
            </a:r>
            <a:r>
              <a:rPr lang="en-US" altLang="zh-CN" sz="2000" b="1"/>
              <a:t>960</a:t>
            </a:r>
            <a:r>
              <a:rPr lang="zh-CN" altLang="en-US" sz="2000" b="1"/>
              <a:t>元。假设现在有一台与原输送机崭新时性能一模一样的输送机可以替换旧输送机，如果基准折现率为</a:t>
            </a:r>
            <a:r>
              <a:rPr lang="en-US" altLang="zh-CN" sz="2000" b="1"/>
              <a:t>7%</a:t>
            </a:r>
            <a:r>
              <a:rPr lang="zh-CN" altLang="en-US" sz="2000" b="1"/>
              <a:t>，请问：是否需要更新输送机？</a:t>
            </a:r>
          </a:p>
          <a:p>
            <a:pPr>
              <a:buFont typeface="Wingdings" panose="05000000000000000000" pitchFamily="2" charset="2"/>
              <a:buNone/>
            </a:pPr>
            <a:r>
              <a:rPr lang="zh-CN" altLang="en-US" sz="2000" b="1"/>
              <a:t>          表</a:t>
            </a:r>
            <a:r>
              <a:rPr lang="en-US" altLang="zh-CN" sz="2000" b="1"/>
              <a:t>8-9     </a:t>
            </a:r>
            <a:r>
              <a:rPr lang="zh-CN" altLang="en-US" sz="2000" b="1"/>
              <a:t>运输机提斗的运行效率 </a:t>
            </a:r>
          </a:p>
        </p:txBody>
      </p:sp>
      <p:sp>
        <p:nvSpPr>
          <p:cNvPr id="249859" name="Rectangle 3">
            <a:extLst>
              <a:ext uri="{FF2B5EF4-FFF2-40B4-BE49-F238E27FC236}">
                <a16:creationId xmlns:a16="http://schemas.microsoft.com/office/drawing/2014/main" id="{8E58C36B-FFE4-42F4-9EFD-B1A825467C40}"/>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第三节  设备更新的经济分析</a:t>
            </a:r>
          </a:p>
        </p:txBody>
      </p:sp>
      <p:pic>
        <p:nvPicPr>
          <p:cNvPr id="249860" name="Picture 4">
            <a:extLst>
              <a:ext uri="{FF2B5EF4-FFF2-40B4-BE49-F238E27FC236}">
                <a16:creationId xmlns:a16="http://schemas.microsoft.com/office/drawing/2014/main" id="{ABB17E5A-BDEA-4D26-9C66-BFBF12D440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4797425"/>
            <a:ext cx="6804025" cy="1079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FE369A5-69CE-498C-B94D-0970EBE20DC9}"/>
              </a:ext>
            </a:extLst>
          </p:cNvPr>
          <p:cNvSpPr>
            <a:spLocks noGrp="1"/>
          </p:cNvSpPr>
          <p:nvPr>
            <p:ph type="sldNum" sz="quarter" idx="10"/>
          </p:nvPr>
        </p:nvSpPr>
        <p:spPr/>
        <p:txBody>
          <a:bodyPr/>
          <a:lstStyle/>
          <a:p>
            <a:fld id="{8D51D93F-B691-4635-8BBD-1A29A70EA742}" type="slidenum">
              <a:rPr lang="en-US" altLang="zh-CN"/>
              <a:pPr/>
              <a:t>174</a:t>
            </a:fld>
            <a:endParaRPr lang="en-US" altLang="zh-CN">
              <a:solidFill>
                <a:schemeClr val="tx1"/>
              </a:solidFill>
            </a:endParaRPr>
          </a:p>
        </p:txBody>
      </p:sp>
      <p:sp>
        <p:nvSpPr>
          <p:cNvPr id="250882" name="Rectangle 2">
            <a:extLst>
              <a:ext uri="{FF2B5EF4-FFF2-40B4-BE49-F238E27FC236}">
                <a16:creationId xmlns:a16="http://schemas.microsoft.com/office/drawing/2014/main" id="{018E9FD6-7489-4290-8801-6EF1E6482192}"/>
              </a:ext>
            </a:extLst>
          </p:cNvPr>
          <p:cNvSpPr>
            <a:spLocks noGrp="1" noChangeArrowheads="1"/>
          </p:cNvSpPr>
          <p:nvPr>
            <p:ph type="body" idx="1"/>
          </p:nvPr>
        </p:nvSpPr>
        <p:spPr>
          <a:xfrm>
            <a:off x="2438400" y="476250"/>
            <a:ext cx="6381750" cy="5905500"/>
          </a:xfrm>
        </p:spPr>
        <p:txBody>
          <a:bodyPr/>
          <a:lstStyle/>
          <a:p>
            <a:pPr>
              <a:buFont typeface="Wingdings" panose="05000000000000000000" pitchFamily="2" charset="2"/>
              <a:buNone/>
            </a:pPr>
            <a:r>
              <a:rPr lang="zh-CN" altLang="en-US" sz="2000" b="1"/>
              <a:t>解：由于旧输送机目前残值为零，因此旧输送机的年平均费用就等于年平均使用费，而年使用费是逐年增加的，所以旧输送机年平均费用最低的年份就在第</a:t>
            </a:r>
            <a:r>
              <a:rPr lang="en-US" altLang="zh-CN" sz="2000" b="1"/>
              <a:t>1</a:t>
            </a:r>
            <a:r>
              <a:rPr lang="zh-CN" altLang="en-US" sz="2000" b="1"/>
              <a:t>年末，即旧输送机的经济寿命为</a:t>
            </a:r>
            <a:r>
              <a:rPr lang="en-US" altLang="zh-CN" sz="2000" b="1"/>
              <a:t>1</a:t>
            </a:r>
            <a:r>
              <a:rPr lang="zh-CN" altLang="en-US" sz="2000" b="1"/>
              <a:t>年，在第</a:t>
            </a:r>
            <a:r>
              <a:rPr lang="en-US" altLang="zh-CN" sz="2000" b="1"/>
              <a:t>1</a:t>
            </a:r>
            <a:r>
              <a:rPr lang="zh-CN" altLang="en-US" sz="2000" b="1"/>
              <a:t>年末的费用为</a:t>
            </a:r>
            <a:r>
              <a:rPr lang="en-US" altLang="zh-CN" sz="2000" b="1"/>
              <a:t>8900</a:t>
            </a:r>
            <a:r>
              <a:rPr lang="zh-CN" altLang="en-US" sz="2000" b="1"/>
              <a:t>元。</a:t>
            </a:r>
          </a:p>
          <a:p>
            <a:pPr>
              <a:buFont typeface="Wingdings" panose="05000000000000000000" pitchFamily="2" charset="2"/>
              <a:buNone/>
            </a:pPr>
            <a:r>
              <a:rPr lang="zh-CN" altLang="en-US" sz="2000" b="1"/>
              <a:t>    现在计算新输送机的经济寿命。已知的是年初的效率，必须换算成年平均效率。</a:t>
            </a:r>
          </a:p>
          <a:p>
            <a:pPr>
              <a:buFont typeface="Wingdings" panose="05000000000000000000" pitchFamily="2" charset="2"/>
              <a:buNone/>
            </a:pPr>
            <a:r>
              <a:rPr lang="zh-CN" altLang="en-US" sz="2000" b="1"/>
              <a:t>当效率降低时，新输送机每年的运行时数就会增加，每年的运行时数为：       </a:t>
            </a:r>
          </a:p>
          <a:p>
            <a:pPr>
              <a:buFont typeface="Wingdings" panose="05000000000000000000" pitchFamily="2" charset="2"/>
              <a:buNone/>
            </a:pPr>
            <a:r>
              <a:rPr lang="zh-CN" altLang="en-US" sz="2000" b="1"/>
              <a:t>年运行费 </a:t>
            </a:r>
            <a:r>
              <a:rPr lang="en-US" altLang="zh-CN" sz="2000" b="1"/>
              <a:t>= </a:t>
            </a:r>
            <a:r>
              <a:rPr lang="zh-CN" altLang="en-US" sz="2000" b="1"/>
              <a:t>年运行时数 </a:t>
            </a:r>
            <a:r>
              <a:rPr lang="en-US" altLang="zh-CN" sz="2000" b="1"/>
              <a:t>× 6.40 </a:t>
            </a:r>
          </a:p>
          <a:p>
            <a:pPr>
              <a:buFont typeface="Wingdings" panose="05000000000000000000" pitchFamily="2" charset="2"/>
              <a:buNone/>
            </a:pPr>
            <a:r>
              <a:rPr lang="zh-CN" altLang="en-US" sz="2000" b="1"/>
              <a:t>最后输送机的年平均费用为：</a:t>
            </a:r>
          </a:p>
          <a:p>
            <a:pPr>
              <a:buFont typeface="Wingdings" panose="05000000000000000000" pitchFamily="2" charset="2"/>
              <a:buNone/>
            </a:pPr>
            <a:r>
              <a:rPr lang="zh-CN" altLang="en-US" sz="2000" b="1"/>
              <a:t>         年平均费用 </a:t>
            </a:r>
            <a:r>
              <a:rPr lang="en-US" altLang="zh-CN" sz="2000" b="1"/>
              <a:t>= </a:t>
            </a:r>
            <a:r>
              <a:rPr lang="zh-CN" altLang="en-US" sz="2000" b="1"/>
              <a:t>年平均运行费 </a:t>
            </a:r>
            <a:r>
              <a:rPr lang="en-US" altLang="zh-CN" sz="2000" b="1"/>
              <a:t>+ </a:t>
            </a:r>
            <a:r>
              <a:rPr lang="zh-CN" altLang="en-US" sz="2000" b="1"/>
              <a:t>年折旧费用</a:t>
            </a:r>
          </a:p>
          <a:p>
            <a:pPr>
              <a:buFont typeface="Wingdings" panose="05000000000000000000" pitchFamily="2" charset="2"/>
              <a:buNone/>
            </a:pPr>
            <a:r>
              <a:rPr lang="zh-CN" altLang="en-US" sz="2000" b="1"/>
              <a:t>提斗的更新费用</a:t>
            </a:r>
            <a:r>
              <a:rPr lang="en-US" altLang="zh-CN" sz="2000" b="1"/>
              <a:t>960</a:t>
            </a:r>
            <a:r>
              <a:rPr lang="zh-CN" altLang="en-US" sz="2000" b="1"/>
              <a:t>元就看做输送机现在的购买费用，新机器的残值也为零，那么，输送机的年折旧费用就为：</a:t>
            </a:r>
          </a:p>
          <a:p>
            <a:pPr>
              <a:buFont typeface="Wingdings" panose="05000000000000000000" pitchFamily="2" charset="2"/>
              <a:buNone/>
            </a:pPr>
            <a:r>
              <a:rPr lang="zh-CN" altLang="en-US" sz="2000" b="1"/>
              <a:t>年折旧费用 </a:t>
            </a:r>
            <a:r>
              <a:rPr lang="en-US" altLang="zh-CN" sz="2000" b="1"/>
              <a:t>= 960 (</a:t>
            </a:r>
            <a:r>
              <a:rPr lang="en-US" altLang="zh-CN" sz="2000" b="1" i="1"/>
              <a:t>A/P</a:t>
            </a:r>
            <a:r>
              <a:rPr lang="en-US" altLang="zh-CN" sz="2000" b="1"/>
              <a:t>, 7%, t)</a:t>
            </a:r>
          </a:p>
          <a:p>
            <a:pPr>
              <a:buFont typeface="Wingdings" panose="05000000000000000000" pitchFamily="2" charset="2"/>
              <a:buNone/>
            </a:pPr>
            <a:r>
              <a:rPr lang="zh-CN" altLang="en-US" sz="2000" b="1"/>
              <a:t>经济寿命的计算过程见表</a:t>
            </a:r>
            <a:r>
              <a:rPr lang="en-US" altLang="zh-CN" sz="2000" b="1"/>
              <a:t>8-10</a:t>
            </a:r>
            <a:r>
              <a:rPr lang="zh-CN" altLang="en-US" sz="2000" b="1"/>
              <a:t>所示。</a:t>
            </a:r>
          </a:p>
          <a:p>
            <a:pPr>
              <a:lnSpc>
                <a:spcPct val="80000"/>
              </a:lnSpc>
              <a:buFont typeface="Wingdings" panose="05000000000000000000" pitchFamily="2" charset="2"/>
              <a:buNone/>
            </a:pPr>
            <a:endParaRPr lang="zh-CN" altLang="en-US" sz="2000" b="1"/>
          </a:p>
          <a:p>
            <a:pPr>
              <a:lnSpc>
                <a:spcPct val="80000"/>
              </a:lnSpc>
              <a:buFont typeface="Wingdings" panose="05000000000000000000" pitchFamily="2" charset="2"/>
              <a:buNone/>
            </a:pPr>
            <a:endParaRPr lang="zh-CN" altLang="en-US" sz="2000" b="1"/>
          </a:p>
          <a:p>
            <a:pPr>
              <a:lnSpc>
                <a:spcPct val="80000"/>
              </a:lnSpc>
              <a:buFont typeface="Wingdings" panose="05000000000000000000" pitchFamily="2" charset="2"/>
              <a:buNone/>
            </a:pPr>
            <a:endParaRPr lang="en-US" altLang="zh-CN" sz="2000" b="1"/>
          </a:p>
        </p:txBody>
      </p:sp>
      <p:sp>
        <p:nvSpPr>
          <p:cNvPr id="250883" name="Rectangle 3">
            <a:extLst>
              <a:ext uri="{FF2B5EF4-FFF2-40B4-BE49-F238E27FC236}">
                <a16:creationId xmlns:a16="http://schemas.microsoft.com/office/drawing/2014/main" id="{5C36785C-C3D2-440B-92B6-EEF67603E318}"/>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spTree>
  </p:cSld>
  <p:clrMapOvr>
    <a:masterClrMapping/>
  </p:clrMapOvr>
  <p:transition spd="slow">
    <p:randomBar dir="vert"/>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D479F77C-5F8C-4D28-BF86-A6C06C0BE604}"/>
              </a:ext>
            </a:extLst>
          </p:cNvPr>
          <p:cNvSpPr>
            <a:spLocks noGrp="1"/>
          </p:cNvSpPr>
          <p:nvPr>
            <p:ph type="sldNum" sz="quarter" idx="10"/>
          </p:nvPr>
        </p:nvSpPr>
        <p:spPr/>
        <p:txBody>
          <a:bodyPr/>
          <a:lstStyle/>
          <a:p>
            <a:fld id="{1BEB2435-BCCC-41A7-99A2-7C91165BE41F}" type="slidenum">
              <a:rPr lang="en-US" altLang="zh-CN"/>
              <a:pPr/>
              <a:t>175</a:t>
            </a:fld>
            <a:endParaRPr lang="en-US" altLang="zh-CN">
              <a:solidFill>
                <a:schemeClr val="tx1"/>
              </a:solidFill>
            </a:endParaRPr>
          </a:p>
        </p:txBody>
      </p:sp>
      <p:sp>
        <p:nvSpPr>
          <p:cNvPr id="251906" name="Rectangle 2">
            <a:extLst>
              <a:ext uri="{FF2B5EF4-FFF2-40B4-BE49-F238E27FC236}">
                <a16:creationId xmlns:a16="http://schemas.microsoft.com/office/drawing/2014/main" id="{9C936AFB-B204-43AD-A4FB-8B9DA4C59DD6}"/>
              </a:ext>
            </a:extLst>
          </p:cNvPr>
          <p:cNvSpPr>
            <a:spLocks noGrp="1" noChangeArrowheads="1"/>
          </p:cNvSpPr>
          <p:nvPr>
            <p:ph type="body" idx="1"/>
          </p:nvPr>
        </p:nvSpPr>
        <p:spPr>
          <a:xfrm>
            <a:off x="2438400" y="4868863"/>
            <a:ext cx="6454775" cy="1512887"/>
          </a:xfrm>
        </p:spPr>
        <p:txBody>
          <a:bodyPr/>
          <a:lstStyle/>
          <a:p>
            <a:pPr>
              <a:lnSpc>
                <a:spcPct val="90000"/>
              </a:lnSpc>
              <a:buFont typeface="Wingdings" panose="05000000000000000000" pitchFamily="2" charset="2"/>
              <a:buNone/>
            </a:pPr>
            <a:r>
              <a:rPr lang="zh-CN" altLang="en-US" sz="2400" b="1"/>
              <a:t>从表</a:t>
            </a:r>
            <a:r>
              <a:rPr lang="en-US" altLang="zh-CN" sz="2400" b="1"/>
              <a:t>8-10</a:t>
            </a:r>
            <a:r>
              <a:rPr lang="zh-CN" altLang="en-US" sz="2400" b="1"/>
              <a:t>的计算可见，新输送机的经济寿命为</a:t>
            </a:r>
            <a:r>
              <a:rPr lang="en-US" altLang="zh-CN" sz="2400" b="1"/>
              <a:t>2</a:t>
            </a:r>
            <a:r>
              <a:rPr lang="zh-CN" altLang="en-US" sz="2400" b="1"/>
              <a:t>年，这时年平均费用最低，为</a:t>
            </a:r>
            <a:r>
              <a:rPr lang="en-US" altLang="zh-CN" sz="2400" b="1"/>
              <a:t>8701.4</a:t>
            </a:r>
            <a:r>
              <a:rPr lang="zh-CN" altLang="en-US" sz="2400" b="1"/>
              <a:t>元。又由于在新旧输送机的经济寿命时刻，新输送机的费用最低，因此，应该进行更新。</a:t>
            </a:r>
          </a:p>
        </p:txBody>
      </p:sp>
      <p:sp>
        <p:nvSpPr>
          <p:cNvPr id="251907" name="Rectangle 3">
            <a:extLst>
              <a:ext uri="{FF2B5EF4-FFF2-40B4-BE49-F238E27FC236}">
                <a16:creationId xmlns:a16="http://schemas.microsoft.com/office/drawing/2014/main" id="{CC91CC2F-B6B7-45E7-8445-B3DD4B8F6C82}"/>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pic>
        <p:nvPicPr>
          <p:cNvPr id="251908" name="Picture 4">
            <a:extLst>
              <a:ext uri="{FF2B5EF4-FFF2-40B4-BE49-F238E27FC236}">
                <a16:creationId xmlns:a16="http://schemas.microsoft.com/office/drawing/2014/main" id="{A34BC404-ADD3-4424-AE93-21F94CAF6D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765175"/>
            <a:ext cx="6480175" cy="374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4BAC159-2D53-4111-8DBA-4DED0813020D}"/>
              </a:ext>
            </a:extLst>
          </p:cNvPr>
          <p:cNvSpPr>
            <a:spLocks noGrp="1"/>
          </p:cNvSpPr>
          <p:nvPr>
            <p:ph type="sldNum" sz="quarter" idx="10"/>
          </p:nvPr>
        </p:nvSpPr>
        <p:spPr/>
        <p:txBody>
          <a:bodyPr/>
          <a:lstStyle/>
          <a:p>
            <a:fld id="{5CDDABC2-8CDB-4821-87B7-7E60D69F85B7}" type="slidenum">
              <a:rPr lang="en-US" altLang="zh-CN"/>
              <a:pPr/>
              <a:t>176</a:t>
            </a:fld>
            <a:endParaRPr lang="en-US" altLang="zh-CN">
              <a:solidFill>
                <a:schemeClr val="tx1"/>
              </a:solidFill>
            </a:endParaRPr>
          </a:p>
        </p:txBody>
      </p:sp>
      <p:sp>
        <p:nvSpPr>
          <p:cNvPr id="252930" name="Rectangle 2">
            <a:extLst>
              <a:ext uri="{FF2B5EF4-FFF2-40B4-BE49-F238E27FC236}">
                <a16:creationId xmlns:a16="http://schemas.microsoft.com/office/drawing/2014/main" id="{C200DCEC-CC4E-48A4-8106-C03FFF630BA4}"/>
              </a:ext>
            </a:extLst>
          </p:cNvPr>
          <p:cNvSpPr>
            <a:spLocks noGrp="1" noChangeArrowheads="1"/>
          </p:cNvSpPr>
          <p:nvPr>
            <p:ph type="body" idx="1"/>
          </p:nvPr>
        </p:nvSpPr>
        <p:spPr>
          <a:xfrm>
            <a:off x="2438400" y="404813"/>
            <a:ext cx="6019800" cy="5691187"/>
          </a:xfrm>
        </p:spPr>
        <p:txBody>
          <a:bodyPr/>
          <a:lstStyle/>
          <a:p>
            <a:pPr>
              <a:lnSpc>
                <a:spcPct val="80000"/>
              </a:lnSpc>
              <a:buFont typeface="Wingdings" panose="05000000000000000000" pitchFamily="2" charset="2"/>
              <a:buNone/>
            </a:pPr>
            <a:r>
              <a:rPr lang="en-US" altLang="zh-CN" sz="2400" b="1">
                <a:solidFill>
                  <a:srgbClr val="FF0000"/>
                </a:solidFill>
              </a:rPr>
              <a:t>4.</a:t>
            </a:r>
            <a:r>
              <a:rPr lang="zh-CN" altLang="en-US" sz="2400" b="1">
                <a:solidFill>
                  <a:srgbClr val="FF0000"/>
                </a:solidFill>
              </a:rPr>
              <a:t>由于无形磨损而引起的更新（例</a:t>
            </a:r>
            <a:r>
              <a:rPr lang="en-US" altLang="zh-CN" sz="2400" b="1">
                <a:solidFill>
                  <a:srgbClr val="FF0000"/>
                </a:solidFill>
              </a:rPr>
              <a:t>8.12</a:t>
            </a:r>
            <a:r>
              <a:rPr lang="zh-CN" altLang="en-US" sz="2400" b="1">
                <a:solidFill>
                  <a:srgbClr val="FF0000"/>
                </a:solidFill>
              </a:rPr>
              <a:t>）</a:t>
            </a:r>
          </a:p>
          <a:p>
            <a:pPr>
              <a:buFont typeface="Wingdings" panose="05000000000000000000" pitchFamily="2" charset="2"/>
              <a:buNone/>
            </a:pPr>
            <a:r>
              <a:rPr lang="zh-CN" altLang="en-US" sz="2000" b="1"/>
              <a:t>例</a:t>
            </a:r>
            <a:r>
              <a:rPr lang="en-US" altLang="zh-CN" sz="2000" b="1"/>
              <a:t>8-12</a:t>
            </a:r>
            <a:r>
              <a:rPr lang="zh-CN" altLang="en-US" sz="2000" b="1"/>
              <a:t>：某企业在</a:t>
            </a:r>
            <a:r>
              <a:rPr lang="en-US" altLang="zh-CN" sz="2000" b="1"/>
              <a:t>10</a:t>
            </a:r>
            <a:r>
              <a:rPr lang="zh-CN" altLang="en-US" sz="2000" b="1"/>
              <a:t>年前用</a:t>
            </a:r>
            <a:r>
              <a:rPr lang="en-US" altLang="zh-CN" sz="2000" b="1"/>
              <a:t>6300</a:t>
            </a:r>
            <a:r>
              <a:rPr lang="zh-CN" altLang="en-US" sz="2000" b="1"/>
              <a:t>元购买了一台机床，用来制造管子套头，每幅需要</a:t>
            </a:r>
            <a:r>
              <a:rPr lang="en-US" altLang="zh-CN" sz="2000" b="1"/>
              <a:t>0.0476</a:t>
            </a:r>
            <a:r>
              <a:rPr lang="zh-CN" altLang="en-US" sz="2000" b="1"/>
              <a:t>工时。现在市场上出现了一种新机床，价格为</a:t>
            </a:r>
            <a:r>
              <a:rPr lang="en-US" altLang="zh-CN" sz="2000" b="1"/>
              <a:t>15000</a:t>
            </a:r>
            <a:r>
              <a:rPr lang="zh-CN" altLang="en-US" sz="2000" b="1"/>
              <a:t>元，制造管子套头每幅需要</a:t>
            </a:r>
            <a:r>
              <a:rPr lang="en-US" altLang="zh-CN" sz="2000" b="1"/>
              <a:t>0.0384</a:t>
            </a:r>
            <a:r>
              <a:rPr lang="zh-CN" altLang="en-US" sz="2000" b="1"/>
              <a:t>工时。假定该企业每年准备生产套头</a:t>
            </a:r>
            <a:r>
              <a:rPr lang="en-US" altLang="zh-CN" sz="2000" b="1"/>
              <a:t>4</a:t>
            </a:r>
            <a:r>
              <a:rPr lang="zh-CN" altLang="en-US" sz="2000" b="1"/>
              <a:t>万幅。新旧机床运行费每小时均为</a:t>
            </a:r>
            <a:r>
              <a:rPr lang="en-US" altLang="zh-CN" sz="2000" b="1"/>
              <a:t>8.50</a:t>
            </a:r>
            <a:r>
              <a:rPr lang="zh-CN" altLang="en-US" sz="2000" b="1"/>
              <a:t>元。</a:t>
            </a:r>
          </a:p>
          <a:p>
            <a:pPr>
              <a:buFont typeface="Wingdings" panose="05000000000000000000" pitchFamily="2" charset="2"/>
              <a:buNone/>
            </a:pPr>
            <a:r>
              <a:rPr lang="zh-CN" altLang="en-US" sz="2000" b="1"/>
              <a:t>旧机床还可以使用</a:t>
            </a:r>
            <a:r>
              <a:rPr lang="en-US" altLang="zh-CN" sz="2000" b="1"/>
              <a:t>2</a:t>
            </a:r>
            <a:r>
              <a:rPr lang="zh-CN" altLang="en-US" sz="2000" b="1"/>
              <a:t>年，</a:t>
            </a:r>
            <a:r>
              <a:rPr lang="en-US" altLang="zh-CN" sz="2000" b="1"/>
              <a:t>2</a:t>
            </a:r>
            <a:r>
              <a:rPr lang="zh-CN" altLang="en-US" sz="2000" b="1"/>
              <a:t>年末的残值为</a:t>
            </a:r>
            <a:r>
              <a:rPr lang="en-US" altLang="zh-CN" sz="2000" b="1"/>
              <a:t>250</a:t>
            </a:r>
            <a:r>
              <a:rPr lang="zh-CN" altLang="en-US" sz="2000" b="1"/>
              <a:t>元。旧机床可以出售</a:t>
            </a:r>
            <a:r>
              <a:rPr lang="en-US" altLang="zh-CN" sz="2000" b="1"/>
              <a:t>1200</a:t>
            </a:r>
            <a:r>
              <a:rPr lang="zh-CN" altLang="en-US" sz="2000" b="1"/>
              <a:t>元。新机床估计可使用</a:t>
            </a:r>
            <a:r>
              <a:rPr lang="en-US" altLang="zh-CN" sz="2000" b="1"/>
              <a:t>10</a:t>
            </a:r>
            <a:r>
              <a:rPr lang="zh-CN" altLang="en-US" sz="2000" b="1"/>
              <a:t>年，</a:t>
            </a:r>
            <a:r>
              <a:rPr lang="en-US" altLang="zh-CN" sz="2000" b="1"/>
              <a:t>10</a:t>
            </a:r>
            <a:r>
              <a:rPr lang="zh-CN" altLang="en-US" sz="2000" b="1"/>
              <a:t>年末残值为原始费用的</a:t>
            </a:r>
            <a:r>
              <a:rPr lang="en-US" altLang="zh-CN" sz="2000" b="1"/>
              <a:t>10%</a:t>
            </a:r>
            <a:r>
              <a:rPr lang="zh-CN" altLang="en-US" sz="2000" b="1"/>
              <a:t>。若基准折现率为</a:t>
            </a:r>
            <a:r>
              <a:rPr lang="en-US" altLang="zh-CN" sz="2000" b="1"/>
              <a:t>12%</a:t>
            </a:r>
            <a:r>
              <a:rPr lang="zh-CN" altLang="en-US" sz="2000" b="1"/>
              <a:t>，试问：是否应当更新旧机床？</a:t>
            </a:r>
          </a:p>
          <a:p>
            <a:pPr>
              <a:buFont typeface="Wingdings" panose="05000000000000000000" pitchFamily="2" charset="2"/>
              <a:buNone/>
            </a:pPr>
            <a:r>
              <a:rPr lang="zh-CN" altLang="en-US" sz="2000" b="1"/>
              <a:t>解：根据已知条件，旧机床的年运行费 </a:t>
            </a:r>
            <a:r>
              <a:rPr lang="en-US" altLang="zh-CN" sz="2000" b="1"/>
              <a:t>= 8.50×0.0476×40000 = 16184 (</a:t>
            </a:r>
            <a:r>
              <a:rPr lang="zh-CN" altLang="en-US" sz="2000" b="1"/>
              <a:t>元</a:t>
            </a:r>
            <a:r>
              <a:rPr lang="en-US" altLang="zh-CN" sz="2000" b="1"/>
              <a:t>) </a:t>
            </a:r>
          </a:p>
          <a:p>
            <a:pPr>
              <a:buFont typeface="Wingdings" panose="05000000000000000000" pitchFamily="2" charset="2"/>
              <a:buNone/>
            </a:pPr>
            <a:r>
              <a:rPr lang="en-US" altLang="zh-CN" sz="2000" b="1"/>
              <a:t>   </a:t>
            </a:r>
            <a:r>
              <a:rPr lang="zh-CN" altLang="en-US" sz="2000" b="1"/>
              <a:t>新机床的年运行费 </a:t>
            </a:r>
            <a:r>
              <a:rPr lang="en-US" altLang="zh-CN" sz="2000" b="1"/>
              <a:t>= 8.50×0.0384×40000 = 13056 (</a:t>
            </a:r>
            <a:r>
              <a:rPr lang="zh-CN" altLang="en-US" sz="2000" b="1"/>
              <a:t>元</a:t>
            </a:r>
            <a:r>
              <a:rPr lang="en-US" altLang="zh-CN" sz="2000" b="1"/>
              <a:t>) </a:t>
            </a:r>
          </a:p>
          <a:p>
            <a:pPr>
              <a:buFont typeface="Wingdings" panose="05000000000000000000" pitchFamily="2" charset="2"/>
              <a:buNone/>
            </a:pPr>
            <a:r>
              <a:rPr lang="en-US" altLang="zh-CN" sz="2000" b="1"/>
              <a:t>   </a:t>
            </a:r>
            <a:r>
              <a:rPr lang="zh-CN" altLang="en-US" sz="2000" b="1"/>
              <a:t>新机床的期末残值 </a:t>
            </a:r>
            <a:r>
              <a:rPr lang="en-US" altLang="zh-CN" sz="2000" b="1"/>
              <a:t>= 15000×10% = 1500 (</a:t>
            </a:r>
            <a:r>
              <a:rPr lang="zh-CN" altLang="en-US" sz="2000" b="1"/>
              <a:t>元</a:t>
            </a:r>
            <a:r>
              <a:rPr lang="en-US" altLang="zh-CN" sz="2000" b="1"/>
              <a:t>)</a:t>
            </a:r>
          </a:p>
        </p:txBody>
      </p:sp>
      <p:sp>
        <p:nvSpPr>
          <p:cNvPr id="252931" name="Rectangle 3">
            <a:extLst>
              <a:ext uri="{FF2B5EF4-FFF2-40B4-BE49-F238E27FC236}">
                <a16:creationId xmlns:a16="http://schemas.microsoft.com/office/drawing/2014/main" id="{118AEAEC-BBC3-4189-B555-B7213B4847CD}"/>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第三节  设备更新的经济分析</a:t>
            </a:r>
          </a:p>
        </p:txBody>
      </p:sp>
    </p:spTree>
  </p:cSld>
  <p:clrMapOvr>
    <a:masterClrMapping/>
  </p:clrMapOvr>
  <p:transition spd="slow">
    <p:randomBar dir="vert"/>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E39081C-948F-462B-8617-65A7D54B1A04}"/>
              </a:ext>
            </a:extLst>
          </p:cNvPr>
          <p:cNvSpPr>
            <a:spLocks noGrp="1"/>
          </p:cNvSpPr>
          <p:nvPr>
            <p:ph type="sldNum" sz="quarter" idx="10"/>
          </p:nvPr>
        </p:nvSpPr>
        <p:spPr/>
        <p:txBody>
          <a:bodyPr/>
          <a:lstStyle/>
          <a:p>
            <a:fld id="{D803B03A-8210-4F00-A1A6-CAF795FD20BD}" type="slidenum">
              <a:rPr lang="en-US" altLang="zh-CN"/>
              <a:pPr/>
              <a:t>177</a:t>
            </a:fld>
            <a:endParaRPr lang="en-US" altLang="zh-CN">
              <a:solidFill>
                <a:schemeClr val="tx1"/>
              </a:solidFill>
            </a:endParaRPr>
          </a:p>
        </p:txBody>
      </p:sp>
      <p:sp>
        <p:nvSpPr>
          <p:cNvPr id="253954" name="Rectangle 2">
            <a:extLst>
              <a:ext uri="{FF2B5EF4-FFF2-40B4-BE49-F238E27FC236}">
                <a16:creationId xmlns:a16="http://schemas.microsoft.com/office/drawing/2014/main" id="{14B3B315-E19D-4E3D-A3BD-8C03FE35F7A9}"/>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设备更新的经济分析</a:t>
            </a:r>
          </a:p>
        </p:txBody>
      </p:sp>
      <p:pic>
        <p:nvPicPr>
          <p:cNvPr id="253955" name="Picture 3">
            <a:extLst>
              <a:ext uri="{FF2B5EF4-FFF2-40B4-BE49-F238E27FC236}">
                <a16:creationId xmlns:a16="http://schemas.microsoft.com/office/drawing/2014/main" id="{00D3C1EF-32E0-46EE-A9D8-AD6581537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692150"/>
            <a:ext cx="7092950" cy="5041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4C230E7C-B6F4-47E7-B9C8-D14E9C62FC8E}"/>
              </a:ext>
            </a:extLst>
          </p:cNvPr>
          <p:cNvSpPr>
            <a:spLocks noGrp="1"/>
          </p:cNvSpPr>
          <p:nvPr>
            <p:ph type="sldNum" sz="quarter" idx="10"/>
          </p:nvPr>
        </p:nvSpPr>
        <p:spPr/>
        <p:txBody>
          <a:bodyPr/>
          <a:lstStyle/>
          <a:p>
            <a:fld id="{990934B7-C7AD-4D81-8781-BADCD601B047}" type="slidenum">
              <a:rPr lang="en-US" altLang="zh-CN"/>
              <a:pPr/>
              <a:t>178</a:t>
            </a:fld>
            <a:endParaRPr lang="en-US" altLang="zh-CN">
              <a:solidFill>
                <a:schemeClr val="tx1"/>
              </a:solidFill>
            </a:endParaRPr>
          </a:p>
        </p:txBody>
      </p:sp>
      <p:sp>
        <p:nvSpPr>
          <p:cNvPr id="254978" name="Rectangle 2">
            <a:extLst>
              <a:ext uri="{FF2B5EF4-FFF2-40B4-BE49-F238E27FC236}">
                <a16:creationId xmlns:a16="http://schemas.microsoft.com/office/drawing/2014/main" id="{6E731A0C-AA20-4E4E-B63B-9E2A1299A8C8}"/>
              </a:ext>
            </a:extLst>
          </p:cNvPr>
          <p:cNvSpPr>
            <a:spLocks noGrp="1" noChangeArrowheads="1"/>
          </p:cNvSpPr>
          <p:nvPr>
            <p:ph type="body" idx="1"/>
          </p:nvPr>
        </p:nvSpPr>
        <p:spPr>
          <a:xfrm>
            <a:off x="2438400" y="0"/>
            <a:ext cx="6019800" cy="6096000"/>
          </a:xfrm>
        </p:spPr>
        <p:txBody>
          <a:bodyPr/>
          <a:lstStyle/>
          <a:p>
            <a:pPr>
              <a:buFont typeface="Wingdings" panose="05000000000000000000" pitchFamily="2" charset="2"/>
              <a:buNone/>
            </a:pPr>
            <a:r>
              <a:rPr lang="zh-CN" altLang="en-US" sz="2400">
                <a:solidFill>
                  <a:srgbClr val="FF0000"/>
                </a:solidFill>
              </a:rPr>
              <a:t>一、设备现代化改装的经济分析</a:t>
            </a:r>
          </a:p>
          <a:p>
            <a:r>
              <a:rPr lang="zh-CN" altLang="en-US" sz="2000" b="1"/>
              <a:t>与设备更新的计算思路相同，通过计算设备改装的年平均费用进行比较。但不同的是，一般改造方案只有一个，所以改造方案要与更新方案进行比较才能进行决策。决策时，选择费用最小的方案。</a:t>
            </a:r>
          </a:p>
          <a:p>
            <a:r>
              <a:rPr lang="zh-CN" altLang="en-US" sz="2000" b="1"/>
              <a:t>如果不考虑资金的时间价值，则设备现代化改装费用计算公式为：</a:t>
            </a:r>
          </a:p>
          <a:p>
            <a:pPr>
              <a:buFont typeface="Wingdings" panose="05000000000000000000" pitchFamily="2" charset="2"/>
              <a:buNone/>
            </a:pPr>
            <a:r>
              <a:rPr lang="zh-CN" altLang="en-US" sz="2400"/>
              <a:t> </a:t>
            </a:r>
          </a:p>
        </p:txBody>
      </p:sp>
      <p:sp>
        <p:nvSpPr>
          <p:cNvPr id="254979" name="Rectangle 3">
            <a:extLst>
              <a:ext uri="{FF2B5EF4-FFF2-40B4-BE49-F238E27FC236}">
                <a16:creationId xmlns:a16="http://schemas.microsoft.com/office/drawing/2014/main" id="{722379A2-1BEA-4426-BFCB-BFD566C5F304}"/>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第四节  设备现代化改装的经济分析</a:t>
            </a:r>
          </a:p>
        </p:txBody>
      </p:sp>
      <p:pic>
        <p:nvPicPr>
          <p:cNvPr id="254980" name="Picture 4">
            <a:extLst>
              <a:ext uri="{FF2B5EF4-FFF2-40B4-BE49-F238E27FC236}">
                <a16:creationId xmlns:a16="http://schemas.microsoft.com/office/drawing/2014/main" id="{CE86F250-22D2-43DB-BF08-B43D4F1FC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2781300"/>
            <a:ext cx="6121400"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60A27ABF-B2ED-4561-8346-9B3C4C4295DD}"/>
              </a:ext>
            </a:extLst>
          </p:cNvPr>
          <p:cNvSpPr>
            <a:spLocks noGrp="1"/>
          </p:cNvSpPr>
          <p:nvPr>
            <p:ph type="sldNum" sz="quarter" idx="10"/>
          </p:nvPr>
        </p:nvSpPr>
        <p:spPr/>
        <p:txBody>
          <a:bodyPr/>
          <a:lstStyle/>
          <a:p>
            <a:fld id="{F8BE4BB3-996B-417B-80B1-A9519057EC7B}" type="slidenum">
              <a:rPr lang="en-US" altLang="zh-CN"/>
              <a:pPr/>
              <a:t>179</a:t>
            </a:fld>
            <a:endParaRPr lang="en-US" altLang="zh-CN">
              <a:solidFill>
                <a:schemeClr val="tx1"/>
              </a:solidFill>
            </a:endParaRPr>
          </a:p>
        </p:txBody>
      </p:sp>
      <p:sp>
        <p:nvSpPr>
          <p:cNvPr id="256002" name="Text Box 2">
            <a:extLst>
              <a:ext uri="{FF2B5EF4-FFF2-40B4-BE49-F238E27FC236}">
                <a16:creationId xmlns:a16="http://schemas.microsoft.com/office/drawing/2014/main" id="{97278BA0-2B7D-4207-AE5F-9C0E6774589A}"/>
              </a:ext>
            </a:extLst>
          </p:cNvPr>
          <p:cNvSpPr txBox="1">
            <a:spLocks noChangeArrowheads="1"/>
          </p:cNvSpPr>
          <p:nvPr/>
        </p:nvSpPr>
        <p:spPr bwMode="auto">
          <a:xfrm>
            <a:off x="2555875" y="549275"/>
            <a:ext cx="61198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000" b="1"/>
              <a:t>如果考虑资金的时间价值，则设备现代化改装费用计算公式为：</a:t>
            </a:r>
          </a:p>
        </p:txBody>
      </p:sp>
      <p:pic>
        <p:nvPicPr>
          <p:cNvPr id="256003" name="Picture 3">
            <a:extLst>
              <a:ext uri="{FF2B5EF4-FFF2-40B4-BE49-F238E27FC236}">
                <a16:creationId xmlns:a16="http://schemas.microsoft.com/office/drawing/2014/main" id="{DCB572BA-5CE3-40C7-AB10-208CA9F79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1341438"/>
            <a:ext cx="5903913" cy="2159000"/>
          </a:xfrm>
          <a:prstGeom prst="rect">
            <a:avLst/>
          </a:prstGeom>
          <a:noFill/>
          <a:extLst>
            <a:ext uri="{909E8E84-426E-40DD-AFC4-6F175D3DCCD1}">
              <a14:hiddenFill xmlns:a14="http://schemas.microsoft.com/office/drawing/2010/main">
                <a:solidFill>
                  <a:srgbClr val="FFFFFF"/>
                </a:solidFill>
              </a14:hiddenFill>
            </a:ext>
          </a:extLst>
        </p:spPr>
      </p:pic>
      <p:sp>
        <p:nvSpPr>
          <p:cNvPr id="256004" name="Rectangle 4">
            <a:extLst>
              <a:ext uri="{FF2B5EF4-FFF2-40B4-BE49-F238E27FC236}">
                <a16:creationId xmlns:a16="http://schemas.microsoft.com/office/drawing/2014/main" id="{EE103BC4-E528-49E9-8CB6-2351C6B752F2}"/>
              </a:ext>
            </a:extLst>
          </p:cNvPr>
          <p:cNvSpPr>
            <a:spLocks noChangeArrowheads="1"/>
          </p:cNvSpPr>
          <p:nvPr/>
        </p:nvSpPr>
        <p:spPr bwMode="auto">
          <a:xfrm>
            <a:off x="2411413" y="3500438"/>
            <a:ext cx="648017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zh-CN" altLang="en-US" sz="2000" b="1"/>
              <a:t>在对设备改装方案进行分析时，设备更新方案常常也需要考虑设备的劳动生产率提高系数。若用</a:t>
            </a:r>
            <a:r>
              <a:rPr lang="en-US" altLang="zh-CN" sz="2000" b="1" i="1"/>
              <a:t>β</a:t>
            </a:r>
            <a:r>
              <a:rPr lang="zh-CN" altLang="en-US" sz="2000" b="1"/>
              <a:t>更表示设备更新后的劳动生产率提高系数，那么在利用前面章节的设备更新年费用计算公式时，需要将公式除以劳动生产率提高系数</a:t>
            </a:r>
            <a:r>
              <a:rPr lang="en-US" altLang="zh-CN" sz="2000" b="1" i="1"/>
              <a:t>β</a:t>
            </a:r>
            <a:r>
              <a:rPr lang="zh-CN" altLang="en-US" sz="2000" b="1" baseline="-14000"/>
              <a:t>更</a:t>
            </a:r>
            <a:r>
              <a:rPr lang="zh-CN" altLang="en-US" sz="2000" b="1"/>
              <a:t>。如式</a:t>
            </a:r>
            <a:r>
              <a:rPr lang="en-US" altLang="zh-CN" sz="2000" b="1"/>
              <a:t>(8-10)</a:t>
            </a:r>
            <a:r>
              <a:rPr lang="zh-CN" altLang="en-US" sz="2000" b="1"/>
              <a:t>考虑劳动生产率提高系数</a:t>
            </a:r>
            <a:r>
              <a:rPr lang="en-US" altLang="zh-CN" sz="2000" b="1" i="1"/>
              <a:t>β</a:t>
            </a:r>
            <a:r>
              <a:rPr lang="zh-CN" altLang="en-US" sz="2000" b="1" baseline="-16000"/>
              <a:t>更</a:t>
            </a:r>
            <a:r>
              <a:rPr lang="zh-CN" altLang="en-US" sz="2000" b="1"/>
              <a:t>后变成</a:t>
            </a:r>
            <a:r>
              <a:rPr lang="en-US" altLang="zh-CN" sz="2000" b="1"/>
              <a:t>:</a:t>
            </a:r>
          </a:p>
        </p:txBody>
      </p:sp>
      <p:pic>
        <p:nvPicPr>
          <p:cNvPr id="256005" name="Picture 5">
            <a:extLst>
              <a:ext uri="{FF2B5EF4-FFF2-40B4-BE49-F238E27FC236}">
                <a16:creationId xmlns:a16="http://schemas.microsoft.com/office/drawing/2014/main" id="{365EA476-04CE-4EFB-8FB7-3CCD19637A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5373688"/>
            <a:ext cx="6553200" cy="863600"/>
          </a:xfrm>
          <a:prstGeom prst="rect">
            <a:avLst/>
          </a:prstGeom>
          <a:noFill/>
          <a:extLst>
            <a:ext uri="{909E8E84-426E-40DD-AFC4-6F175D3DCCD1}">
              <a14:hiddenFill xmlns:a14="http://schemas.microsoft.com/office/drawing/2010/main">
                <a:solidFill>
                  <a:srgbClr val="FFFFFF"/>
                </a:solidFill>
              </a14:hiddenFill>
            </a:ext>
          </a:extLst>
        </p:spPr>
      </p:pic>
      <p:sp>
        <p:nvSpPr>
          <p:cNvPr id="256006" name="Rectangle 6">
            <a:extLst>
              <a:ext uri="{FF2B5EF4-FFF2-40B4-BE49-F238E27FC236}">
                <a16:creationId xmlns:a16="http://schemas.microsoft.com/office/drawing/2014/main" id="{6862006E-234A-478C-AE13-1F5F9D030B06}"/>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第四节  设备现代化改装的经济分析</a:t>
            </a:r>
          </a:p>
        </p:txBody>
      </p:sp>
    </p:spTree>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5">
            <a:extLst>
              <a:ext uri="{FF2B5EF4-FFF2-40B4-BE49-F238E27FC236}">
                <a16:creationId xmlns:a16="http://schemas.microsoft.com/office/drawing/2014/main" id="{15ADBF22-C01D-4760-8E2F-DC034BED20EF}"/>
              </a:ext>
            </a:extLst>
          </p:cNvPr>
          <p:cNvSpPr>
            <a:spLocks noGrp="1"/>
          </p:cNvSpPr>
          <p:nvPr>
            <p:ph type="sldNum" sz="quarter" idx="10"/>
          </p:nvPr>
        </p:nvSpPr>
        <p:spPr/>
        <p:txBody>
          <a:bodyPr/>
          <a:lstStyle/>
          <a:p>
            <a:fld id="{3616FD7D-AD31-474B-8FE9-1957204F9488}" type="slidenum">
              <a:rPr lang="en-US" altLang="zh-CN"/>
              <a:pPr/>
              <a:t>18</a:t>
            </a:fld>
            <a:endParaRPr lang="en-US" altLang="zh-CN">
              <a:solidFill>
                <a:schemeClr val="tx1"/>
              </a:solidFill>
            </a:endParaRPr>
          </a:p>
        </p:txBody>
      </p:sp>
      <p:sp>
        <p:nvSpPr>
          <p:cNvPr id="67586" name="Rectangle 2">
            <a:extLst>
              <a:ext uri="{FF2B5EF4-FFF2-40B4-BE49-F238E27FC236}">
                <a16:creationId xmlns:a16="http://schemas.microsoft.com/office/drawing/2014/main" id="{2FC2F44B-C397-4E31-B3C5-0451834CCA0D}"/>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67587" name="Rectangle 3">
            <a:extLst>
              <a:ext uri="{FF2B5EF4-FFF2-40B4-BE49-F238E27FC236}">
                <a16:creationId xmlns:a16="http://schemas.microsoft.com/office/drawing/2014/main" id="{24926709-113F-4777-9668-01A0A7727C6E}"/>
              </a:ext>
            </a:extLst>
          </p:cNvPr>
          <p:cNvSpPr>
            <a:spLocks noGrp="1" noChangeArrowheads="1"/>
          </p:cNvSpPr>
          <p:nvPr>
            <p:ph type="body" sz="half" idx="1"/>
          </p:nvPr>
        </p:nvSpPr>
        <p:spPr>
          <a:xfrm>
            <a:off x="2438400" y="188913"/>
            <a:ext cx="6381750" cy="5907087"/>
          </a:xfrm>
        </p:spPr>
        <p:txBody>
          <a:bodyPr/>
          <a:lstStyle/>
          <a:p>
            <a:pPr>
              <a:lnSpc>
                <a:spcPct val="80000"/>
              </a:lnSpc>
            </a:pPr>
            <a:r>
              <a:rPr lang="en-US" altLang="zh-CN" sz="1600" b="1"/>
              <a:t>③</a:t>
            </a:r>
            <a:r>
              <a:rPr lang="zh-CN" altLang="en-US" sz="1600" b="1"/>
              <a:t>实际利率为</a:t>
            </a:r>
          </a:p>
          <a:p>
            <a:pPr>
              <a:lnSpc>
                <a:spcPct val="80000"/>
              </a:lnSpc>
            </a:pPr>
            <a:endParaRPr lang="zh-CN" altLang="en-US" sz="1600" b="1"/>
          </a:p>
          <a:p>
            <a:pPr>
              <a:lnSpc>
                <a:spcPct val="80000"/>
              </a:lnSpc>
            </a:pPr>
            <a:endParaRPr lang="zh-CN" altLang="en-US" sz="1600" b="1"/>
          </a:p>
          <a:p>
            <a:pPr>
              <a:lnSpc>
                <a:spcPct val="80000"/>
              </a:lnSpc>
            </a:pPr>
            <a:endParaRPr lang="zh-CN" altLang="en-US" sz="1600" b="1"/>
          </a:p>
          <a:p>
            <a:pPr>
              <a:lnSpc>
                <a:spcPct val="80000"/>
              </a:lnSpc>
            </a:pPr>
            <a:endParaRPr lang="zh-CN" altLang="en-US" sz="1600" b="1"/>
          </a:p>
          <a:p>
            <a:endParaRPr lang="zh-CN" altLang="en-US" sz="1600" b="1">
              <a:solidFill>
                <a:srgbClr val="FF3399"/>
              </a:solidFill>
            </a:endParaRPr>
          </a:p>
          <a:p>
            <a:endParaRPr lang="zh-CN" altLang="en-US" sz="1800" b="1">
              <a:solidFill>
                <a:srgbClr val="FF3399"/>
              </a:solidFill>
            </a:endParaRPr>
          </a:p>
          <a:p>
            <a:r>
              <a:rPr lang="zh-CN" altLang="en-US" sz="1800" b="1">
                <a:solidFill>
                  <a:srgbClr val="FF3399"/>
                </a:solidFill>
              </a:rPr>
              <a:t>例</a:t>
            </a:r>
            <a:r>
              <a:rPr lang="en-US" altLang="zh-CN" sz="1800" b="1">
                <a:solidFill>
                  <a:srgbClr val="FF3399"/>
                </a:solidFill>
              </a:rPr>
              <a:t>10</a:t>
            </a:r>
            <a:r>
              <a:rPr lang="zh-CN" altLang="en-US" sz="1800" b="1">
                <a:solidFill>
                  <a:srgbClr val="FF3399"/>
                </a:solidFill>
              </a:rPr>
              <a:t>：</a:t>
            </a:r>
            <a:r>
              <a:rPr lang="zh-CN" altLang="en-US" sz="1800" b="1">
                <a:solidFill>
                  <a:schemeClr val="accent2"/>
                </a:solidFill>
              </a:rPr>
              <a:t>王某贷款</a:t>
            </a:r>
            <a:r>
              <a:rPr lang="en-US" altLang="zh-CN" sz="1800" b="1">
                <a:solidFill>
                  <a:schemeClr val="accent2"/>
                </a:solidFill>
              </a:rPr>
              <a:t>30</a:t>
            </a:r>
            <a:r>
              <a:rPr lang="zh-CN" altLang="en-US" sz="1800" b="1">
                <a:solidFill>
                  <a:schemeClr val="accent2"/>
                </a:solidFill>
              </a:rPr>
              <a:t>万元购买一套商品房，贷款</a:t>
            </a:r>
            <a:r>
              <a:rPr lang="en-US" altLang="zh-CN" sz="1800" b="1">
                <a:solidFill>
                  <a:schemeClr val="accent2"/>
                </a:solidFill>
              </a:rPr>
              <a:t>20</a:t>
            </a:r>
            <a:r>
              <a:rPr lang="zh-CN" altLang="en-US" sz="1800" b="1">
                <a:solidFill>
                  <a:schemeClr val="accent2"/>
                </a:solidFill>
              </a:rPr>
              <a:t>年，   </a:t>
            </a:r>
          </a:p>
          <a:p>
            <a:r>
              <a:rPr lang="zh-CN" altLang="en-US" sz="1800" b="1">
                <a:solidFill>
                  <a:schemeClr val="accent2"/>
                </a:solidFill>
              </a:rPr>
              <a:t>       贷款年利率为</a:t>
            </a:r>
            <a:r>
              <a:rPr lang="en-US" altLang="zh-CN" sz="1800" b="1">
                <a:solidFill>
                  <a:schemeClr val="accent2"/>
                </a:solidFill>
              </a:rPr>
              <a:t>6.5%</a:t>
            </a:r>
            <a:r>
              <a:rPr lang="zh-CN" altLang="en-US" sz="1800" b="1">
                <a:solidFill>
                  <a:schemeClr val="accent2"/>
                </a:solidFill>
              </a:rPr>
              <a:t>。王某与银行约定每月等额偿  </a:t>
            </a:r>
          </a:p>
          <a:p>
            <a:r>
              <a:rPr lang="zh-CN" altLang="en-US" sz="1800" b="1">
                <a:solidFill>
                  <a:schemeClr val="accent2"/>
                </a:solidFill>
              </a:rPr>
              <a:t>       还。问：王某每月应偿还银行多少钱？</a:t>
            </a:r>
          </a:p>
          <a:p>
            <a:r>
              <a:rPr lang="zh-CN" altLang="en-US" sz="1800" b="1">
                <a:solidFill>
                  <a:srgbClr val="FF3399"/>
                </a:solidFill>
              </a:rPr>
              <a:t>解：</a:t>
            </a:r>
            <a:r>
              <a:rPr lang="zh-CN" altLang="en-US" sz="1800" b="1"/>
              <a:t>当贷款年利率为</a:t>
            </a:r>
            <a:r>
              <a:rPr lang="en-US" altLang="zh-CN" sz="1800" b="1"/>
              <a:t>6.5%</a:t>
            </a:r>
            <a:r>
              <a:rPr lang="zh-CN" altLang="en-US" sz="1800" b="1"/>
              <a:t>时，王某每年等额偿还银行的金额为：</a:t>
            </a:r>
          </a:p>
          <a:p>
            <a:r>
              <a:rPr lang="zh-CN" altLang="en-US" sz="1800" b="1"/>
              <a:t>   </a:t>
            </a:r>
            <a:r>
              <a:rPr lang="en-US" altLang="zh-CN" sz="1800" b="1"/>
              <a:t>A</a:t>
            </a:r>
            <a:r>
              <a:rPr lang="zh-CN" altLang="en-US" sz="1800" b="1" baseline="-25000"/>
              <a:t>年</a:t>
            </a:r>
            <a:r>
              <a:rPr lang="en-US" altLang="zh-CN" sz="1800" b="1"/>
              <a:t>= 300000 (</a:t>
            </a:r>
            <a:r>
              <a:rPr lang="en-US" altLang="zh-CN" sz="1800" b="1" i="1"/>
              <a:t>A/P</a:t>
            </a:r>
            <a:r>
              <a:rPr lang="zh-CN" altLang="en-US" sz="1800" b="1"/>
              <a:t>，</a:t>
            </a:r>
            <a:r>
              <a:rPr lang="en-US" altLang="zh-CN" sz="1800" b="1"/>
              <a:t>6.5%</a:t>
            </a:r>
            <a:r>
              <a:rPr lang="zh-CN" altLang="en-US" sz="1800" b="1"/>
              <a:t>，</a:t>
            </a:r>
            <a:r>
              <a:rPr lang="en-US" altLang="zh-CN" sz="1800" b="1"/>
              <a:t>20) </a:t>
            </a:r>
          </a:p>
          <a:p>
            <a:r>
              <a:rPr lang="en-US" altLang="zh-CN" sz="1800" b="1"/>
              <a:t>        = 27226.92(</a:t>
            </a:r>
            <a:r>
              <a:rPr lang="zh-CN" altLang="en-US" sz="1800" b="1"/>
              <a:t>元</a:t>
            </a:r>
            <a:r>
              <a:rPr lang="en-US" altLang="zh-CN" sz="1800" b="1"/>
              <a:t>)</a:t>
            </a:r>
          </a:p>
          <a:p>
            <a:r>
              <a:rPr lang="en-US" altLang="zh-CN" sz="1800" b="1"/>
              <a:t> </a:t>
            </a:r>
            <a:r>
              <a:rPr lang="zh-CN" altLang="en-US" sz="1800" b="1"/>
              <a:t>王某还款的月利率为：</a:t>
            </a:r>
          </a:p>
          <a:p>
            <a:endParaRPr lang="zh-CN" altLang="en-US" sz="1800" b="1"/>
          </a:p>
          <a:p>
            <a:r>
              <a:rPr lang="zh-CN" altLang="en-US" sz="1800" b="1"/>
              <a:t>王某每月等额偿还银行的金额为：</a:t>
            </a:r>
          </a:p>
          <a:p>
            <a:r>
              <a:rPr lang="en-US" altLang="zh-CN" sz="1800" b="1"/>
              <a:t>A</a:t>
            </a:r>
            <a:r>
              <a:rPr lang="zh-CN" altLang="en-US" sz="1800" b="1" baseline="-25000"/>
              <a:t>月</a:t>
            </a:r>
            <a:r>
              <a:rPr lang="zh-CN" altLang="en-US" sz="1800" b="1"/>
              <a:t> </a:t>
            </a:r>
            <a:r>
              <a:rPr lang="en-US" altLang="zh-CN" sz="1800" b="1"/>
              <a:t>= 27226.92 (A/F</a:t>
            </a:r>
            <a:r>
              <a:rPr lang="zh-CN" altLang="en-US" sz="1800" b="1"/>
              <a:t>，</a:t>
            </a:r>
            <a:r>
              <a:rPr lang="en-US" altLang="zh-CN" sz="1800" b="1"/>
              <a:t>0.5417%</a:t>
            </a:r>
            <a:r>
              <a:rPr lang="zh-CN" altLang="en-US" sz="1800" b="1"/>
              <a:t>，</a:t>
            </a:r>
            <a:r>
              <a:rPr lang="en-US" altLang="zh-CN" sz="1800" b="1"/>
              <a:t>12) </a:t>
            </a:r>
          </a:p>
          <a:p>
            <a:r>
              <a:rPr lang="en-US" altLang="zh-CN" sz="1800" b="1"/>
              <a:t>       = 2202.10(</a:t>
            </a:r>
            <a:r>
              <a:rPr lang="zh-CN" altLang="en-US" sz="1800" b="1"/>
              <a:t>元</a:t>
            </a:r>
            <a:r>
              <a:rPr lang="en-US" altLang="zh-CN" sz="1800" b="1"/>
              <a:t>)</a:t>
            </a:r>
          </a:p>
          <a:p>
            <a:endParaRPr lang="en-US" altLang="zh-CN" sz="1600" b="1"/>
          </a:p>
        </p:txBody>
      </p:sp>
      <p:graphicFrame>
        <p:nvGraphicFramePr>
          <p:cNvPr id="67590" name="Object 6">
            <a:extLst>
              <a:ext uri="{FF2B5EF4-FFF2-40B4-BE49-F238E27FC236}">
                <a16:creationId xmlns:a16="http://schemas.microsoft.com/office/drawing/2014/main" id="{ECF1023C-00F0-437F-939A-BC15F9354FA3}"/>
              </a:ext>
            </a:extLst>
          </p:cNvPr>
          <p:cNvGraphicFramePr>
            <a:graphicFrameLocks noChangeAspect="1"/>
          </p:cNvGraphicFramePr>
          <p:nvPr>
            <p:ph sz="quarter" idx="2"/>
          </p:nvPr>
        </p:nvGraphicFramePr>
        <p:xfrm>
          <a:off x="2411413" y="908050"/>
          <a:ext cx="6732587" cy="719138"/>
        </p:xfrm>
        <a:graphic>
          <a:graphicData uri="http://schemas.openxmlformats.org/presentationml/2006/ole">
            <mc:AlternateContent xmlns:mc="http://schemas.openxmlformats.org/markup-compatibility/2006">
              <mc:Choice xmlns:v="urn:schemas-microsoft-com:vml" Requires="v">
                <p:oleObj spid="_x0000_s67596" name="公式" r:id="rId3" imgW="3606480" imgH="419040" progId="Equation.3">
                  <p:embed/>
                </p:oleObj>
              </mc:Choice>
              <mc:Fallback>
                <p:oleObj name="公式" r:id="rId3" imgW="3606480" imgH="4190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908050"/>
                        <a:ext cx="6732587" cy="719138"/>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588" name="Object 4">
            <a:extLst>
              <a:ext uri="{FF2B5EF4-FFF2-40B4-BE49-F238E27FC236}">
                <a16:creationId xmlns:a16="http://schemas.microsoft.com/office/drawing/2014/main" id="{2BF1C25B-31AA-42F1-BD2C-47E5CB01A224}"/>
              </a:ext>
            </a:extLst>
          </p:cNvPr>
          <p:cNvGraphicFramePr>
            <a:graphicFrameLocks noChangeAspect="1"/>
          </p:cNvGraphicFramePr>
          <p:nvPr/>
        </p:nvGraphicFramePr>
        <p:xfrm>
          <a:off x="4284663" y="0"/>
          <a:ext cx="3097212" cy="677863"/>
        </p:xfrm>
        <a:graphic>
          <a:graphicData uri="http://schemas.openxmlformats.org/presentationml/2006/ole">
            <mc:AlternateContent xmlns:mc="http://schemas.openxmlformats.org/markup-compatibility/2006">
              <mc:Choice xmlns:v="urn:schemas-microsoft-com:vml" Requires="v">
                <p:oleObj spid="_x0000_s67597" name="公式" r:id="rId5" imgW="1790700" imgH="393700" progId="Equation.3">
                  <p:embed/>
                </p:oleObj>
              </mc:Choice>
              <mc:Fallback>
                <p:oleObj name="公式" r:id="rId5" imgW="1790700" imgH="3937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0"/>
                        <a:ext cx="3097212" cy="677863"/>
                      </a:xfrm>
                      <a:prstGeom prst="rect">
                        <a:avLst/>
                      </a:prstGeom>
                      <a:solidFill>
                        <a:srgbClr val="66FFFF"/>
                      </a:solidFill>
                    </p:spPr>
                  </p:pic>
                </p:oleObj>
              </mc:Fallback>
            </mc:AlternateContent>
          </a:graphicData>
        </a:graphic>
      </p:graphicFrame>
      <p:graphicFrame>
        <p:nvGraphicFramePr>
          <p:cNvPr id="67594" name="Object 10">
            <a:extLst>
              <a:ext uri="{FF2B5EF4-FFF2-40B4-BE49-F238E27FC236}">
                <a16:creationId xmlns:a16="http://schemas.microsoft.com/office/drawing/2014/main" id="{DCF24992-9DB6-4C39-9C2E-2EB3488EBA24}"/>
              </a:ext>
            </a:extLst>
          </p:cNvPr>
          <p:cNvGraphicFramePr>
            <a:graphicFrameLocks noChangeAspect="1"/>
          </p:cNvGraphicFramePr>
          <p:nvPr>
            <p:ph sz="quarter" idx="3"/>
          </p:nvPr>
        </p:nvGraphicFramePr>
        <p:xfrm>
          <a:off x="5292725" y="4149725"/>
          <a:ext cx="2447925" cy="719138"/>
        </p:xfrm>
        <a:graphic>
          <a:graphicData uri="http://schemas.openxmlformats.org/presentationml/2006/ole">
            <mc:AlternateContent xmlns:mc="http://schemas.openxmlformats.org/markup-compatibility/2006">
              <mc:Choice xmlns:v="urn:schemas-microsoft-com:vml" Requires="v">
                <p:oleObj spid="_x0000_s67598" name="公式" r:id="rId7" imgW="1396394" imgH="393529" progId="Equation.3">
                  <p:embed/>
                </p:oleObj>
              </mc:Choice>
              <mc:Fallback>
                <p:oleObj name="公式" r:id="rId7" imgW="1396394" imgH="393529" progId="Equation.3">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92725" y="4149725"/>
                        <a:ext cx="2447925" cy="719138"/>
                      </a:xfrm>
                      <a:prstGeom prst="rect">
                        <a:avLst/>
                      </a:prstGeom>
                      <a:solidFill>
                        <a:srgbClr val="66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Bar dir="vert"/>
  </p:transition>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3F311DD-C5D3-49CE-81FB-B08D5BF15E28}"/>
              </a:ext>
            </a:extLst>
          </p:cNvPr>
          <p:cNvSpPr>
            <a:spLocks noGrp="1"/>
          </p:cNvSpPr>
          <p:nvPr>
            <p:ph type="sldNum" sz="quarter" idx="10"/>
          </p:nvPr>
        </p:nvSpPr>
        <p:spPr/>
        <p:txBody>
          <a:bodyPr/>
          <a:lstStyle/>
          <a:p>
            <a:fld id="{C8547300-A1C9-40E7-AA39-C2927CD0856A}" type="slidenum">
              <a:rPr lang="en-US" altLang="zh-CN"/>
              <a:pPr/>
              <a:t>180</a:t>
            </a:fld>
            <a:endParaRPr lang="en-US" altLang="zh-CN">
              <a:solidFill>
                <a:schemeClr val="tx1"/>
              </a:solidFill>
            </a:endParaRPr>
          </a:p>
        </p:txBody>
      </p:sp>
      <p:sp>
        <p:nvSpPr>
          <p:cNvPr id="257026" name="Rectangle 2">
            <a:extLst>
              <a:ext uri="{FF2B5EF4-FFF2-40B4-BE49-F238E27FC236}">
                <a16:creationId xmlns:a16="http://schemas.microsoft.com/office/drawing/2014/main" id="{A1F55ADB-4C62-4230-B2C2-D6705B3829D8}"/>
              </a:ext>
            </a:extLst>
          </p:cNvPr>
          <p:cNvSpPr>
            <a:spLocks noGrp="1" noChangeArrowheads="1"/>
          </p:cNvSpPr>
          <p:nvPr>
            <p:ph type="body" idx="1"/>
          </p:nvPr>
        </p:nvSpPr>
        <p:spPr>
          <a:xfrm>
            <a:off x="2438400" y="762000"/>
            <a:ext cx="6381750" cy="5334000"/>
          </a:xfrm>
        </p:spPr>
        <p:txBody>
          <a:bodyPr/>
          <a:lstStyle/>
          <a:p>
            <a:pPr>
              <a:lnSpc>
                <a:spcPct val="115000"/>
              </a:lnSpc>
              <a:buFont typeface="Wingdings" panose="05000000000000000000" pitchFamily="2" charset="2"/>
              <a:buNone/>
            </a:pPr>
            <a:r>
              <a:rPr lang="zh-CN" altLang="en-US" sz="2000" b="1"/>
              <a:t>例</a:t>
            </a:r>
            <a:r>
              <a:rPr lang="en-US" altLang="zh-CN" sz="2000" b="1"/>
              <a:t>8-13</a:t>
            </a:r>
            <a:r>
              <a:rPr lang="zh-CN" altLang="en-US" sz="2000" b="1"/>
              <a:t>：某企业有一台设备已经使用了很多年，目前净值为</a:t>
            </a:r>
            <a:r>
              <a:rPr lang="en-US" altLang="zh-CN" sz="2000" b="1"/>
              <a:t>3000</a:t>
            </a:r>
            <a:r>
              <a:rPr lang="zh-CN" altLang="en-US" sz="2000" b="1"/>
              <a:t>元，从技术上讲已经陈旧落后了，要继续使用就必须进行现代化改装，估计改造需要费用</a:t>
            </a:r>
            <a:r>
              <a:rPr lang="en-US" altLang="zh-CN" sz="2000" b="1"/>
              <a:t>10000</a:t>
            </a:r>
            <a:r>
              <a:rPr lang="zh-CN" altLang="en-US" sz="2000" b="1"/>
              <a:t>元，改造后生产效率可以提高产品质量</a:t>
            </a:r>
            <a:r>
              <a:rPr lang="en-US" altLang="zh-CN" sz="2000" b="1"/>
              <a:t>25%</a:t>
            </a:r>
            <a:r>
              <a:rPr lang="zh-CN" altLang="en-US" sz="2000" b="1"/>
              <a:t>，可以继续使用</a:t>
            </a:r>
            <a:r>
              <a:rPr lang="en-US" altLang="zh-CN" sz="2000" b="1"/>
              <a:t>3</a:t>
            </a:r>
            <a:r>
              <a:rPr lang="zh-CN" altLang="en-US" sz="2000" b="1"/>
              <a:t>年，每年的经营费为</a:t>
            </a:r>
            <a:r>
              <a:rPr lang="en-US" altLang="zh-CN" sz="2000" b="1"/>
              <a:t>2000</a:t>
            </a:r>
            <a:r>
              <a:rPr lang="zh-CN" altLang="en-US" sz="2000" b="1"/>
              <a:t>元，</a:t>
            </a:r>
            <a:r>
              <a:rPr lang="en-US" altLang="zh-CN" sz="2000" b="1"/>
              <a:t>3</a:t>
            </a:r>
            <a:r>
              <a:rPr lang="zh-CN" altLang="en-US" sz="2000" b="1"/>
              <a:t>年末残值为零。现在有另一方案：重新购置一台功能相同的设备，购置成本需</a:t>
            </a:r>
            <a:r>
              <a:rPr lang="en-US" altLang="zh-CN" sz="2000" b="1"/>
              <a:t>40000</a:t>
            </a:r>
            <a:r>
              <a:rPr lang="zh-CN" altLang="en-US" sz="2000" b="1"/>
              <a:t>元，新设备的生产效率可以提高</a:t>
            </a:r>
            <a:r>
              <a:rPr lang="en-US" altLang="zh-CN" sz="2000" b="1"/>
              <a:t>30%</a:t>
            </a:r>
            <a:r>
              <a:rPr lang="zh-CN" altLang="en-US" sz="2000" b="1"/>
              <a:t>，可使用</a:t>
            </a:r>
            <a:r>
              <a:rPr lang="en-US" altLang="zh-CN" sz="2000" b="1"/>
              <a:t>10</a:t>
            </a:r>
            <a:r>
              <a:rPr lang="zh-CN" altLang="en-US" sz="2000" b="1"/>
              <a:t>年，期末残值为零，每年的维修费为</a:t>
            </a:r>
            <a:r>
              <a:rPr lang="en-US" altLang="zh-CN" sz="2000" b="1"/>
              <a:t>1000</a:t>
            </a:r>
            <a:r>
              <a:rPr lang="zh-CN" altLang="en-US" sz="2000" b="1"/>
              <a:t>元。问：该企业是对旧设备进行改造好还是更新好？如果基准折现率为</a:t>
            </a:r>
            <a:r>
              <a:rPr lang="en-US" altLang="zh-CN" sz="2000" b="1"/>
              <a:t>5%</a:t>
            </a:r>
            <a:r>
              <a:rPr lang="zh-CN" altLang="en-US" sz="2000" b="1"/>
              <a:t>，决策又会怎样？ </a:t>
            </a:r>
          </a:p>
        </p:txBody>
      </p:sp>
      <p:sp>
        <p:nvSpPr>
          <p:cNvPr id="257027" name="Rectangle 3">
            <a:extLst>
              <a:ext uri="{FF2B5EF4-FFF2-40B4-BE49-F238E27FC236}">
                <a16:creationId xmlns:a16="http://schemas.microsoft.com/office/drawing/2014/main" id="{568F355C-C36F-46DB-9024-1F9AC7CFF48A}"/>
              </a:ext>
            </a:extLst>
          </p:cNvPr>
          <p:cNvSpPr>
            <a:spLocks noGrp="1" noChangeArrowheads="1"/>
          </p:cNvSpPr>
          <p:nvPr>
            <p:ph type="title"/>
          </p:nvPr>
        </p:nvSpPr>
        <p:spPr bwMode="auto">
          <a:xfrm>
            <a:off x="862013" y="0"/>
            <a:ext cx="1143000" cy="65976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第四节  设备现代化改装的经济分析</a:t>
            </a:r>
          </a:p>
        </p:txBody>
      </p:sp>
    </p:spTree>
  </p:cSld>
  <p:clrMapOvr>
    <a:masterClrMapping/>
  </p:clrMapOvr>
  <p:transition spd="slow">
    <p:randomBar dir="vert"/>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6F2FBD56-7493-43F1-A68E-BB66593A9010}"/>
              </a:ext>
            </a:extLst>
          </p:cNvPr>
          <p:cNvSpPr>
            <a:spLocks noGrp="1"/>
          </p:cNvSpPr>
          <p:nvPr>
            <p:ph type="sldNum" sz="quarter" idx="10"/>
          </p:nvPr>
        </p:nvSpPr>
        <p:spPr/>
        <p:txBody>
          <a:bodyPr/>
          <a:lstStyle/>
          <a:p>
            <a:fld id="{38B73647-317E-4126-AC90-5F385DE870D3}" type="slidenum">
              <a:rPr lang="en-US" altLang="zh-CN"/>
              <a:pPr/>
              <a:t>181</a:t>
            </a:fld>
            <a:endParaRPr lang="en-US" altLang="zh-CN">
              <a:solidFill>
                <a:schemeClr val="tx1"/>
              </a:solidFill>
            </a:endParaRPr>
          </a:p>
        </p:txBody>
      </p:sp>
      <p:sp>
        <p:nvSpPr>
          <p:cNvPr id="258050" name="Rectangle 2">
            <a:extLst>
              <a:ext uri="{FF2B5EF4-FFF2-40B4-BE49-F238E27FC236}">
                <a16:creationId xmlns:a16="http://schemas.microsoft.com/office/drawing/2014/main" id="{A6FA04D4-474E-4D75-98CE-8BD4C39B3C9A}"/>
              </a:ext>
            </a:extLst>
          </p:cNvPr>
          <p:cNvSpPr>
            <a:spLocks noGrp="1" noChangeArrowheads="1"/>
          </p:cNvSpPr>
          <p:nvPr>
            <p:ph type="title"/>
          </p:nvPr>
        </p:nvSpPr>
        <p:spPr bwMode="auto">
          <a:xfrm>
            <a:off x="862013" y="0"/>
            <a:ext cx="1143000" cy="659765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第四节  设备现代化改装的经济分析</a:t>
            </a:r>
          </a:p>
        </p:txBody>
      </p:sp>
      <p:pic>
        <p:nvPicPr>
          <p:cNvPr id="258051" name="Picture 3">
            <a:extLst>
              <a:ext uri="{FF2B5EF4-FFF2-40B4-BE49-F238E27FC236}">
                <a16:creationId xmlns:a16="http://schemas.microsoft.com/office/drawing/2014/main" id="{96ED9153-34F7-4A96-B4A7-47978A821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404813"/>
            <a:ext cx="6696075" cy="4156075"/>
          </a:xfrm>
          <a:prstGeom prst="rect">
            <a:avLst/>
          </a:prstGeom>
          <a:noFill/>
          <a:extLst>
            <a:ext uri="{909E8E84-426E-40DD-AFC4-6F175D3DCCD1}">
              <a14:hiddenFill xmlns:a14="http://schemas.microsoft.com/office/drawing/2010/main">
                <a:solidFill>
                  <a:srgbClr val="FFFFFF"/>
                </a:solidFill>
              </a14:hiddenFill>
            </a:ext>
          </a:extLst>
        </p:spPr>
      </p:pic>
      <p:sp>
        <p:nvSpPr>
          <p:cNvPr id="258052" name="Text Box 4">
            <a:extLst>
              <a:ext uri="{FF2B5EF4-FFF2-40B4-BE49-F238E27FC236}">
                <a16:creationId xmlns:a16="http://schemas.microsoft.com/office/drawing/2014/main" id="{2D66085B-D541-4C43-8A68-1718FF305F71}"/>
              </a:ext>
            </a:extLst>
          </p:cNvPr>
          <p:cNvSpPr txBox="1">
            <a:spLocks noChangeArrowheads="1"/>
          </p:cNvSpPr>
          <p:nvPr/>
        </p:nvSpPr>
        <p:spPr bwMode="auto">
          <a:xfrm>
            <a:off x="2484438" y="4652963"/>
            <a:ext cx="633571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zh-CN"/>
              <a:t> </a:t>
            </a:r>
            <a:r>
              <a:rPr lang="zh-CN" altLang="en-US" sz="2000" b="1"/>
              <a:t>从以上计算可见，无论是考虑资金的利息还是不考虑资金的利息，现代化改装的年平均费用都都高于更新的费用，因此应该选择更新方案。</a:t>
            </a:r>
          </a:p>
        </p:txBody>
      </p:sp>
    </p:spTree>
  </p:cSld>
  <p:clrMapOvr>
    <a:masterClrMapping/>
  </p:clrMapOvr>
  <p:transition spd="slow">
    <p:randomBar dir="vert"/>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58CAEAA-1823-409B-AF39-FBE80C94EA85}"/>
              </a:ext>
            </a:extLst>
          </p:cNvPr>
          <p:cNvSpPr>
            <a:spLocks noGrp="1"/>
          </p:cNvSpPr>
          <p:nvPr>
            <p:ph type="sldNum" sz="quarter" idx="10"/>
          </p:nvPr>
        </p:nvSpPr>
        <p:spPr/>
        <p:txBody>
          <a:bodyPr/>
          <a:lstStyle/>
          <a:p>
            <a:fld id="{2C1F5D42-20BA-4B79-AF28-747959A1B27E}" type="slidenum">
              <a:rPr lang="en-US" altLang="zh-CN"/>
              <a:pPr/>
              <a:t>182</a:t>
            </a:fld>
            <a:endParaRPr lang="en-US" altLang="zh-CN">
              <a:solidFill>
                <a:schemeClr val="tx1"/>
              </a:solidFill>
            </a:endParaRPr>
          </a:p>
        </p:txBody>
      </p:sp>
      <p:sp>
        <p:nvSpPr>
          <p:cNvPr id="259074" name="Rectangle 2">
            <a:extLst>
              <a:ext uri="{FF2B5EF4-FFF2-40B4-BE49-F238E27FC236}">
                <a16:creationId xmlns:a16="http://schemas.microsoft.com/office/drawing/2014/main" id="{E6FB4ABF-110F-4515-94C8-9AEC4EBC0439}"/>
              </a:ext>
            </a:extLst>
          </p:cNvPr>
          <p:cNvSpPr>
            <a:spLocks noGrp="1" noChangeArrowheads="1"/>
          </p:cNvSpPr>
          <p:nvPr>
            <p:ph type="body" idx="1"/>
          </p:nvPr>
        </p:nvSpPr>
        <p:spPr>
          <a:xfrm>
            <a:off x="2438400" y="260350"/>
            <a:ext cx="6705600" cy="5835650"/>
          </a:xfrm>
        </p:spPr>
        <p:txBody>
          <a:bodyPr/>
          <a:lstStyle/>
          <a:p>
            <a:pPr>
              <a:lnSpc>
                <a:spcPct val="80000"/>
              </a:lnSpc>
              <a:buFont typeface="Wingdings" panose="05000000000000000000" pitchFamily="2" charset="2"/>
              <a:buNone/>
            </a:pPr>
            <a:r>
              <a:rPr lang="zh-CN" altLang="en-US" sz="2800" b="1">
                <a:solidFill>
                  <a:schemeClr val="accent2"/>
                </a:solidFill>
              </a:rPr>
              <a:t>五、设备租赁的经济分析</a:t>
            </a:r>
          </a:p>
          <a:p>
            <a:pPr>
              <a:lnSpc>
                <a:spcPct val="115000"/>
              </a:lnSpc>
              <a:buFont typeface="Wingdings" panose="05000000000000000000" pitchFamily="2" charset="2"/>
              <a:buNone/>
            </a:pPr>
            <a:r>
              <a:rPr lang="zh-CN" altLang="en-US" sz="2000" b="1"/>
              <a:t>设备租赁是指设备的使用者（或租赁者）按照合同规定，按规定的时间支付给设备出租者一定的费用而取得设备使用权的一种设备融资方式。设备租赁主要有两种方式：运行租赁和财务租赁。</a:t>
            </a:r>
          </a:p>
          <a:p>
            <a:pPr>
              <a:lnSpc>
                <a:spcPct val="115000"/>
              </a:lnSpc>
              <a:buFont typeface="Wingdings" panose="05000000000000000000" pitchFamily="2" charset="2"/>
              <a:buNone/>
            </a:pPr>
            <a:r>
              <a:rPr lang="zh-CN" altLang="en-US" sz="2000" b="1"/>
              <a:t>采用设备租赁方案，就没有年折旧费，租赁可以直接进入生产成本，其净现金流量为：</a:t>
            </a:r>
          </a:p>
          <a:p>
            <a:pPr>
              <a:lnSpc>
                <a:spcPct val="115000"/>
              </a:lnSpc>
            </a:pPr>
            <a:r>
              <a:rPr lang="zh-CN" altLang="en-US" sz="2000" b="1"/>
              <a:t>净现金流量＝销售收入</a:t>
            </a:r>
            <a:r>
              <a:rPr lang="en-US" altLang="zh-CN" sz="2000" b="1"/>
              <a:t>-</a:t>
            </a:r>
            <a:r>
              <a:rPr lang="zh-CN" altLang="en-US" sz="2000" b="1"/>
              <a:t>经营成本</a:t>
            </a:r>
            <a:r>
              <a:rPr lang="en-US" altLang="zh-CN" sz="2000" b="1"/>
              <a:t>-</a:t>
            </a:r>
            <a:r>
              <a:rPr lang="zh-CN" altLang="en-US" sz="2000" b="1"/>
              <a:t>租赁费用</a:t>
            </a:r>
            <a:r>
              <a:rPr lang="en-US" altLang="zh-CN" sz="2000" b="1"/>
              <a:t>-</a:t>
            </a:r>
            <a:r>
              <a:rPr lang="zh-CN" altLang="en-US" sz="2000" b="1"/>
              <a:t>税率*（销售收入</a:t>
            </a:r>
            <a:r>
              <a:rPr lang="en-US" altLang="zh-CN" sz="2000" b="1"/>
              <a:t>-</a:t>
            </a:r>
            <a:r>
              <a:rPr lang="zh-CN" altLang="en-US" sz="2000" b="1"/>
              <a:t>经营成本－租赁费）</a:t>
            </a:r>
          </a:p>
          <a:p>
            <a:pPr>
              <a:lnSpc>
                <a:spcPct val="115000"/>
              </a:lnSpc>
            </a:pPr>
            <a:r>
              <a:rPr lang="zh-CN" altLang="en-US" sz="2000" b="1"/>
              <a:t>而在相同条件下购置设备方案的净现金流量为：</a:t>
            </a:r>
          </a:p>
          <a:p>
            <a:pPr>
              <a:lnSpc>
                <a:spcPct val="115000"/>
              </a:lnSpc>
            </a:pPr>
            <a:r>
              <a:rPr lang="zh-CN" altLang="en-US" sz="2000" b="1"/>
              <a:t>净现金流量</a:t>
            </a:r>
            <a:r>
              <a:rPr lang="en-US" altLang="zh-CN" sz="2000" b="1"/>
              <a:t>= </a:t>
            </a:r>
            <a:r>
              <a:rPr lang="zh-CN" altLang="en-US" sz="2000" b="1"/>
              <a:t>销售收入</a:t>
            </a:r>
            <a:r>
              <a:rPr lang="en-US" altLang="zh-CN" sz="2000" b="1"/>
              <a:t>- </a:t>
            </a:r>
            <a:r>
              <a:rPr lang="zh-CN" altLang="en-US" sz="2000" b="1"/>
              <a:t>经营成本</a:t>
            </a:r>
            <a:r>
              <a:rPr lang="en-US" altLang="zh-CN" sz="2000" b="1"/>
              <a:t>-</a:t>
            </a:r>
            <a:r>
              <a:rPr lang="zh-CN" altLang="en-US" sz="2000" b="1"/>
              <a:t>设备购置费</a:t>
            </a:r>
            <a:r>
              <a:rPr lang="en-US" altLang="zh-CN" sz="2000" b="1"/>
              <a:t>-</a:t>
            </a:r>
            <a:r>
              <a:rPr lang="zh-CN" altLang="en-US" sz="2000" b="1"/>
              <a:t>税率</a:t>
            </a:r>
            <a:r>
              <a:rPr lang="en-US" altLang="zh-CN" sz="2000" b="1"/>
              <a:t>×(</a:t>
            </a:r>
            <a:r>
              <a:rPr lang="zh-CN" altLang="en-US" sz="2000" b="1"/>
              <a:t>销售收入</a:t>
            </a:r>
            <a:r>
              <a:rPr lang="en-US" altLang="zh-CN" sz="2000" b="1"/>
              <a:t>- </a:t>
            </a:r>
            <a:r>
              <a:rPr lang="zh-CN" altLang="en-US" sz="2000" b="1"/>
              <a:t>经营成本 </a:t>
            </a:r>
            <a:r>
              <a:rPr lang="en-US" altLang="zh-CN" sz="2000" b="1"/>
              <a:t>– </a:t>
            </a:r>
            <a:r>
              <a:rPr lang="zh-CN" altLang="en-US" sz="2000" b="1"/>
              <a:t>折旧费</a:t>
            </a:r>
            <a:r>
              <a:rPr lang="en-US" altLang="zh-CN" sz="2000" b="1"/>
              <a:t>)</a:t>
            </a:r>
          </a:p>
          <a:p>
            <a:pPr>
              <a:lnSpc>
                <a:spcPct val="115000"/>
              </a:lnSpc>
            </a:pPr>
            <a:r>
              <a:rPr lang="zh-CN" altLang="en-US" sz="2000" b="1"/>
              <a:t>从以上两式可以看出，当租赁费等于折旧费时，区别仅在于税金的大小。当采用直线法折旧时，租赁费高于折旧费，因此所付的税金较少，有利于企业。</a:t>
            </a:r>
          </a:p>
          <a:p>
            <a:pPr>
              <a:lnSpc>
                <a:spcPct val="80000"/>
              </a:lnSpc>
              <a:buFont typeface="Wingdings" panose="05000000000000000000" pitchFamily="2" charset="2"/>
              <a:buNone/>
            </a:pPr>
            <a:endParaRPr lang="en-US" altLang="zh-CN" sz="2000" b="1"/>
          </a:p>
        </p:txBody>
      </p:sp>
      <p:sp>
        <p:nvSpPr>
          <p:cNvPr id="259075" name="Rectangle 3">
            <a:extLst>
              <a:ext uri="{FF2B5EF4-FFF2-40B4-BE49-F238E27FC236}">
                <a16:creationId xmlns:a16="http://schemas.microsoft.com/office/drawing/2014/main" id="{D1010CAE-E778-4AD3-A8AC-B3A8F944B1B8}"/>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第五节  设备租赁的经济分析</a:t>
            </a:r>
          </a:p>
        </p:txBody>
      </p:sp>
    </p:spTree>
  </p:cSld>
  <p:clrMapOvr>
    <a:masterClrMapping/>
  </p:clrMapOvr>
  <p:transition spd="slow">
    <p:randomBar dir="vert"/>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0F46D96-2B42-426E-A660-549B5CE76BCF}"/>
              </a:ext>
            </a:extLst>
          </p:cNvPr>
          <p:cNvSpPr>
            <a:spLocks noGrp="1"/>
          </p:cNvSpPr>
          <p:nvPr>
            <p:ph type="sldNum" sz="quarter" idx="10"/>
          </p:nvPr>
        </p:nvSpPr>
        <p:spPr/>
        <p:txBody>
          <a:bodyPr/>
          <a:lstStyle/>
          <a:p>
            <a:fld id="{CD4E9EFD-DF6A-4C78-8CAA-BBC7E9EC516D}" type="slidenum">
              <a:rPr lang="en-US" altLang="zh-CN"/>
              <a:pPr/>
              <a:t>183</a:t>
            </a:fld>
            <a:endParaRPr lang="en-US" altLang="zh-CN">
              <a:solidFill>
                <a:schemeClr val="tx1"/>
              </a:solidFill>
            </a:endParaRPr>
          </a:p>
        </p:txBody>
      </p:sp>
      <p:sp>
        <p:nvSpPr>
          <p:cNvPr id="260098" name="Rectangle 2">
            <a:extLst>
              <a:ext uri="{FF2B5EF4-FFF2-40B4-BE49-F238E27FC236}">
                <a16:creationId xmlns:a16="http://schemas.microsoft.com/office/drawing/2014/main" id="{037734B6-876B-48AE-9BC4-7D8E02846613}"/>
              </a:ext>
            </a:extLst>
          </p:cNvPr>
          <p:cNvSpPr>
            <a:spLocks noGrp="1" noChangeArrowheads="1"/>
          </p:cNvSpPr>
          <p:nvPr>
            <p:ph type="body" idx="1"/>
          </p:nvPr>
        </p:nvSpPr>
        <p:spPr>
          <a:xfrm>
            <a:off x="2438400" y="404813"/>
            <a:ext cx="6381750" cy="5691187"/>
          </a:xfrm>
        </p:spPr>
        <p:txBody>
          <a:bodyPr/>
          <a:lstStyle/>
          <a:p>
            <a:pPr>
              <a:lnSpc>
                <a:spcPct val="115000"/>
              </a:lnSpc>
            </a:pPr>
            <a:r>
              <a:rPr lang="zh-CN" altLang="en-US" sz="2000" b="1"/>
              <a:t>例</a:t>
            </a:r>
            <a:r>
              <a:rPr lang="en-US" altLang="zh-CN" sz="2000" b="1"/>
              <a:t>8-1-14</a:t>
            </a:r>
            <a:r>
              <a:rPr lang="zh-CN" altLang="en-US" sz="2000" b="1"/>
              <a:t>：某企业需要某种设备，其购置费为</a:t>
            </a:r>
            <a:r>
              <a:rPr lang="en-US" altLang="zh-CN" sz="2000" b="1"/>
              <a:t>10000</a:t>
            </a:r>
            <a:r>
              <a:rPr lang="zh-CN" altLang="en-US" sz="2000" b="1"/>
              <a:t>元，打算使用</a:t>
            </a:r>
            <a:r>
              <a:rPr lang="en-US" altLang="zh-CN" sz="2000" b="1"/>
              <a:t>10</a:t>
            </a:r>
            <a:r>
              <a:rPr lang="zh-CN" altLang="en-US" sz="2000" b="1"/>
              <a:t>年，残值为零。这种设备也可以租到，每年租赁费为</a:t>
            </a:r>
            <a:r>
              <a:rPr lang="en-US" altLang="zh-CN" sz="2000" b="1"/>
              <a:t>1600</a:t>
            </a:r>
            <a:r>
              <a:rPr lang="zh-CN" altLang="en-US" sz="2000" b="1"/>
              <a:t>元。两种方案运行费都是每年</a:t>
            </a:r>
            <a:r>
              <a:rPr lang="en-US" altLang="zh-CN" sz="2000" b="1"/>
              <a:t>1200</a:t>
            </a:r>
            <a:r>
              <a:rPr lang="zh-CN" altLang="en-US" sz="2000" b="1"/>
              <a:t>元。政府规定的所得税率为</a:t>
            </a:r>
            <a:r>
              <a:rPr lang="en-US" altLang="zh-CN" sz="2000" b="1"/>
              <a:t>55%</a:t>
            </a:r>
            <a:r>
              <a:rPr lang="zh-CN" altLang="en-US" sz="2000" b="1"/>
              <a:t>，采用直线折旧。若基准折现率为</a:t>
            </a:r>
            <a:r>
              <a:rPr lang="en-US" altLang="zh-CN" sz="2000" b="1"/>
              <a:t>10%</a:t>
            </a:r>
            <a:r>
              <a:rPr lang="zh-CN" altLang="en-US" sz="2000" b="1"/>
              <a:t>，试问：企业是采用租赁设备还是采用购置设备？</a:t>
            </a:r>
          </a:p>
          <a:p>
            <a:pPr>
              <a:lnSpc>
                <a:spcPct val="115000"/>
              </a:lnSpc>
            </a:pPr>
            <a:r>
              <a:rPr lang="zh-CN" altLang="en-US" sz="2000" b="1"/>
              <a:t>解：企业若采用购置方案，直线折旧法，年折旧费为</a:t>
            </a:r>
            <a:r>
              <a:rPr lang="en-US" altLang="zh-CN" sz="2000" b="1"/>
              <a:t>10000/10=1000 (</a:t>
            </a:r>
            <a:r>
              <a:rPr lang="zh-CN" altLang="en-US" sz="2000" b="1"/>
              <a:t>元</a:t>
            </a:r>
            <a:r>
              <a:rPr lang="en-US" altLang="zh-CN" sz="2000" b="1"/>
              <a:t>)</a:t>
            </a:r>
            <a:r>
              <a:rPr lang="zh-CN" altLang="en-US" sz="2000" b="1"/>
              <a:t>，计入总成本。而租赁方案每年的租赁费</a:t>
            </a:r>
            <a:r>
              <a:rPr lang="en-US" altLang="zh-CN" sz="2000" b="1"/>
              <a:t>1600</a:t>
            </a:r>
            <a:r>
              <a:rPr lang="zh-CN" altLang="en-US" sz="2000" b="1"/>
              <a:t>元也计入总成本，因此，后者少交的税金为：</a:t>
            </a:r>
          </a:p>
          <a:p>
            <a:pPr>
              <a:lnSpc>
                <a:spcPct val="115000"/>
              </a:lnSpc>
              <a:buFont typeface="Wingdings" panose="05000000000000000000" pitchFamily="2" charset="2"/>
              <a:buNone/>
            </a:pPr>
            <a:r>
              <a:rPr lang="zh-CN" altLang="en-US" sz="2000" b="1"/>
              <a:t>                </a:t>
            </a:r>
            <a:r>
              <a:rPr lang="en-US" altLang="zh-CN" sz="2000" b="1"/>
              <a:t>55%×(1600-1000)=330 (</a:t>
            </a:r>
            <a:r>
              <a:rPr lang="zh-CN" altLang="en-US" sz="2000" b="1"/>
              <a:t>元</a:t>
            </a:r>
            <a:r>
              <a:rPr lang="en-US" altLang="zh-CN" sz="2000" b="1"/>
              <a:t>/</a:t>
            </a:r>
            <a:r>
              <a:rPr lang="zh-CN" altLang="en-US" sz="2000" b="1"/>
              <a:t>年</a:t>
            </a:r>
            <a:r>
              <a:rPr lang="en-US" altLang="zh-CN" sz="2000" b="1"/>
              <a:t>)</a:t>
            </a:r>
          </a:p>
          <a:p>
            <a:pPr>
              <a:lnSpc>
                <a:spcPct val="115000"/>
              </a:lnSpc>
            </a:pPr>
            <a:r>
              <a:rPr lang="zh-CN" altLang="en-US" sz="2000" b="1"/>
              <a:t>租赁方案每年少交的税金在现金流量图中表现为收入。</a:t>
            </a:r>
          </a:p>
          <a:p>
            <a:pPr>
              <a:lnSpc>
                <a:spcPct val="115000"/>
              </a:lnSpc>
            </a:pPr>
            <a:r>
              <a:rPr lang="zh-CN" altLang="en-US" sz="2000" b="1"/>
              <a:t>租赁方案每年的租赁费和运行费和为：</a:t>
            </a:r>
            <a:r>
              <a:rPr lang="en-US" altLang="zh-CN" sz="2000" b="1"/>
              <a:t>1600+1200 =2800 (</a:t>
            </a:r>
            <a:r>
              <a:rPr lang="zh-CN" altLang="en-US" sz="2000" b="1"/>
              <a:t>元</a:t>
            </a:r>
            <a:r>
              <a:rPr lang="en-US" altLang="zh-CN" sz="2000" b="1"/>
              <a:t>) </a:t>
            </a:r>
            <a:r>
              <a:rPr lang="zh-CN" altLang="en-US" sz="2000" b="1"/>
              <a:t>。因此，两个方案的现金流量图如图</a:t>
            </a:r>
            <a:r>
              <a:rPr lang="en-US" altLang="zh-CN" sz="2000" b="1"/>
              <a:t>8.13(a)</a:t>
            </a:r>
            <a:r>
              <a:rPr lang="zh-CN" altLang="en-US" sz="2000" b="1"/>
              <a:t>、 </a:t>
            </a:r>
            <a:r>
              <a:rPr lang="en-US" altLang="zh-CN" sz="2000" b="1"/>
              <a:t>(b)</a:t>
            </a:r>
            <a:r>
              <a:rPr lang="zh-CN" altLang="en-US" sz="2000" b="1"/>
              <a:t>所示。</a:t>
            </a:r>
          </a:p>
        </p:txBody>
      </p:sp>
      <p:sp>
        <p:nvSpPr>
          <p:cNvPr id="260099" name="Rectangle 3">
            <a:extLst>
              <a:ext uri="{FF2B5EF4-FFF2-40B4-BE49-F238E27FC236}">
                <a16:creationId xmlns:a16="http://schemas.microsoft.com/office/drawing/2014/main" id="{FC26B67E-3DB6-41C3-BCF9-273110E18FAE}"/>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第五节  设备租赁的经济分析</a:t>
            </a:r>
          </a:p>
        </p:txBody>
      </p:sp>
    </p:spTree>
  </p:cSld>
  <p:clrMapOvr>
    <a:masterClrMapping/>
  </p:clrMapOvr>
  <p:transition spd="slow">
    <p:randomBar dir="vert"/>
  </p:transition>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4DCEBF71-FF7A-4C3F-9069-2C5EE02240A0}"/>
              </a:ext>
            </a:extLst>
          </p:cNvPr>
          <p:cNvSpPr>
            <a:spLocks noGrp="1"/>
          </p:cNvSpPr>
          <p:nvPr>
            <p:ph type="sldNum" sz="quarter" idx="10"/>
          </p:nvPr>
        </p:nvSpPr>
        <p:spPr/>
        <p:txBody>
          <a:bodyPr/>
          <a:lstStyle/>
          <a:p>
            <a:fld id="{B92FEF51-AD51-46C9-9AA2-F6AC16DD6BFC}" type="slidenum">
              <a:rPr lang="en-US" altLang="zh-CN"/>
              <a:pPr/>
              <a:t>184</a:t>
            </a:fld>
            <a:endParaRPr lang="en-US" altLang="zh-CN">
              <a:solidFill>
                <a:schemeClr val="tx1"/>
              </a:solidFill>
            </a:endParaRPr>
          </a:p>
        </p:txBody>
      </p:sp>
      <p:sp>
        <p:nvSpPr>
          <p:cNvPr id="261122" name="Rectangle 2">
            <a:extLst>
              <a:ext uri="{FF2B5EF4-FFF2-40B4-BE49-F238E27FC236}">
                <a16:creationId xmlns:a16="http://schemas.microsoft.com/office/drawing/2014/main" id="{72A935AB-70ED-4FAD-BB44-EABD332F5C14}"/>
              </a:ext>
            </a:extLst>
          </p:cNvPr>
          <p:cNvSpPr>
            <a:spLocks noGrp="1" noChangeArrowheads="1"/>
          </p:cNvSpPr>
          <p:nvPr>
            <p:ph type="title"/>
          </p:nvPr>
        </p:nvSpPr>
        <p:spPr bwMode="auto">
          <a:xfrm>
            <a:off x="862013" y="404813"/>
            <a:ext cx="1143000" cy="6192837"/>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第五节  设备租赁的经济分析</a:t>
            </a:r>
          </a:p>
        </p:txBody>
      </p:sp>
      <p:pic>
        <p:nvPicPr>
          <p:cNvPr id="261123" name="Picture 3">
            <a:extLst>
              <a:ext uri="{FF2B5EF4-FFF2-40B4-BE49-F238E27FC236}">
                <a16:creationId xmlns:a16="http://schemas.microsoft.com/office/drawing/2014/main" id="{77072A60-0604-4D65-BF7D-5D7326E56A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549275"/>
            <a:ext cx="6948487" cy="3743325"/>
          </a:xfrm>
          <a:prstGeom prst="rect">
            <a:avLst/>
          </a:prstGeom>
          <a:noFill/>
          <a:extLst>
            <a:ext uri="{909E8E84-426E-40DD-AFC4-6F175D3DCCD1}">
              <a14:hiddenFill xmlns:a14="http://schemas.microsoft.com/office/drawing/2010/main">
                <a:solidFill>
                  <a:srgbClr val="FFFFFF"/>
                </a:solidFill>
              </a14:hiddenFill>
            </a:ext>
          </a:extLst>
        </p:spPr>
      </p:pic>
      <p:sp>
        <p:nvSpPr>
          <p:cNvPr id="261124" name="Text Box 4">
            <a:extLst>
              <a:ext uri="{FF2B5EF4-FFF2-40B4-BE49-F238E27FC236}">
                <a16:creationId xmlns:a16="http://schemas.microsoft.com/office/drawing/2014/main" id="{732AD60C-1FA5-40AA-8CD3-2938AAA78451}"/>
              </a:ext>
            </a:extLst>
          </p:cNvPr>
          <p:cNvSpPr txBox="1">
            <a:spLocks noChangeArrowheads="1"/>
          </p:cNvSpPr>
          <p:nvPr/>
        </p:nvSpPr>
        <p:spPr bwMode="auto">
          <a:xfrm>
            <a:off x="2484438" y="4581525"/>
            <a:ext cx="66595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CN" altLang="en-US" sz="2000" b="1"/>
              <a:t>两个方案的年平均费用为：</a:t>
            </a:r>
            <a:endParaRPr lang="zh-CN" altLang="en-US" sz="2000" b="1" i="1"/>
          </a:p>
          <a:p>
            <a:r>
              <a:rPr lang="en-US" altLang="zh-CN" sz="2000" b="1" i="1"/>
              <a:t>AC</a:t>
            </a:r>
            <a:r>
              <a:rPr lang="zh-CN" altLang="en-US" sz="2000" b="1" baseline="-25000"/>
              <a:t>购</a:t>
            </a:r>
            <a:r>
              <a:rPr lang="zh-CN" altLang="en-US" sz="2000" b="1"/>
              <a:t> </a:t>
            </a:r>
            <a:r>
              <a:rPr lang="en-US" altLang="zh-CN" sz="2000" b="1"/>
              <a:t>= 10000 (A/P,10%,10) + 1200 = 2827 (</a:t>
            </a:r>
            <a:r>
              <a:rPr lang="zh-CN" altLang="en-US" sz="2000" b="1"/>
              <a:t>元</a:t>
            </a:r>
            <a:r>
              <a:rPr lang="en-US" altLang="zh-CN" sz="2000" b="1"/>
              <a:t>)</a:t>
            </a:r>
            <a:endParaRPr lang="en-US" altLang="zh-CN" sz="2000" b="1" i="1"/>
          </a:p>
          <a:p>
            <a:r>
              <a:rPr lang="en-US" altLang="zh-CN" sz="2000" b="1" i="1"/>
              <a:t>AC</a:t>
            </a:r>
            <a:r>
              <a:rPr lang="zh-CN" altLang="en-US" sz="2000" b="1" baseline="-25000"/>
              <a:t>租</a:t>
            </a:r>
            <a:r>
              <a:rPr lang="zh-CN" altLang="en-US" sz="2000" b="1"/>
              <a:t> </a:t>
            </a:r>
            <a:r>
              <a:rPr lang="en-US" altLang="zh-CN" sz="2000" b="1"/>
              <a:t>= 2800-330 = 2470 (</a:t>
            </a:r>
            <a:r>
              <a:rPr lang="zh-CN" altLang="en-US" sz="2000" b="1"/>
              <a:t>元</a:t>
            </a:r>
            <a:r>
              <a:rPr lang="en-US" altLang="zh-CN" sz="2000" b="1"/>
              <a:t>)</a:t>
            </a:r>
          </a:p>
          <a:p>
            <a:r>
              <a:rPr lang="en-US" altLang="zh-CN" sz="2000" b="1"/>
              <a:t>   </a:t>
            </a:r>
            <a:r>
              <a:rPr lang="zh-CN" altLang="en-US" sz="2000" b="1"/>
              <a:t>从计算可见，</a:t>
            </a:r>
            <a:r>
              <a:rPr lang="en-US" altLang="zh-CN" sz="2000" b="1" i="1"/>
              <a:t>AC</a:t>
            </a:r>
            <a:r>
              <a:rPr lang="zh-CN" altLang="en-US" sz="2000" b="1"/>
              <a:t>购 </a:t>
            </a:r>
            <a:r>
              <a:rPr lang="en-US" altLang="zh-CN" sz="2000" b="1"/>
              <a:t>&gt; </a:t>
            </a:r>
            <a:r>
              <a:rPr lang="en-US" altLang="zh-CN" sz="2000" b="1" i="1"/>
              <a:t>AC</a:t>
            </a:r>
            <a:r>
              <a:rPr lang="zh-CN" altLang="en-US" sz="2000" b="1"/>
              <a:t>租，所以应选择租赁设备。</a:t>
            </a:r>
          </a:p>
        </p:txBody>
      </p:sp>
    </p:spTree>
  </p:cSld>
  <p:clrMapOvr>
    <a:masterClrMapping/>
  </p:clrMapOvr>
  <p:transition spd="slow">
    <p:randomBar dir="vert"/>
  </p:transition>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3">
            <a:extLst>
              <a:ext uri="{FF2B5EF4-FFF2-40B4-BE49-F238E27FC236}">
                <a16:creationId xmlns:a16="http://schemas.microsoft.com/office/drawing/2014/main" id="{26814279-DD61-483C-A856-09927A2A71A0}"/>
              </a:ext>
            </a:extLst>
          </p:cNvPr>
          <p:cNvSpPr>
            <a:spLocks noGrp="1"/>
          </p:cNvSpPr>
          <p:nvPr>
            <p:ph type="sldNum" sz="quarter" idx="10"/>
          </p:nvPr>
        </p:nvSpPr>
        <p:spPr/>
        <p:txBody>
          <a:bodyPr/>
          <a:lstStyle/>
          <a:p>
            <a:fld id="{AFFF1C9A-1CF7-48DC-808B-3D26FB1BD1FC}" type="slidenum">
              <a:rPr lang="en-US" altLang="zh-CN"/>
              <a:pPr/>
              <a:t>185</a:t>
            </a:fld>
            <a:endParaRPr lang="en-US" altLang="zh-CN">
              <a:solidFill>
                <a:schemeClr val="tx1"/>
              </a:solidFill>
            </a:endParaRPr>
          </a:p>
        </p:txBody>
      </p:sp>
      <p:sp>
        <p:nvSpPr>
          <p:cNvPr id="262146" name="Rectangle 2">
            <a:extLst>
              <a:ext uri="{FF2B5EF4-FFF2-40B4-BE49-F238E27FC236}">
                <a16:creationId xmlns:a16="http://schemas.microsoft.com/office/drawing/2014/main" id="{E06DF190-6DFD-44C1-B9AC-20ED233AC8A2}"/>
              </a:ext>
            </a:extLst>
          </p:cNvPr>
          <p:cNvSpPr>
            <a:spLocks noGrp="1" noChangeArrowheads="1"/>
          </p:cNvSpPr>
          <p:nvPr>
            <p:ph type="body" idx="1"/>
          </p:nvPr>
        </p:nvSpPr>
        <p:spPr>
          <a:xfrm>
            <a:off x="2438400" y="762000"/>
            <a:ext cx="6019800" cy="5907088"/>
          </a:xfrm>
        </p:spPr>
        <p:txBody>
          <a:bodyPr/>
          <a:lstStyle/>
          <a:p>
            <a:pPr>
              <a:lnSpc>
                <a:spcPct val="80000"/>
              </a:lnSpc>
              <a:buFont typeface="Wingdings" panose="05000000000000000000" pitchFamily="2" charset="2"/>
              <a:buNone/>
            </a:pPr>
            <a:r>
              <a:rPr lang="en-US" altLang="zh-CN" sz="2800" b="1">
                <a:solidFill>
                  <a:srgbClr val="0000FF"/>
                </a:solidFill>
              </a:rPr>
              <a:t>                         </a:t>
            </a:r>
            <a:r>
              <a:rPr lang="zh-CN" altLang="en-US" sz="2800" b="1">
                <a:solidFill>
                  <a:srgbClr val="0000FF"/>
                </a:solidFill>
              </a:rPr>
              <a:t>思考题</a:t>
            </a:r>
          </a:p>
          <a:p>
            <a:pPr>
              <a:lnSpc>
                <a:spcPct val="90000"/>
              </a:lnSpc>
            </a:pPr>
            <a:r>
              <a:rPr lang="en-US" altLang="zh-CN" sz="2000" b="1"/>
              <a:t>1</a:t>
            </a:r>
            <a:r>
              <a:rPr lang="zh-CN" altLang="en-US" sz="2000" b="1"/>
              <a:t>、什么是设备？什么是设备的有形磨损和无形磨损？如何补偿设备的磨损？</a:t>
            </a:r>
          </a:p>
          <a:p>
            <a:pPr>
              <a:lnSpc>
                <a:spcPct val="90000"/>
              </a:lnSpc>
            </a:pPr>
            <a:r>
              <a:rPr lang="en-US" altLang="zh-CN" sz="2000" b="1"/>
              <a:t>2</a:t>
            </a:r>
            <a:r>
              <a:rPr lang="zh-CN" altLang="en-US" sz="2000" b="1"/>
              <a:t>、什么是设备的大修、更新和现代化改装？它们各有什么优缺点？</a:t>
            </a:r>
          </a:p>
          <a:p>
            <a:pPr>
              <a:lnSpc>
                <a:spcPct val="90000"/>
              </a:lnSpc>
            </a:pPr>
            <a:r>
              <a:rPr lang="en-US" altLang="zh-CN" sz="2000" b="1"/>
              <a:t>3</a:t>
            </a:r>
            <a:r>
              <a:rPr lang="zh-CN" altLang="en-US" sz="2000" b="1"/>
              <a:t>、什么是设备的自然寿命、技术寿命和经济寿命？经济寿命有什么意义、如何确定？</a:t>
            </a:r>
          </a:p>
          <a:p>
            <a:pPr>
              <a:lnSpc>
                <a:spcPct val="90000"/>
              </a:lnSpc>
            </a:pPr>
            <a:r>
              <a:rPr lang="en-US" altLang="zh-CN" sz="2000" b="1"/>
              <a:t>4</a:t>
            </a:r>
            <a:r>
              <a:rPr lang="zh-CN" altLang="en-US" sz="2000" b="1"/>
              <a:t>、什么是设备的低劣化值？</a:t>
            </a:r>
          </a:p>
          <a:p>
            <a:pPr>
              <a:lnSpc>
                <a:spcPct val="90000"/>
              </a:lnSpc>
            </a:pPr>
            <a:r>
              <a:rPr lang="en-US" altLang="zh-CN" sz="2000" b="1"/>
              <a:t>5</a:t>
            </a:r>
            <a:r>
              <a:rPr lang="zh-CN" altLang="en-US" sz="2000" b="1"/>
              <a:t>、设备更新方案的特点和原则有哪些？设备更新期如何确定？</a:t>
            </a:r>
          </a:p>
          <a:p>
            <a:pPr>
              <a:lnSpc>
                <a:spcPct val="90000"/>
              </a:lnSpc>
            </a:pPr>
            <a:r>
              <a:rPr lang="en-US" altLang="zh-CN" sz="2000" b="1"/>
              <a:t>6</a:t>
            </a:r>
            <a:r>
              <a:rPr lang="zh-CN" altLang="en-US" sz="2000" b="1"/>
              <a:t>、如何进行设备更新方案的经济分析？</a:t>
            </a:r>
          </a:p>
          <a:p>
            <a:pPr>
              <a:lnSpc>
                <a:spcPct val="90000"/>
              </a:lnSpc>
            </a:pPr>
            <a:r>
              <a:rPr lang="en-US" altLang="zh-CN" sz="2000" b="1"/>
              <a:t>7</a:t>
            </a:r>
            <a:r>
              <a:rPr lang="zh-CN" altLang="en-US" sz="2000" b="1"/>
              <a:t>、如何进行设备现代化改装的经济分析？</a:t>
            </a:r>
          </a:p>
          <a:p>
            <a:pPr>
              <a:lnSpc>
                <a:spcPct val="90000"/>
              </a:lnSpc>
            </a:pPr>
            <a:r>
              <a:rPr lang="en-US" altLang="zh-CN" sz="2000" b="1"/>
              <a:t>8</a:t>
            </a:r>
            <a:r>
              <a:rPr lang="zh-CN" altLang="en-US" sz="2000" b="1"/>
              <a:t>、什么是设备租赁？设备租赁有哪几种方式？设备租赁有哪些好处？</a:t>
            </a:r>
          </a:p>
          <a:p>
            <a:pPr>
              <a:lnSpc>
                <a:spcPct val="90000"/>
              </a:lnSpc>
            </a:pPr>
            <a:r>
              <a:rPr lang="en-US" altLang="zh-CN" sz="2000" b="1"/>
              <a:t>9</a:t>
            </a:r>
            <a:r>
              <a:rPr lang="zh-CN" altLang="en-US" sz="2000" b="1"/>
              <a:t>、如何进行设备租赁的经济分析？</a:t>
            </a:r>
          </a:p>
          <a:p>
            <a:pPr>
              <a:lnSpc>
                <a:spcPct val="90000"/>
              </a:lnSpc>
            </a:pPr>
            <a:endParaRPr lang="zh-CN" altLang="en-US" sz="2000" b="1"/>
          </a:p>
          <a:p>
            <a:pPr>
              <a:lnSpc>
                <a:spcPct val="90000"/>
              </a:lnSpc>
            </a:pPr>
            <a:r>
              <a:rPr lang="en-US" altLang="zh-CN" sz="2400" b="1">
                <a:solidFill>
                  <a:srgbClr val="FF0066"/>
                </a:solidFill>
              </a:rPr>
              <a:t>~~~~~~~~~~~~~~~~</a:t>
            </a:r>
            <a:r>
              <a:rPr lang="zh-CN" altLang="en-US" sz="2400" b="1">
                <a:solidFill>
                  <a:srgbClr val="FF0066"/>
                </a:solidFill>
              </a:rPr>
              <a:t>完</a:t>
            </a:r>
            <a:r>
              <a:rPr lang="en-US" altLang="zh-CN" sz="2400" b="1">
                <a:solidFill>
                  <a:srgbClr val="FF0066"/>
                </a:solidFill>
              </a:rPr>
              <a:t>~~~~~~~~~~~~~~~~</a:t>
            </a:r>
          </a:p>
        </p:txBody>
      </p:sp>
    </p:spTree>
  </p:cSld>
  <p:clrMapOvr>
    <a:masterClrMapping/>
  </p:clrMapOvr>
  <p:transition spd="slow">
    <p:randomBar dir="vert"/>
  </p:transition>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FAF8B9A1-9AEA-4022-9EEF-75A81EB665E5}"/>
              </a:ext>
            </a:extLst>
          </p:cNvPr>
          <p:cNvSpPr>
            <a:spLocks noGrp="1" noChangeArrowheads="1"/>
          </p:cNvSpPr>
          <p:nvPr>
            <p:ph type="dt" sz="half" idx="2"/>
          </p:nvPr>
        </p:nvSpPr>
        <p:spPr/>
        <p:txBody>
          <a:bodyPr/>
          <a:lstStyle/>
          <a:p>
            <a:fld id="{FF514918-2DD6-40C0-A5E9-8EFC7375FC42}" type="datetime1">
              <a:rPr lang="zh-CN" altLang="en-US"/>
              <a:pPr/>
              <a:t>2019/1/11</a:t>
            </a:fld>
            <a:endParaRPr lang="en-US" altLang="zh-CN"/>
          </a:p>
        </p:txBody>
      </p:sp>
      <p:sp>
        <p:nvSpPr>
          <p:cNvPr id="7" name="Rectangle 10">
            <a:extLst>
              <a:ext uri="{FF2B5EF4-FFF2-40B4-BE49-F238E27FC236}">
                <a16:creationId xmlns:a16="http://schemas.microsoft.com/office/drawing/2014/main" id="{952E529C-321E-4A89-AF2E-3D6969574292}"/>
              </a:ext>
            </a:extLst>
          </p:cNvPr>
          <p:cNvSpPr>
            <a:spLocks noGrp="1" noChangeArrowheads="1"/>
          </p:cNvSpPr>
          <p:nvPr>
            <p:ph type="sldNum" sz="quarter" idx="4"/>
          </p:nvPr>
        </p:nvSpPr>
        <p:spPr/>
        <p:txBody>
          <a:bodyPr/>
          <a:lstStyle/>
          <a:p>
            <a:fld id="{A886329C-21C0-4560-B726-358420FB743A}" type="slidenum">
              <a:rPr lang="en-US" altLang="zh-CN"/>
              <a:pPr/>
              <a:t>186</a:t>
            </a:fld>
            <a:endParaRPr lang="en-US" altLang="zh-CN"/>
          </a:p>
        </p:txBody>
      </p:sp>
      <p:sp>
        <p:nvSpPr>
          <p:cNvPr id="263170" name="Rectangle 2">
            <a:extLst>
              <a:ext uri="{FF2B5EF4-FFF2-40B4-BE49-F238E27FC236}">
                <a16:creationId xmlns:a16="http://schemas.microsoft.com/office/drawing/2014/main" id="{225964F5-2423-483A-BD5F-72B04367BD5A}"/>
              </a:ext>
            </a:extLst>
          </p:cNvPr>
          <p:cNvSpPr>
            <a:spLocks noGrp="1" noChangeArrowheads="1"/>
          </p:cNvSpPr>
          <p:nvPr>
            <p:ph type="ctrTitle"/>
          </p:nvPr>
        </p:nvSpPr>
        <p:spPr>
          <a:xfrm>
            <a:off x="900113" y="1844675"/>
            <a:ext cx="7596187" cy="1600200"/>
          </a:xfrm>
        </p:spPr>
        <p:txBody>
          <a:bodyPr/>
          <a:lstStyle/>
          <a:p>
            <a:r>
              <a:rPr lang="zh-CN" altLang="en-US" sz="4400" b="1">
                <a:latin typeface="Arial Narrow" panose="020B06060202020A0204" pitchFamily="34" charset="0"/>
              </a:rPr>
              <a:t>第八讲    价值工程</a:t>
            </a:r>
            <a:endParaRPr lang="zh-CN" altLang="en-US" sz="4400">
              <a:latin typeface="Arial Narrow" panose="020B06060202020A0204" pitchFamily="34" charset="0"/>
            </a:endParaRPr>
          </a:p>
        </p:txBody>
      </p:sp>
      <p:pic>
        <p:nvPicPr>
          <p:cNvPr id="263171" name="Picture 3" descr="R03">
            <a:extLst>
              <a:ext uri="{FF2B5EF4-FFF2-40B4-BE49-F238E27FC236}">
                <a16:creationId xmlns:a16="http://schemas.microsoft.com/office/drawing/2014/main" id="{75C2D600-7500-4088-B5A0-26F1C1C1A2C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7833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3172" name="Picture 4" descr="R03">
            <a:extLst>
              <a:ext uri="{FF2B5EF4-FFF2-40B4-BE49-F238E27FC236}">
                <a16:creationId xmlns:a16="http://schemas.microsoft.com/office/drawing/2014/main" id="{EA5DFEF1-0A99-4DDD-A60A-7E53A62282F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105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263173" name="Picture 5" descr="R03">
            <a:extLst>
              <a:ext uri="{FF2B5EF4-FFF2-40B4-BE49-F238E27FC236}">
                <a16:creationId xmlns:a16="http://schemas.microsoft.com/office/drawing/2014/main" id="{271B3367-5551-437A-A0D5-4EA9929CE5AA}"/>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7150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3170"/>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0" grpId="0"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5E58343-6B15-48A6-9482-BC40DCAC6303}"/>
              </a:ext>
            </a:extLst>
          </p:cNvPr>
          <p:cNvSpPr>
            <a:spLocks noGrp="1"/>
          </p:cNvSpPr>
          <p:nvPr>
            <p:ph type="sldNum" sz="quarter" idx="10"/>
          </p:nvPr>
        </p:nvSpPr>
        <p:spPr/>
        <p:txBody>
          <a:bodyPr/>
          <a:lstStyle/>
          <a:p>
            <a:fld id="{F95AA06F-09A8-4621-BCC2-48B09883C8A4}" type="slidenum">
              <a:rPr lang="en-US" altLang="zh-CN"/>
              <a:pPr/>
              <a:t>187</a:t>
            </a:fld>
            <a:endParaRPr lang="en-US" altLang="zh-CN">
              <a:solidFill>
                <a:schemeClr val="tx1"/>
              </a:solidFill>
            </a:endParaRPr>
          </a:p>
        </p:txBody>
      </p:sp>
      <p:sp>
        <p:nvSpPr>
          <p:cNvPr id="265218" name="Rectangle 2">
            <a:extLst>
              <a:ext uri="{FF2B5EF4-FFF2-40B4-BE49-F238E27FC236}">
                <a16:creationId xmlns:a16="http://schemas.microsoft.com/office/drawing/2014/main" id="{87D58967-8FDB-4C28-8AA0-7F7A14236900}"/>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solidFill>
                  <a:srgbClr val="FFFFFF"/>
                </a:solidFill>
                <a:latin typeface="Arial Narrow" panose="020B06060202020A0204" pitchFamily="34" charset="0"/>
              </a:rPr>
              <a:t>主  要  内  容</a:t>
            </a:r>
            <a:endParaRPr lang="zh-CN" altLang="en-US" b="1">
              <a:latin typeface="Arial Narrow" panose="020B06060202020A0204" pitchFamily="34" charset="0"/>
            </a:endParaRPr>
          </a:p>
        </p:txBody>
      </p:sp>
      <p:sp>
        <p:nvSpPr>
          <p:cNvPr id="265219" name="Rectangle 3">
            <a:extLst>
              <a:ext uri="{FF2B5EF4-FFF2-40B4-BE49-F238E27FC236}">
                <a16:creationId xmlns:a16="http://schemas.microsoft.com/office/drawing/2014/main" id="{38D00327-BFEF-4388-8179-0A474CE90407}"/>
              </a:ext>
            </a:extLst>
          </p:cNvPr>
          <p:cNvSpPr>
            <a:spLocks noGrp="1" noChangeArrowheads="1"/>
          </p:cNvSpPr>
          <p:nvPr>
            <p:ph type="body" idx="1"/>
          </p:nvPr>
        </p:nvSpPr>
        <p:spPr>
          <a:xfrm>
            <a:off x="2438400" y="1052513"/>
            <a:ext cx="6705600" cy="3455987"/>
          </a:xfrm>
        </p:spPr>
        <p:txBody>
          <a:bodyPr/>
          <a:lstStyle/>
          <a:p>
            <a:pPr>
              <a:buFont typeface="Wingdings" panose="05000000000000000000" pitchFamily="2" charset="2"/>
              <a:buNone/>
            </a:pPr>
            <a:endParaRPr lang="en-US" altLang="zh-CN" sz="3600" b="1">
              <a:solidFill>
                <a:srgbClr val="000000"/>
              </a:solidFill>
              <a:latin typeface="Arial Narrow" panose="020B06060202020A0204" pitchFamily="34" charset="0"/>
              <a:ea typeface="隶书" panose="02010509060101010101" pitchFamily="49" charset="-122"/>
            </a:endParaRPr>
          </a:p>
          <a:p>
            <a:pPr>
              <a:buFont typeface="Wingdings" panose="05000000000000000000" pitchFamily="2" charset="2"/>
              <a:buNone/>
            </a:pPr>
            <a:r>
              <a:rPr lang="zh-CN" altLang="en-US" sz="3600" b="1">
                <a:solidFill>
                  <a:srgbClr val="000000"/>
                </a:solidFill>
                <a:latin typeface="Arial Narrow" panose="020B06060202020A0204" pitchFamily="34" charset="0"/>
                <a:ea typeface="隶书" panose="02010509060101010101" pitchFamily="49" charset="-122"/>
              </a:rPr>
              <a:t>价值工程的基本概念</a:t>
            </a:r>
          </a:p>
          <a:p>
            <a:pPr>
              <a:spcBef>
                <a:spcPct val="0"/>
              </a:spcBef>
              <a:buClrTx/>
              <a:buSzTx/>
              <a:buFontTx/>
              <a:buNone/>
            </a:pPr>
            <a:r>
              <a:rPr lang="zh-CN" altLang="en-US" sz="3600" b="1">
                <a:solidFill>
                  <a:srgbClr val="000000"/>
                </a:solidFill>
                <a:latin typeface="Arial Narrow" panose="020B06060202020A0204" pitchFamily="34" charset="0"/>
                <a:ea typeface="隶书" panose="02010509060101010101" pitchFamily="49" charset="-122"/>
              </a:rPr>
              <a:t>价值工程的用途</a:t>
            </a:r>
          </a:p>
          <a:p>
            <a:pPr>
              <a:spcBef>
                <a:spcPct val="0"/>
              </a:spcBef>
              <a:buClrTx/>
              <a:buSzTx/>
              <a:buFontTx/>
              <a:buNone/>
            </a:pPr>
            <a:r>
              <a:rPr lang="zh-CN" altLang="en-US" sz="3600" b="1">
                <a:solidFill>
                  <a:srgbClr val="000000"/>
                </a:solidFill>
                <a:latin typeface="Arial Narrow" panose="020B06060202020A0204" pitchFamily="34" charset="0"/>
                <a:ea typeface="隶书" panose="02010509060101010101" pitchFamily="49" charset="-122"/>
              </a:rPr>
              <a:t>价值工程的工作程序</a:t>
            </a:r>
          </a:p>
          <a:p>
            <a:pPr>
              <a:spcBef>
                <a:spcPct val="0"/>
              </a:spcBef>
              <a:buClrTx/>
              <a:buSzTx/>
              <a:buFontTx/>
              <a:buNone/>
            </a:pPr>
            <a:r>
              <a:rPr lang="zh-CN" altLang="en-US" sz="3600" b="1">
                <a:solidFill>
                  <a:srgbClr val="000000"/>
                </a:solidFill>
                <a:latin typeface="Arial Narrow" panose="020B06060202020A0204" pitchFamily="34" charset="0"/>
                <a:ea typeface="隶书" panose="02010509060101010101" pitchFamily="49" charset="-122"/>
              </a:rPr>
              <a:t>价值工程分析方法</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5219">
                                            <p:txEl>
                                              <p:pRg st="1" end="1"/>
                                            </p:txEl>
                                          </p:spTgt>
                                        </p:tgtEl>
                                        <p:attrNameLst>
                                          <p:attrName>style.visibility</p:attrName>
                                        </p:attrNameLst>
                                      </p:cBhvr>
                                      <p:to>
                                        <p:strVal val="visible"/>
                                      </p:to>
                                    </p:set>
                                    <p:animEffect transition="in" filter="slide(fromBottom)">
                                      <p:cBhvr>
                                        <p:cTn id="7" dur="500"/>
                                        <p:tgtEl>
                                          <p:spTgt spid="2652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65219">
                                            <p:txEl>
                                              <p:pRg st="2" end="2"/>
                                            </p:txEl>
                                          </p:spTgt>
                                        </p:tgtEl>
                                        <p:attrNameLst>
                                          <p:attrName>style.visibility</p:attrName>
                                        </p:attrNameLst>
                                      </p:cBhvr>
                                      <p:to>
                                        <p:strVal val="visible"/>
                                      </p:to>
                                    </p:set>
                                    <p:animEffect transition="in" filter="slide(fromBottom)">
                                      <p:cBhvr>
                                        <p:cTn id="12" dur="500"/>
                                        <p:tgtEl>
                                          <p:spTgt spid="265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265219">
                                            <p:txEl>
                                              <p:pRg st="3" end="3"/>
                                            </p:txEl>
                                          </p:spTgt>
                                        </p:tgtEl>
                                        <p:attrNameLst>
                                          <p:attrName>style.visibility</p:attrName>
                                        </p:attrNameLst>
                                      </p:cBhvr>
                                      <p:to>
                                        <p:strVal val="visible"/>
                                      </p:to>
                                    </p:set>
                                    <p:animEffect transition="in" filter="slide(fromBottom)">
                                      <p:cBhvr>
                                        <p:cTn id="17" dur="500"/>
                                        <p:tgtEl>
                                          <p:spTgt spid="2652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265219">
                                            <p:txEl>
                                              <p:pRg st="4" end="4"/>
                                            </p:txEl>
                                          </p:spTgt>
                                        </p:tgtEl>
                                        <p:attrNameLst>
                                          <p:attrName>style.visibility</p:attrName>
                                        </p:attrNameLst>
                                      </p:cBhvr>
                                      <p:to>
                                        <p:strVal val="visible"/>
                                      </p:to>
                                    </p:set>
                                    <p:animEffect transition="in" filter="slide(fromBottom)">
                                      <p:cBhvr>
                                        <p:cTn id="22" dur="500"/>
                                        <p:tgtEl>
                                          <p:spTgt spid="265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5A0AF94-ECEB-4E99-B466-F56562845144}"/>
              </a:ext>
            </a:extLst>
          </p:cNvPr>
          <p:cNvSpPr>
            <a:spLocks noGrp="1"/>
          </p:cNvSpPr>
          <p:nvPr>
            <p:ph type="sldNum" sz="quarter" idx="10"/>
          </p:nvPr>
        </p:nvSpPr>
        <p:spPr/>
        <p:txBody>
          <a:bodyPr/>
          <a:lstStyle/>
          <a:p>
            <a:fld id="{5FFE2838-FF72-44E2-86AA-5B41E82D5C2B}" type="slidenum">
              <a:rPr lang="en-US" altLang="zh-CN"/>
              <a:pPr/>
              <a:t>188</a:t>
            </a:fld>
            <a:endParaRPr lang="en-US" altLang="zh-CN">
              <a:solidFill>
                <a:schemeClr val="tx1"/>
              </a:solidFill>
            </a:endParaRPr>
          </a:p>
        </p:txBody>
      </p:sp>
      <p:sp>
        <p:nvSpPr>
          <p:cNvPr id="267266" name="Rectangle 2">
            <a:extLst>
              <a:ext uri="{FF2B5EF4-FFF2-40B4-BE49-F238E27FC236}">
                <a16:creationId xmlns:a16="http://schemas.microsoft.com/office/drawing/2014/main" id="{0402E163-3E5F-40BE-9353-2D099B3B346F}"/>
              </a:ext>
            </a:extLst>
          </p:cNvPr>
          <p:cNvSpPr>
            <a:spLocks noChangeArrowheads="1"/>
          </p:cNvSpPr>
          <p:nvPr>
            <p:ph type="title"/>
          </p:nvPr>
        </p:nvSpPr>
        <p:spPr bwMode="auto">
          <a:xfrm>
            <a:off x="611188" y="0"/>
            <a:ext cx="1393825"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价值工程概述 </a:t>
            </a:r>
            <a:endParaRPr lang="zh-CN" altLang="en-US">
              <a:latin typeface="Arial Narrow" panose="020B06060202020A0204" pitchFamily="34" charset="0"/>
            </a:endParaRPr>
          </a:p>
        </p:txBody>
      </p:sp>
      <p:sp>
        <p:nvSpPr>
          <p:cNvPr id="267267" name="Rectangle 3">
            <a:extLst>
              <a:ext uri="{FF2B5EF4-FFF2-40B4-BE49-F238E27FC236}">
                <a16:creationId xmlns:a16="http://schemas.microsoft.com/office/drawing/2014/main" id="{6EE2B858-48A5-4BEE-97E1-584D755C62F8}"/>
              </a:ext>
            </a:extLst>
          </p:cNvPr>
          <p:cNvSpPr>
            <a:spLocks noGrp="1" noChangeArrowheads="1"/>
          </p:cNvSpPr>
          <p:nvPr>
            <p:ph type="body" idx="1"/>
          </p:nvPr>
        </p:nvSpPr>
        <p:spPr>
          <a:xfrm>
            <a:off x="2268538" y="620713"/>
            <a:ext cx="6191250" cy="4824412"/>
          </a:xfrm>
        </p:spPr>
        <p:txBody>
          <a:bodyPr/>
          <a:lstStyle/>
          <a:p>
            <a:pPr>
              <a:lnSpc>
                <a:spcPct val="130000"/>
              </a:lnSpc>
              <a:buFont typeface="Wingdings" panose="05000000000000000000" pitchFamily="2" charset="2"/>
              <a:buNone/>
            </a:pPr>
            <a:r>
              <a:rPr lang="zh-CN" altLang="en-US" b="1">
                <a:solidFill>
                  <a:srgbClr val="FF0000"/>
                </a:solidFill>
                <a:latin typeface="宋体" panose="02010600030101010101" pitchFamily="2" charset="-122"/>
              </a:rPr>
              <a:t>一、价值工程的产生和发展</a:t>
            </a:r>
          </a:p>
          <a:p>
            <a:pPr>
              <a:lnSpc>
                <a:spcPct val="130000"/>
              </a:lnSpc>
              <a:buFont typeface="Wingdings" panose="05000000000000000000" pitchFamily="2" charset="2"/>
              <a:buNone/>
            </a:pPr>
            <a:r>
              <a:rPr lang="zh-CN" altLang="en-US" sz="2400" b="1">
                <a:latin typeface="宋体" panose="02010600030101010101" pitchFamily="2" charset="-122"/>
              </a:rPr>
              <a:t>  价值工程（</a:t>
            </a:r>
            <a:r>
              <a:rPr lang="en-US" altLang="zh-CN" sz="2400" b="1">
                <a:latin typeface="宋体" panose="02010600030101010101" pitchFamily="2" charset="-122"/>
              </a:rPr>
              <a:t>VE</a:t>
            </a:r>
            <a:r>
              <a:rPr lang="zh-CN" altLang="en-US" sz="2400" b="1">
                <a:latin typeface="宋体" panose="02010600030101010101" pitchFamily="2" charset="-122"/>
              </a:rPr>
              <a:t>）是一门新兴的科学管理技术，是降低成本提高效益的一种有效方法。它于</a:t>
            </a:r>
            <a:r>
              <a:rPr lang="en-US" altLang="zh-CN" sz="2400" b="1">
                <a:latin typeface="宋体" panose="02010600030101010101" pitchFamily="2" charset="-122"/>
              </a:rPr>
              <a:t>20</a:t>
            </a:r>
            <a:r>
              <a:rPr lang="zh-CN" altLang="en-US" sz="2400" b="1">
                <a:latin typeface="宋体" panose="02010600030101010101" pitchFamily="2" charset="-122"/>
              </a:rPr>
              <a:t>世纪</a:t>
            </a:r>
            <a:r>
              <a:rPr lang="en-US" altLang="zh-CN" sz="2400" b="1">
                <a:latin typeface="宋体" panose="02010600030101010101" pitchFamily="2" charset="-122"/>
              </a:rPr>
              <a:t>40</a:t>
            </a:r>
            <a:r>
              <a:rPr lang="zh-CN" altLang="en-US" sz="2400" b="1">
                <a:latin typeface="宋体" panose="02010600030101010101" pitchFamily="2" charset="-122"/>
              </a:rPr>
              <a:t>年代起源于美国（麦尔斯－石棉事件）。</a:t>
            </a:r>
          </a:p>
          <a:p>
            <a:pPr>
              <a:lnSpc>
                <a:spcPct val="130000"/>
              </a:lnSpc>
              <a:buFont typeface="Wingdings" panose="05000000000000000000" pitchFamily="2" charset="2"/>
              <a:buNone/>
            </a:pPr>
            <a:r>
              <a:rPr lang="zh-CN" altLang="en-US" sz="2400" b="1">
                <a:latin typeface="宋体" panose="02010600030101010101" pitchFamily="2" charset="-122"/>
              </a:rPr>
              <a:t>   </a:t>
            </a:r>
            <a:r>
              <a:rPr lang="en-US" altLang="zh-CN" sz="2400" b="1">
                <a:latin typeface="宋体" panose="02010600030101010101" pitchFamily="2" charset="-122"/>
              </a:rPr>
              <a:t>1947</a:t>
            </a:r>
            <a:r>
              <a:rPr lang="zh-CN" altLang="en-US" sz="2400" b="1">
                <a:latin typeface="宋体" panose="02010600030101010101" pitchFamily="2" charset="-122"/>
              </a:rPr>
              <a:t>年，麦尔斯以</a:t>
            </a:r>
            <a:r>
              <a:rPr lang="en-US" altLang="zh-CN" sz="2400" b="1">
                <a:latin typeface="宋体" panose="02010600030101010101" pitchFamily="2" charset="-122"/>
              </a:rPr>
              <a:t>《</a:t>
            </a:r>
            <a:r>
              <a:rPr lang="zh-CN" altLang="en-US" sz="2400" b="1">
                <a:latin typeface="宋体" panose="02010600030101010101" pitchFamily="2" charset="-122"/>
              </a:rPr>
              <a:t>价值分析程序</a:t>
            </a:r>
            <a:r>
              <a:rPr lang="en-US" altLang="zh-CN" sz="2400" b="1">
                <a:latin typeface="宋体" panose="02010600030101010101" pitchFamily="2" charset="-122"/>
              </a:rPr>
              <a:t>》</a:t>
            </a:r>
            <a:r>
              <a:rPr lang="zh-CN" altLang="en-US" sz="2400" b="1">
                <a:latin typeface="宋体" panose="02010600030101010101" pitchFamily="2" charset="-122"/>
              </a:rPr>
              <a:t>为题发表了研究成果，标志着价值工程正式产生。</a:t>
            </a:r>
          </a:p>
        </p:txBody>
      </p:sp>
    </p:spTree>
  </p:cSld>
  <p:clrMapOvr>
    <a:masterClrMapping/>
  </p:clrMapOvr>
  <p:transition spd="slow">
    <p:randomBar dir="vert"/>
  </p:transitio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9C4064D-A59D-4EBC-8CB1-A201B10CA540}"/>
              </a:ext>
            </a:extLst>
          </p:cNvPr>
          <p:cNvSpPr>
            <a:spLocks noGrp="1"/>
          </p:cNvSpPr>
          <p:nvPr>
            <p:ph type="sldNum" sz="quarter" idx="10"/>
          </p:nvPr>
        </p:nvSpPr>
        <p:spPr/>
        <p:txBody>
          <a:bodyPr/>
          <a:lstStyle/>
          <a:p>
            <a:fld id="{A0394725-2D5F-4004-9883-091436E90B44}" type="slidenum">
              <a:rPr lang="en-US" altLang="zh-CN"/>
              <a:pPr/>
              <a:t>189</a:t>
            </a:fld>
            <a:endParaRPr lang="en-US" altLang="zh-CN">
              <a:solidFill>
                <a:schemeClr val="tx1"/>
              </a:solidFill>
            </a:endParaRPr>
          </a:p>
        </p:txBody>
      </p:sp>
      <p:sp>
        <p:nvSpPr>
          <p:cNvPr id="269314" name="Rectangle 2">
            <a:extLst>
              <a:ext uri="{FF2B5EF4-FFF2-40B4-BE49-F238E27FC236}">
                <a16:creationId xmlns:a16="http://schemas.microsoft.com/office/drawing/2014/main" id="{54287EC8-23C3-488F-B94E-6743ADDE56E5}"/>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第一节    价值工程概述 </a:t>
            </a:r>
          </a:p>
        </p:txBody>
      </p:sp>
      <p:sp>
        <p:nvSpPr>
          <p:cNvPr id="269315" name="Text Box 3">
            <a:extLst>
              <a:ext uri="{FF2B5EF4-FFF2-40B4-BE49-F238E27FC236}">
                <a16:creationId xmlns:a16="http://schemas.microsoft.com/office/drawing/2014/main" id="{975CF7A8-9CE0-440C-B740-06A3C01F7275}"/>
              </a:ext>
            </a:extLst>
          </p:cNvPr>
          <p:cNvSpPr txBox="1">
            <a:spLocks noChangeArrowheads="1"/>
          </p:cNvSpPr>
          <p:nvPr/>
        </p:nvSpPr>
        <p:spPr bwMode="auto">
          <a:xfrm>
            <a:off x="2555875" y="260350"/>
            <a:ext cx="658812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008000"/>
                </a:solidFill>
              </a:rPr>
              <a:t>二、价值工程相关概念及其特点</a:t>
            </a:r>
          </a:p>
          <a:p>
            <a:pPr>
              <a:spcBef>
                <a:spcPct val="50000"/>
              </a:spcBef>
            </a:pPr>
            <a:r>
              <a:rPr lang="en-US" altLang="zh-CN" b="1">
                <a:solidFill>
                  <a:srgbClr val="FF0000"/>
                </a:solidFill>
              </a:rPr>
              <a:t>1.</a:t>
            </a:r>
            <a:r>
              <a:rPr lang="zh-CN" altLang="en-US" b="1">
                <a:solidFill>
                  <a:srgbClr val="FF0000"/>
                </a:solidFill>
              </a:rPr>
              <a:t>价值工程相关概念</a:t>
            </a:r>
          </a:p>
          <a:p>
            <a:pPr>
              <a:spcBef>
                <a:spcPct val="50000"/>
              </a:spcBef>
            </a:pPr>
            <a:r>
              <a:rPr lang="en-US" altLang="zh-CN" sz="2000" b="1">
                <a:solidFill>
                  <a:srgbClr val="0000FF"/>
                </a:solidFill>
              </a:rPr>
              <a:t>1</a:t>
            </a:r>
            <a:r>
              <a:rPr lang="zh-CN" altLang="en-US" sz="2000" b="1">
                <a:solidFill>
                  <a:srgbClr val="0000FF"/>
                </a:solidFill>
              </a:rPr>
              <a:t>）价值</a:t>
            </a:r>
          </a:p>
          <a:p>
            <a:pPr>
              <a:spcBef>
                <a:spcPct val="50000"/>
              </a:spcBef>
            </a:pPr>
            <a:r>
              <a:rPr lang="zh-CN" altLang="en-US" sz="2000" b="1"/>
              <a:t>价值是被当作衡量物品（事物或产品）有益程度的一种尺度，或者是物品的效用（功能）与费用 （ 成本）的比值。</a:t>
            </a:r>
          </a:p>
          <a:p>
            <a:pPr>
              <a:spcBef>
                <a:spcPct val="50000"/>
              </a:spcBef>
            </a:pPr>
            <a:r>
              <a:rPr lang="en-US" altLang="zh-CN" sz="2000" b="1">
                <a:solidFill>
                  <a:srgbClr val="0000FF"/>
                </a:solidFill>
              </a:rPr>
              <a:t>2</a:t>
            </a:r>
            <a:r>
              <a:rPr lang="zh-CN" altLang="en-US" sz="2000" b="1">
                <a:solidFill>
                  <a:srgbClr val="0000FF"/>
                </a:solidFill>
              </a:rPr>
              <a:t>）功能</a:t>
            </a:r>
          </a:p>
          <a:p>
            <a:pPr>
              <a:spcBef>
                <a:spcPct val="50000"/>
              </a:spcBef>
            </a:pPr>
            <a:r>
              <a:rPr lang="zh-CN" altLang="en-US" sz="2000" b="1"/>
              <a:t>功能是对象能够满足某种需求的一种属性。</a:t>
            </a:r>
          </a:p>
          <a:p>
            <a:pPr>
              <a:spcBef>
                <a:spcPct val="50000"/>
              </a:spcBef>
            </a:pPr>
            <a:r>
              <a:rPr lang="en-US" altLang="zh-CN" sz="2000" b="1">
                <a:solidFill>
                  <a:srgbClr val="0000FF"/>
                </a:solidFill>
              </a:rPr>
              <a:t>3</a:t>
            </a:r>
            <a:r>
              <a:rPr lang="zh-CN" altLang="en-US" sz="2000" b="1">
                <a:solidFill>
                  <a:srgbClr val="0000FF"/>
                </a:solidFill>
              </a:rPr>
              <a:t>）成本</a:t>
            </a:r>
          </a:p>
          <a:p>
            <a:pPr>
              <a:spcBef>
                <a:spcPct val="50000"/>
              </a:spcBef>
            </a:pPr>
            <a:r>
              <a:rPr lang="zh-CN" altLang="en-US" sz="2000" b="1"/>
              <a:t>价值工程的成本指寿命周期成本，包括产品从研究、设计、制造、销售、使用直至报废为止的整个期间的全部费用。</a:t>
            </a:r>
          </a:p>
          <a:p>
            <a:pPr>
              <a:spcBef>
                <a:spcPct val="50000"/>
              </a:spcBef>
            </a:pPr>
            <a:endParaRPr lang="zh-CN" altLang="en-US" sz="2000" b="1"/>
          </a:p>
          <a:p>
            <a:pPr>
              <a:spcBef>
                <a:spcPct val="50000"/>
              </a:spcBef>
            </a:pPr>
            <a:endParaRPr lang="en-US" altLang="zh-CN" sz="2000" b="1">
              <a:solidFill>
                <a:srgbClr val="008000"/>
              </a:solidFill>
            </a:endParaRPr>
          </a:p>
        </p:txBody>
      </p:sp>
    </p:spTree>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a:extLst>
              <a:ext uri="{FF2B5EF4-FFF2-40B4-BE49-F238E27FC236}">
                <a16:creationId xmlns:a16="http://schemas.microsoft.com/office/drawing/2014/main" id="{86EBDCAA-C868-4104-931B-5AFC60236E17}"/>
              </a:ext>
            </a:extLst>
          </p:cNvPr>
          <p:cNvSpPr>
            <a:spLocks noGrp="1"/>
          </p:cNvSpPr>
          <p:nvPr>
            <p:ph type="sldNum" sz="quarter" idx="10"/>
          </p:nvPr>
        </p:nvSpPr>
        <p:spPr/>
        <p:txBody>
          <a:bodyPr/>
          <a:lstStyle/>
          <a:p>
            <a:fld id="{D53172E5-B9A6-4A52-AF14-7FDD7D14F9FF}" type="slidenum">
              <a:rPr lang="en-US" altLang="zh-CN"/>
              <a:pPr/>
              <a:t>19</a:t>
            </a:fld>
            <a:endParaRPr lang="en-US" altLang="zh-CN">
              <a:solidFill>
                <a:schemeClr val="tx1"/>
              </a:solidFill>
            </a:endParaRPr>
          </a:p>
        </p:txBody>
      </p:sp>
      <p:sp>
        <p:nvSpPr>
          <p:cNvPr id="72709" name="Rectangle 5">
            <a:extLst>
              <a:ext uri="{FF2B5EF4-FFF2-40B4-BE49-F238E27FC236}">
                <a16:creationId xmlns:a16="http://schemas.microsoft.com/office/drawing/2014/main" id="{EECBD7E7-86D9-4219-ACE7-F6765A3FFB56}"/>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72707" name="Rectangle 3">
            <a:extLst>
              <a:ext uri="{FF2B5EF4-FFF2-40B4-BE49-F238E27FC236}">
                <a16:creationId xmlns:a16="http://schemas.microsoft.com/office/drawing/2014/main" id="{54376AA8-C400-4621-AD3D-584DFE493E63}"/>
              </a:ext>
            </a:extLst>
          </p:cNvPr>
          <p:cNvSpPr>
            <a:spLocks noGrp="1" noChangeArrowheads="1"/>
          </p:cNvSpPr>
          <p:nvPr>
            <p:ph type="body" sz="half" idx="1"/>
          </p:nvPr>
        </p:nvSpPr>
        <p:spPr>
          <a:xfrm>
            <a:off x="2438400" y="549275"/>
            <a:ext cx="6454775" cy="5832475"/>
          </a:xfrm>
        </p:spPr>
        <p:txBody>
          <a:bodyPr/>
          <a:lstStyle/>
          <a:p>
            <a:r>
              <a:rPr lang="zh-CN" altLang="en-US" sz="2000" b="1">
                <a:solidFill>
                  <a:srgbClr val="CC3300"/>
                </a:solidFill>
              </a:rPr>
              <a:t>若年贷款利率是名义利率</a:t>
            </a:r>
            <a:r>
              <a:rPr lang="en-US" altLang="zh-CN" sz="2000" b="1">
                <a:solidFill>
                  <a:srgbClr val="CC3300"/>
                </a:solidFill>
              </a:rPr>
              <a:t>,</a:t>
            </a:r>
            <a:r>
              <a:rPr lang="zh-CN" altLang="en-US" sz="2000" b="1">
                <a:solidFill>
                  <a:srgbClr val="CC3300"/>
                </a:solidFill>
              </a:rPr>
              <a:t>按月计息。</a:t>
            </a:r>
          </a:p>
          <a:p>
            <a:r>
              <a:rPr lang="zh-CN" altLang="en-US" sz="2000" b="1">
                <a:solidFill>
                  <a:schemeClr val="accent2"/>
                </a:solidFill>
              </a:rPr>
              <a:t>则年实际利率为：</a:t>
            </a:r>
          </a:p>
          <a:p>
            <a:endParaRPr lang="zh-CN" altLang="en-US" sz="2000" b="1"/>
          </a:p>
          <a:p>
            <a:endParaRPr lang="zh-CN" altLang="en-US" sz="2000" b="1">
              <a:solidFill>
                <a:schemeClr val="accent2"/>
              </a:solidFill>
            </a:endParaRPr>
          </a:p>
          <a:p>
            <a:r>
              <a:rPr lang="en-US" altLang="zh-CN" sz="2000" b="1">
                <a:solidFill>
                  <a:schemeClr val="accent2"/>
                </a:solidFill>
              </a:rPr>
              <a:t>A</a:t>
            </a:r>
            <a:r>
              <a:rPr lang="zh-CN" altLang="en-US" sz="2000" b="1" baseline="-25000">
                <a:solidFill>
                  <a:schemeClr val="accent2"/>
                </a:solidFill>
              </a:rPr>
              <a:t>年</a:t>
            </a:r>
            <a:r>
              <a:rPr lang="en-US" altLang="zh-CN" sz="2000" b="1">
                <a:solidFill>
                  <a:schemeClr val="accent2"/>
                </a:solidFill>
              </a:rPr>
              <a:t>= 300000 (</a:t>
            </a:r>
            <a:r>
              <a:rPr lang="en-US" altLang="zh-CN" sz="2000" b="1" i="1">
                <a:solidFill>
                  <a:schemeClr val="accent2"/>
                </a:solidFill>
              </a:rPr>
              <a:t>A/P</a:t>
            </a:r>
            <a:r>
              <a:rPr lang="zh-CN" altLang="en-US" sz="2000" b="1">
                <a:solidFill>
                  <a:schemeClr val="accent2"/>
                </a:solidFill>
              </a:rPr>
              <a:t>，</a:t>
            </a:r>
            <a:r>
              <a:rPr lang="en-US" altLang="zh-CN" sz="2000" b="1">
                <a:solidFill>
                  <a:schemeClr val="accent2"/>
                </a:solidFill>
              </a:rPr>
              <a:t>6.697%</a:t>
            </a:r>
            <a:r>
              <a:rPr lang="zh-CN" altLang="en-US" sz="2000" b="1">
                <a:solidFill>
                  <a:schemeClr val="accent2"/>
                </a:solidFill>
              </a:rPr>
              <a:t>，</a:t>
            </a:r>
            <a:r>
              <a:rPr lang="en-US" altLang="zh-CN" sz="2000" b="1">
                <a:solidFill>
                  <a:schemeClr val="accent2"/>
                </a:solidFill>
              </a:rPr>
              <a:t>20)</a:t>
            </a:r>
          </a:p>
          <a:p>
            <a:r>
              <a:rPr lang="en-US" altLang="zh-CN" sz="2000" b="1">
                <a:solidFill>
                  <a:schemeClr val="accent2"/>
                </a:solidFill>
              </a:rPr>
              <a:t>      = 27654.47(</a:t>
            </a:r>
            <a:r>
              <a:rPr lang="zh-CN" altLang="en-US" sz="2000" b="1">
                <a:solidFill>
                  <a:schemeClr val="accent2"/>
                </a:solidFill>
              </a:rPr>
              <a:t>元</a:t>
            </a:r>
            <a:r>
              <a:rPr lang="en-US" altLang="zh-CN" sz="2000" b="1">
                <a:solidFill>
                  <a:schemeClr val="accent2"/>
                </a:solidFill>
              </a:rPr>
              <a:t>)</a:t>
            </a:r>
          </a:p>
          <a:p>
            <a:r>
              <a:rPr lang="zh-CN" altLang="en-US" sz="2000" b="1">
                <a:solidFill>
                  <a:schemeClr val="accent2"/>
                </a:solidFill>
              </a:rPr>
              <a:t>王某还款的月利率为：</a:t>
            </a:r>
          </a:p>
          <a:p>
            <a:r>
              <a:rPr lang="zh-CN" altLang="en-US" sz="2000" b="1">
                <a:solidFill>
                  <a:schemeClr val="accent2"/>
                </a:solidFill>
              </a:rPr>
              <a:t>       </a:t>
            </a:r>
            <a:r>
              <a:rPr lang="en-US" altLang="zh-CN" sz="2000" b="1">
                <a:solidFill>
                  <a:schemeClr val="accent2"/>
                </a:solidFill>
              </a:rPr>
              <a:t>i</a:t>
            </a:r>
            <a:r>
              <a:rPr lang="zh-CN" altLang="en-US" sz="2000" b="1" baseline="-25000">
                <a:solidFill>
                  <a:schemeClr val="accent2"/>
                </a:solidFill>
              </a:rPr>
              <a:t>月</a:t>
            </a:r>
            <a:r>
              <a:rPr lang="zh-CN" altLang="en-US" sz="2000" b="1">
                <a:solidFill>
                  <a:schemeClr val="accent2"/>
                </a:solidFill>
              </a:rPr>
              <a:t> </a:t>
            </a:r>
            <a:r>
              <a:rPr lang="en-US" altLang="zh-CN" sz="2000" b="1">
                <a:solidFill>
                  <a:schemeClr val="accent2"/>
                </a:solidFill>
              </a:rPr>
              <a:t>= 6.697%/12= 0.5581%</a:t>
            </a:r>
          </a:p>
          <a:p>
            <a:r>
              <a:rPr lang="en-US" altLang="zh-CN" sz="2000" b="1">
                <a:solidFill>
                  <a:schemeClr val="accent2"/>
                </a:solidFill>
              </a:rPr>
              <a:t>A</a:t>
            </a:r>
            <a:r>
              <a:rPr lang="zh-CN" altLang="en-US" sz="2000" b="1" baseline="-25000">
                <a:solidFill>
                  <a:schemeClr val="accent2"/>
                </a:solidFill>
              </a:rPr>
              <a:t>月</a:t>
            </a:r>
            <a:r>
              <a:rPr lang="zh-CN" altLang="en-US" sz="2000" b="1">
                <a:solidFill>
                  <a:schemeClr val="accent2"/>
                </a:solidFill>
              </a:rPr>
              <a:t> </a:t>
            </a:r>
            <a:r>
              <a:rPr lang="en-US" altLang="zh-CN" sz="2000" b="1">
                <a:solidFill>
                  <a:schemeClr val="accent2"/>
                </a:solidFill>
              </a:rPr>
              <a:t>= 27654.47 (A/F</a:t>
            </a:r>
            <a:r>
              <a:rPr lang="zh-CN" altLang="en-US" sz="2000" b="1">
                <a:solidFill>
                  <a:schemeClr val="accent2"/>
                </a:solidFill>
              </a:rPr>
              <a:t>，</a:t>
            </a:r>
            <a:r>
              <a:rPr lang="en-US" altLang="zh-CN" sz="2000" b="1">
                <a:solidFill>
                  <a:schemeClr val="accent2"/>
                </a:solidFill>
              </a:rPr>
              <a:t>0.5581%</a:t>
            </a:r>
            <a:r>
              <a:rPr lang="zh-CN" altLang="en-US" sz="2000" b="1">
                <a:solidFill>
                  <a:schemeClr val="accent2"/>
                </a:solidFill>
              </a:rPr>
              <a:t>，</a:t>
            </a:r>
            <a:r>
              <a:rPr lang="en-US" altLang="zh-CN" sz="2000" b="1">
                <a:solidFill>
                  <a:schemeClr val="accent2"/>
                </a:solidFill>
              </a:rPr>
              <a:t>12) </a:t>
            </a:r>
          </a:p>
          <a:p>
            <a:r>
              <a:rPr lang="en-US" altLang="zh-CN" sz="2000" b="1">
                <a:solidFill>
                  <a:schemeClr val="accent2"/>
                </a:solidFill>
              </a:rPr>
              <a:t>       = 2234.65(</a:t>
            </a:r>
            <a:r>
              <a:rPr lang="zh-CN" altLang="en-US" sz="2000" b="1">
                <a:solidFill>
                  <a:schemeClr val="accent2"/>
                </a:solidFill>
              </a:rPr>
              <a:t>元</a:t>
            </a:r>
            <a:r>
              <a:rPr lang="en-US" altLang="zh-CN" sz="2000" b="1">
                <a:solidFill>
                  <a:schemeClr val="accent2"/>
                </a:solidFill>
              </a:rPr>
              <a:t>)</a:t>
            </a:r>
          </a:p>
          <a:p>
            <a:endParaRPr lang="en-US" altLang="zh-CN" sz="2000" b="1">
              <a:solidFill>
                <a:schemeClr val="accent2"/>
              </a:solidFill>
            </a:endParaRPr>
          </a:p>
          <a:p>
            <a:endParaRPr lang="en-US" altLang="zh-CN" sz="2000" b="1">
              <a:solidFill>
                <a:schemeClr val="accent2"/>
              </a:solidFill>
            </a:endParaRPr>
          </a:p>
          <a:p>
            <a:r>
              <a:rPr lang="en-US" altLang="zh-CN" sz="2000" b="1">
                <a:solidFill>
                  <a:schemeClr val="accent2"/>
                </a:solidFill>
              </a:rPr>
              <a:t>         </a:t>
            </a:r>
            <a:r>
              <a:rPr lang="en-US" altLang="zh-CN" b="1">
                <a:solidFill>
                  <a:srgbClr val="CC3300"/>
                </a:solidFill>
              </a:rPr>
              <a:t>~~~~~~~~~~</a:t>
            </a:r>
            <a:r>
              <a:rPr lang="zh-CN" altLang="en-US" b="1">
                <a:solidFill>
                  <a:srgbClr val="CC3300"/>
                </a:solidFill>
              </a:rPr>
              <a:t>完</a:t>
            </a:r>
            <a:r>
              <a:rPr lang="en-US" altLang="zh-CN" b="1">
                <a:solidFill>
                  <a:srgbClr val="CC3300"/>
                </a:solidFill>
              </a:rPr>
              <a:t>~~~~~~~~~~~</a:t>
            </a:r>
          </a:p>
          <a:p>
            <a:endParaRPr lang="en-US" altLang="zh-CN">
              <a:solidFill>
                <a:srgbClr val="CC3300"/>
              </a:solidFill>
            </a:endParaRPr>
          </a:p>
        </p:txBody>
      </p:sp>
      <p:graphicFrame>
        <p:nvGraphicFramePr>
          <p:cNvPr id="72708" name="Object 4">
            <a:extLst>
              <a:ext uri="{FF2B5EF4-FFF2-40B4-BE49-F238E27FC236}">
                <a16:creationId xmlns:a16="http://schemas.microsoft.com/office/drawing/2014/main" id="{8E31B56F-186E-4D6A-859D-C156D0DD3558}"/>
              </a:ext>
            </a:extLst>
          </p:cNvPr>
          <p:cNvGraphicFramePr>
            <a:graphicFrameLocks noChangeAspect="1"/>
          </p:cNvGraphicFramePr>
          <p:nvPr>
            <p:ph sz="half" idx="2"/>
          </p:nvPr>
        </p:nvGraphicFramePr>
        <p:xfrm>
          <a:off x="4859338" y="1196975"/>
          <a:ext cx="3887787" cy="720725"/>
        </p:xfrm>
        <a:graphic>
          <a:graphicData uri="http://schemas.openxmlformats.org/presentationml/2006/ole">
            <mc:AlternateContent xmlns:mc="http://schemas.openxmlformats.org/markup-compatibility/2006">
              <mc:Choice xmlns:v="urn:schemas-microsoft-com:vml" Requires="v">
                <p:oleObj spid="_x0000_s72711" name="公式" r:id="rId3" imgW="1828800" imgH="393700" progId="Equation.3">
                  <p:embed/>
                </p:oleObj>
              </mc:Choice>
              <mc:Fallback>
                <p:oleObj name="公式" r:id="rId3" imgW="1828800" imgH="3937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1196975"/>
                        <a:ext cx="3887787" cy="720725"/>
                      </a:xfrm>
                      <a:prstGeom prst="rect">
                        <a:avLst/>
                      </a:prstGeom>
                      <a:solidFill>
                        <a:srgbClr val="66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Bar dir="vert"/>
  </p:transition>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8C788C3A-B2FE-43BB-A222-B93C719BD5B9}"/>
              </a:ext>
            </a:extLst>
          </p:cNvPr>
          <p:cNvSpPr>
            <a:spLocks noGrp="1"/>
          </p:cNvSpPr>
          <p:nvPr>
            <p:ph type="sldNum" sz="quarter" idx="10"/>
          </p:nvPr>
        </p:nvSpPr>
        <p:spPr/>
        <p:txBody>
          <a:bodyPr/>
          <a:lstStyle/>
          <a:p>
            <a:fld id="{3AEFBE6D-53C9-444C-AB4A-6FA4D5DAFB7F}" type="slidenum">
              <a:rPr lang="en-US" altLang="zh-CN"/>
              <a:pPr/>
              <a:t>190</a:t>
            </a:fld>
            <a:endParaRPr lang="en-US" altLang="zh-CN">
              <a:solidFill>
                <a:schemeClr val="tx1"/>
              </a:solidFill>
            </a:endParaRPr>
          </a:p>
        </p:txBody>
      </p:sp>
      <p:sp>
        <p:nvSpPr>
          <p:cNvPr id="270338" name="Text Box 2">
            <a:extLst>
              <a:ext uri="{FF2B5EF4-FFF2-40B4-BE49-F238E27FC236}">
                <a16:creationId xmlns:a16="http://schemas.microsoft.com/office/drawing/2014/main" id="{7ED51134-EA3A-4228-8A9D-EA130572B3C1}"/>
              </a:ext>
            </a:extLst>
          </p:cNvPr>
          <p:cNvSpPr txBox="1">
            <a:spLocks noChangeArrowheads="1"/>
          </p:cNvSpPr>
          <p:nvPr/>
        </p:nvSpPr>
        <p:spPr bwMode="auto">
          <a:xfrm>
            <a:off x="-92075" y="32845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
        <p:nvSpPr>
          <p:cNvPr id="270339" name="Rectangle 3">
            <a:extLst>
              <a:ext uri="{FF2B5EF4-FFF2-40B4-BE49-F238E27FC236}">
                <a16:creationId xmlns:a16="http://schemas.microsoft.com/office/drawing/2014/main" id="{904120E0-9D79-4597-B24E-453FF655E2D8}"/>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第一节    价值工程概述 </a:t>
            </a:r>
          </a:p>
        </p:txBody>
      </p:sp>
      <p:sp>
        <p:nvSpPr>
          <p:cNvPr id="270340" name="Text Box 4">
            <a:extLst>
              <a:ext uri="{FF2B5EF4-FFF2-40B4-BE49-F238E27FC236}">
                <a16:creationId xmlns:a16="http://schemas.microsoft.com/office/drawing/2014/main" id="{F84C7F02-802C-4FAB-B9DE-5E531F0BB6A0}"/>
              </a:ext>
            </a:extLst>
          </p:cNvPr>
          <p:cNvSpPr txBox="1">
            <a:spLocks noChangeArrowheads="1"/>
          </p:cNvSpPr>
          <p:nvPr/>
        </p:nvSpPr>
        <p:spPr bwMode="auto">
          <a:xfrm>
            <a:off x="2700338" y="404813"/>
            <a:ext cx="5759450" cy="447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b="1">
                <a:solidFill>
                  <a:srgbClr val="FF0000"/>
                </a:solidFill>
              </a:rPr>
              <a:t>2.  </a:t>
            </a:r>
            <a:r>
              <a:rPr lang="zh-CN" altLang="en-US" b="1">
                <a:solidFill>
                  <a:srgbClr val="FF0000"/>
                </a:solidFill>
              </a:rPr>
              <a:t>价值工程的定义</a:t>
            </a:r>
          </a:p>
          <a:p>
            <a:pPr>
              <a:spcBef>
                <a:spcPct val="50000"/>
              </a:spcBef>
            </a:pPr>
            <a:r>
              <a:rPr lang="zh-CN" altLang="en-US" b="1"/>
              <a:t>价值工程的定义：以功能分析为核心，力求用最低的全寿命周期费用，可靠地实现产品或作业的必要功能的一种有组织的创造性活动。价值工程可以用下式表达：</a:t>
            </a:r>
          </a:p>
          <a:p>
            <a:pPr>
              <a:spcBef>
                <a:spcPct val="50000"/>
              </a:spcBef>
            </a:pPr>
            <a:r>
              <a:rPr lang="zh-CN" altLang="en-US" b="1"/>
              <a:t>                 </a:t>
            </a:r>
            <a:r>
              <a:rPr lang="en-US" altLang="zh-CN" b="1">
                <a:solidFill>
                  <a:srgbClr val="009900"/>
                </a:solidFill>
              </a:rPr>
              <a:t>V=F/C</a:t>
            </a:r>
          </a:p>
          <a:p>
            <a:pPr>
              <a:spcBef>
                <a:spcPct val="50000"/>
              </a:spcBef>
            </a:pPr>
            <a:r>
              <a:rPr lang="zh-CN" altLang="en-US" sz="1800" b="1">
                <a:solidFill>
                  <a:srgbClr val="009900"/>
                </a:solidFill>
              </a:rPr>
              <a:t>式</a:t>
            </a:r>
            <a:r>
              <a:rPr lang="zh-CN" altLang="en-US" sz="2000" b="1">
                <a:solidFill>
                  <a:srgbClr val="009900"/>
                </a:solidFill>
              </a:rPr>
              <a:t>中：</a:t>
            </a:r>
            <a:r>
              <a:rPr lang="en-US" altLang="zh-CN" sz="2000" b="1">
                <a:solidFill>
                  <a:srgbClr val="009900"/>
                </a:solidFill>
              </a:rPr>
              <a:t>V(Value)----</a:t>
            </a:r>
            <a:r>
              <a:rPr lang="zh-CN" altLang="en-US" sz="2000" b="1">
                <a:solidFill>
                  <a:srgbClr val="009900"/>
                </a:solidFill>
              </a:rPr>
              <a:t>价值</a:t>
            </a:r>
          </a:p>
          <a:p>
            <a:pPr>
              <a:spcBef>
                <a:spcPct val="50000"/>
              </a:spcBef>
            </a:pPr>
            <a:r>
              <a:rPr lang="zh-CN" altLang="en-US" sz="2000" b="1">
                <a:solidFill>
                  <a:srgbClr val="009900"/>
                </a:solidFill>
              </a:rPr>
              <a:t>            </a:t>
            </a:r>
            <a:r>
              <a:rPr lang="en-US" altLang="zh-CN" sz="2000" b="1">
                <a:solidFill>
                  <a:srgbClr val="009900"/>
                </a:solidFill>
              </a:rPr>
              <a:t>F(Function)</a:t>
            </a:r>
            <a:r>
              <a:rPr lang="zh-CN" altLang="en-US" sz="2000" b="1">
                <a:solidFill>
                  <a:srgbClr val="009900"/>
                </a:solidFill>
              </a:rPr>
              <a:t>－功能</a:t>
            </a:r>
          </a:p>
          <a:p>
            <a:pPr>
              <a:spcBef>
                <a:spcPct val="50000"/>
              </a:spcBef>
            </a:pPr>
            <a:r>
              <a:rPr lang="zh-CN" altLang="en-US" sz="2000" b="1">
                <a:solidFill>
                  <a:srgbClr val="009900"/>
                </a:solidFill>
              </a:rPr>
              <a:t>            </a:t>
            </a:r>
            <a:r>
              <a:rPr lang="en-US" altLang="zh-CN" sz="2000" b="1">
                <a:solidFill>
                  <a:srgbClr val="009900"/>
                </a:solidFill>
              </a:rPr>
              <a:t>C(Cost)</a:t>
            </a:r>
            <a:r>
              <a:rPr lang="zh-CN" altLang="en-US" sz="2000" b="1">
                <a:solidFill>
                  <a:srgbClr val="009900"/>
                </a:solidFill>
              </a:rPr>
              <a:t>－成本</a:t>
            </a:r>
          </a:p>
          <a:p>
            <a:pPr>
              <a:spcBef>
                <a:spcPct val="50000"/>
              </a:spcBef>
            </a:pPr>
            <a:endParaRPr lang="en-US" altLang="zh-CN" sz="2000">
              <a:solidFill>
                <a:srgbClr val="009900"/>
              </a:solidFill>
            </a:endParaRPr>
          </a:p>
        </p:txBody>
      </p:sp>
      <p:sp>
        <p:nvSpPr>
          <p:cNvPr id="270341" name="Rectangle 5">
            <a:extLst>
              <a:ext uri="{FF2B5EF4-FFF2-40B4-BE49-F238E27FC236}">
                <a16:creationId xmlns:a16="http://schemas.microsoft.com/office/drawing/2014/main" id="{24761F2C-2498-45F9-9F25-B342B1173079}"/>
              </a:ext>
            </a:extLst>
          </p:cNvPr>
          <p:cNvSpPr>
            <a:spLocks noGrp="1" noChangeArrowheads="1"/>
          </p:cNvSpPr>
          <p:nvPr>
            <p:ph type="body" idx="1"/>
          </p:nvPr>
        </p:nvSpPr>
        <p:spPr>
          <a:xfrm>
            <a:off x="2484438" y="4408488"/>
            <a:ext cx="6019800" cy="2449512"/>
          </a:xfrm>
          <a:noFill/>
          <a:ln/>
        </p:spPr>
        <p:txBody>
          <a:bodyPr/>
          <a:lstStyle/>
          <a:p>
            <a:pPr>
              <a:lnSpc>
                <a:spcPct val="90000"/>
              </a:lnSpc>
            </a:pPr>
            <a:r>
              <a:rPr lang="zh-CN" altLang="en-US" sz="2400" b="1">
                <a:solidFill>
                  <a:srgbClr val="0066FF"/>
                </a:solidFill>
              </a:rPr>
              <a:t>价值功能的定义包含</a:t>
            </a:r>
            <a:r>
              <a:rPr lang="en-US" altLang="zh-CN" sz="2400" b="1">
                <a:solidFill>
                  <a:srgbClr val="0066FF"/>
                </a:solidFill>
              </a:rPr>
              <a:t>4</a:t>
            </a:r>
            <a:r>
              <a:rPr lang="zh-CN" altLang="en-US" sz="2400" b="1">
                <a:solidFill>
                  <a:srgbClr val="0066FF"/>
                </a:solidFill>
              </a:rPr>
              <a:t>个方面的含义：</a:t>
            </a:r>
          </a:p>
          <a:p>
            <a:pPr>
              <a:lnSpc>
                <a:spcPct val="90000"/>
              </a:lnSpc>
            </a:pPr>
            <a:r>
              <a:rPr lang="zh-CN" altLang="en-US" sz="2400" b="1">
                <a:solidFill>
                  <a:srgbClr val="0066FF"/>
                </a:solidFill>
              </a:rPr>
              <a:t>（</a:t>
            </a:r>
            <a:r>
              <a:rPr lang="en-US" altLang="zh-CN" sz="2400" b="1">
                <a:solidFill>
                  <a:srgbClr val="0066FF"/>
                </a:solidFill>
              </a:rPr>
              <a:t>1</a:t>
            </a:r>
            <a:r>
              <a:rPr lang="zh-CN" altLang="en-US" sz="2400" b="1">
                <a:solidFill>
                  <a:srgbClr val="0066FF"/>
                </a:solidFill>
              </a:rPr>
              <a:t>）功能分析是价值工程的核心</a:t>
            </a:r>
          </a:p>
          <a:p>
            <a:pPr>
              <a:lnSpc>
                <a:spcPct val="90000"/>
              </a:lnSpc>
            </a:pPr>
            <a:r>
              <a:rPr lang="zh-CN" altLang="en-US" sz="2400" b="1">
                <a:solidFill>
                  <a:srgbClr val="0066FF"/>
                </a:solidFill>
              </a:rPr>
              <a:t>（</a:t>
            </a:r>
            <a:r>
              <a:rPr lang="en-US" altLang="zh-CN" sz="2400" b="1">
                <a:solidFill>
                  <a:srgbClr val="0066FF"/>
                </a:solidFill>
              </a:rPr>
              <a:t>2</a:t>
            </a:r>
            <a:r>
              <a:rPr lang="zh-CN" altLang="en-US" sz="2400" b="1">
                <a:solidFill>
                  <a:srgbClr val="0066FF"/>
                </a:solidFill>
              </a:rPr>
              <a:t>）追求的是全寿命周期费用最低</a:t>
            </a:r>
          </a:p>
          <a:p>
            <a:pPr>
              <a:lnSpc>
                <a:spcPct val="90000"/>
              </a:lnSpc>
            </a:pPr>
            <a:r>
              <a:rPr lang="zh-CN" altLang="en-US" sz="2400" b="1">
                <a:solidFill>
                  <a:srgbClr val="0066FF"/>
                </a:solidFill>
              </a:rPr>
              <a:t>（</a:t>
            </a:r>
            <a:r>
              <a:rPr lang="en-US" altLang="zh-CN" sz="2400" b="1">
                <a:solidFill>
                  <a:srgbClr val="0066FF"/>
                </a:solidFill>
              </a:rPr>
              <a:t>3</a:t>
            </a:r>
            <a:r>
              <a:rPr lang="zh-CN" altLang="en-US" sz="2400" b="1">
                <a:solidFill>
                  <a:srgbClr val="0066FF"/>
                </a:solidFill>
              </a:rPr>
              <a:t>）价值工程是有组织的创造性活动</a:t>
            </a:r>
          </a:p>
          <a:p>
            <a:pPr>
              <a:lnSpc>
                <a:spcPct val="90000"/>
              </a:lnSpc>
            </a:pPr>
            <a:r>
              <a:rPr lang="zh-CN" altLang="en-US" sz="2400" b="1">
                <a:solidFill>
                  <a:srgbClr val="0066FF"/>
                </a:solidFill>
              </a:rPr>
              <a:t>（</a:t>
            </a:r>
            <a:r>
              <a:rPr lang="en-US" altLang="zh-CN" sz="2400" b="1">
                <a:solidFill>
                  <a:srgbClr val="0066FF"/>
                </a:solidFill>
              </a:rPr>
              <a:t>4</a:t>
            </a:r>
            <a:r>
              <a:rPr lang="zh-CN" altLang="en-US" sz="2400" b="1">
                <a:solidFill>
                  <a:srgbClr val="0066FF"/>
                </a:solidFill>
              </a:rPr>
              <a:t>）从用户的角度分析功能</a:t>
            </a:r>
          </a:p>
        </p:txBody>
      </p:sp>
    </p:spTree>
  </p:cSld>
  <p:clrMapOvr>
    <a:masterClrMapping/>
  </p:clrMapOvr>
  <p:transition spd="slow">
    <p:randomBar dir="vert"/>
  </p:transitio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9B0CFE75-9C7D-46F5-B5B7-C35E47462319}"/>
              </a:ext>
            </a:extLst>
          </p:cNvPr>
          <p:cNvSpPr>
            <a:spLocks noGrp="1"/>
          </p:cNvSpPr>
          <p:nvPr>
            <p:ph type="sldNum" sz="quarter" idx="10"/>
          </p:nvPr>
        </p:nvSpPr>
        <p:spPr/>
        <p:txBody>
          <a:bodyPr/>
          <a:lstStyle/>
          <a:p>
            <a:fld id="{307CB6B2-E762-4842-8A2C-CB1F9AB7C377}" type="slidenum">
              <a:rPr lang="en-US" altLang="zh-CN"/>
              <a:pPr/>
              <a:t>191</a:t>
            </a:fld>
            <a:endParaRPr lang="en-US" altLang="zh-CN">
              <a:solidFill>
                <a:schemeClr val="tx1"/>
              </a:solidFill>
            </a:endParaRPr>
          </a:p>
        </p:txBody>
      </p:sp>
      <p:sp>
        <p:nvSpPr>
          <p:cNvPr id="271362" name="Rectangle 2">
            <a:extLst>
              <a:ext uri="{FF2B5EF4-FFF2-40B4-BE49-F238E27FC236}">
                <a16:creationId xmlns:a16="http://schemas.microsoft.com/office/drawing/2014/main" id="{D5A57BB5-BC26-44D3-9940-4873E60A1A7A}"/>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第一节    价值工程概述 </a:t>
            </a:r>
          </a:p>
        </p:txBody>
      </p:sp>
      <p:sp>
        <p:nvSpPr>
          <p:cNvPr id="271363" name="Rectangle 3">
            <a:extLst>
              <a:ext uri="{FF2B5EF4-FFF2-40B4-BE49-F238E27FC236}">
                <a16:creationId xmlns:a16="http://schemas.microsoft.com/office/drawing/2014/main" id="{88078E04-CEA8-43A2-88BD-77A15048F08E}"/>
              </a:ext>
            </a:extLst>
          </p:cNvPr>
          <p:cNvSpPr>
            <a:spLocks noGrp="1" noChangeArrowheads="1"/>
          </p:cNvSpPr>
          <p:nvPr>
            <p:ph type="body" idx="1"/>
          </p:nvPr>
        </p:nvSpPr>
        <p:spPr/>
        <p:txBody>
          <a:bodyPr/>
          <a:lstStyle/>
          <a:p>
            <a:pPr>
              <a:buFont typeface="Wingdings" panose="05000000000000000000" pitchFamily="2" charset="2"/>
              <a:buNone/>
            </a:pPr>
            <a:r>
              <a:rPr lang="en-US" altLang="zh-CN" sz="2400" b="1">
                <a:solidFill>
                  <a:srgbClr val="FF0000"/>
                </a:solidFill>
              </a:rPr>
              <a:t>    3. </a:t>
            </a:r>
            <a:r>
              <a:rPr lang="zh-CN" altLang="en-US" sz="2400" b="1">
                <a:solidFill>
                  <a:srgbClr val="FF0000"/>
                </a:solidFill>
              </a:rPr>
              <a:t>提高价值的途径</a:t>
            </a:r>
          </a:p>
          <a:p>
            <a:pPr>
              <a:buFont typeface="Wingdings" panose="05000000000000000000" pitchFamily="2" charset="2"/>
              <a:buNone/>
            </a:pPr>
            <a:endParaRPr lang="en-US" altLang="zh-CN" b="1">
              <a:solidFill>
                <a:srgbClr val="FF0000"/>
              </a:solidFill>
            </a:endParaRPr>
          </a:p>
        </p:txBody>
      </p:sp>
      <p:pic>
        <p:nvPicPr>
          <p:cNvPr id="271364" name="Picture 4">
            <a:extLst>
              <a:ext uri="{FF2B5EF4-FFF2-40B4-BE49-F238E27FC236}">
                <a16:creationId xmlns:a16="http://schemas.microsoft.com/office/drawing/2014/main" id="{8042C71B-AE7C-4111-A170-34C815526B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1557338"/>
            <a:ext cx="6481762" cy="3816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D540CF0-299F-4693-A834-3197ABF76E1D}"/>
              </a:ext>
            </a:extLst>
          </p:cNvPr>
          <p:cNvSpPr>
            <a:spLocks noGrp="1"/>
          </p:cNvSpPr>
          <p:nvPr>
            <p:ph type="sldNum" sz="quarter" idx="10"/>
          </p:nvPr>
        </p:nvSpPr>
        <p:spPr/>
        <p:txBody>
          <a:bodyPr/>
          <a:lstStyle/>
          <a:p>
            <a:fld id="{B7883390-9E32-4EDA-8D39-CC4D158C7236}" type="slidenum">
              <a:rPr lang="en-US" altLang="zh-CN"/>
              <a:pPr/>
              <a:t>192</a:t>
            </a:fld>
            <a:endParaRPr lang="en-US" altLang="zh-CN">
              <a:solidFill>
                <a:schemeClr val="tx1"/>
              </a:solidFill>
            </a:endParaRPr>
          </a:p>
        </p:txBody>
      </p:sp>
      <p:sp>
        <p:nvSpPr>
          <p:cNvPr id="272386" name="Rectangle 2">
            <a:extLst>
              <a:ext uri="{FF2B5EF4-FFF2-40B4-BE49-F238E27FC236}">
                <a16:creationId xmlns:a16="http://schemas.microsoft.com/office/drawing/2014/main" id="{AC3E3A8C-B867-493C-BD26-DC680EEA0E42}"/>
              </a:ext>
            </a:extLst>
          </p:cNvPr>
          <p:cNvSpPr>
            <a:spLocks noGrp="1" noChangeArrowheads="1"/>
          </p:cNvSpPr>
          <p:nvPr>
            <p:ph type="body" idx="1"/>
          </p:nvPr>
        </p:nvSpPr>
        <p:spPr>
          <a:xfrm>
            <a:off x="2438400" y="476250"/>
            <a:ext cx="6454775" cy="5400675"/>
          </a:xfrm>
        </p:spPr>
        <p:txBody>
          <a:bodyPr/>
          <a:lstStyle/>
          <a:p>
            <a:pPr>
              <a:lnSpc>
                <a:spcPct val="80000"/>
              </a:lnSpc>
              <a:buFont typeface="Wingdings" panose="05000000000000000000" pitchFamily="2" charset="2"/>
              <a:buNone/>
            </a:pPr>
            <a:r>
              <a:rPr lang="zh-CN" altLang="en-US" sz="2800" b="1">
                <a:solidFill>
                  <a:srgbClr val="008000"/>
                </a:solidFill>
              </a:rPr>
              <a:t>三、价值工程的指导原则及工作程序</a:t>
            </a:r>
          </a:p>
          <a:p>
            <a:pPr>
              <a:lnSpc>
                <a:spcPct val="80000"/>
              </a:lnSpc>
              <a:buFont typeface="Wingdings" panose="05000000000000000000" pitchFamily="2" charset="2"/>
              <a:buNone/>
            </a:pPr>
            <a:endParaRPr lang="zh-CN" altLang="en-US" sz="2800" b="1">
              <a:solidFill>
                <a:srgbClr val="FF0000"/>
              </a:solidFill>
            </a:endParaRPr>
          </a:p>
          <a:p>
            <a:pPr>
              <a:lnSpc>
                <a:spcPct val="80000"/>
              </a:lnSpc>
              <a:buFont typeface="Wingdings" panose="05000000000000000000" pitchFamily="2" charset="2"/>
              <a:buNone/>
            </a:pPr>
            <a:r>
              <a:rPr lang="en-US" altLang="zh-CN" sz="2400" b="1">
                <a:solidFill>
                  <a:srgbClr val="FF0000"/>
                </a:solidFill>
              </a:rPr>
              <a:t>1.</a:t>
            </a:r>
            <a:r>
              <a:rPr lang="zh-CN" altLang="en-US" sz="2400" b="1">
                <a:solidFill>
                  <a:srgbClr val="FF0000"/>
                </a:solidFill>
              </a:rPr>
              <a:t>指导原则：</a:t>
            </a:r>
          </a:p>
          <a:p>
            <a:pPr>
              <a:lnSpc>
                <a:spcPct val="80000"/>
              </a:lnSpc>
              <a:buFont typeface="Wingdings" panose="05000000000000000000" pitchFamily="2" charset="2"/>
              <a:buNone/>
            </a:pPr>
            <a:r>
              <a:rPr lang="zh-CN" altLang="en-US" sz="1800" b="1"/>
              <a:t>（</a:t>
            </a:r>
            <a:r>
              <a:rPr lang="en-US" altLang="zh-CN" sz="1800" b="1"/>
              <a:t>1</a:t>
            </a:r>
            <a:r>
              <a:rPr lang="zh-CN" altLang="en-US" sz="1800" b="1"/>
              <a:t>）分析问题要避免一般化，概念化，要具体分析。</a:t>
            </a:r>
          </a:p>
          <a:p>
            <a:pPr>
              <a:lnSpc>
                <a:spcPct val="80000"/>
              </a:lnSpc>
              <a:buFont typeface="Wingdings" panose="05000000000000000000" pitchFamily="2" charset="2"/>
              <a:buNone/>
            </a:pPr>
            <a:r>
              <a:rPr lang="zh-CN" altLang="en-US" sz="1800" b="1"/>
              <a:t>（</a:t>
            </a:r>
            <a:r>
              <a:rPr lang="en-US" altLang="zh-CN" sz="1800" b="1"/>
              <a:t>2</a:t>
            </a:r>
            <a:r>
              <a:rPr lang="zh-CN" altLang="en-US" sz="1800" b="1"/>
              <a:t>）收集一切可用的成本资料。</a:t>
            </a:r>
          </a:p>
          <a:p>
            <a:pPr>
              <a:lnSpc>
                <a:spcPct val="80000"/>
              </a:lnSpc>
              <a:buFont typeface="Wingdings" panose="05000000000000000000" pitchFamily="2" charset="2"/>
              <a:buNone/>
            </a:pPr>
            <a:r>
              <a:rPr lang="zh-CN" altLang="en-US" sz="1800" b="1"/>
              <a:t>（</a:t>
            </a:r>
            <a:r>
              <a:rPr lang="en-US" altLang="zh-CN" sz="1800" b="1"/>
              <a:t>3</a:t>
            </a:r>
            <a:r>
              <a:rPr lang="zh-CN" altLang="en-US" sz="1800" b="1"/>
              <a:t>）使用最好、最可靠的情报。</a:t>
            </a:r>
          </a:p>
          <a:p>
            <a:pPr>
              <a:lnSpc>
                <a:spcPct val="80000"/>
              </a:lnSpc>
              <a:buFont typeface="Wingdings" panose="05000000000000000000" pitchFamily="2" charset="2"/>
              <a:buNone/>
            </a:pPr>
            <a:r>
              <a:rPr lang="zh-CN" altLang="en-US" sz="1800" b="1"/>
              <a:t>（</a:t>
            </a:r>
            <a:r>
              <a:rPr lang="en-US" altLang="zh-CN" sz="1800" b="1"/>
              <a:t>4</a:t>
            </a:r>
            <a:r>
              <a:rPr lang="zh-CN" altLang="en-US" sz="1800" b="1"/>
              <a:t>）打破现有框框，进行创新和提高。</a:t>
            </a:r>
          </a:p>
          <a:p>
            <a:pPr>
              <a:lnSpc>
                <a:spcPct val="80000"/>
              </a:lnSpc>
              <a:buFont typeface="Wingdings" panose="05000000000000000000" pitchFamily="2" charset="2"/>
              <a:buNone/>
            </a:pPr>
            <a:r>
              <a:rPr lang="zh-CN" altLang="en-US" sz="1800" b="1"/>
              <a:t>（</a:t>
            </a:r>
            <a:r>
              <a:rPr lang="en-US" altLang="zh-CN" sz="1800" b="1"/>
              <a:t>5</a:t>
            </a:r>
            <a:r>
              <a:rPr lang="zh-CN" altLang="en-US" sz="1800" b="1"/>
              <a:t>）发挥真正的独创性。</a:t>
            </a:r>
          </a:p>
          <a:p>
            <a:pPr>
              <a:lnSpc>
                <a:spcPct val="80000"/>
              </a:lnSpc>
              <a:buFont typeface="Wingdings" panose="05000000000000000000" pitchFamily="2" charset="2"/>
              <a:buNone/>
            </a:pPr>
            <a:r>
              <a:rPr lang="zh-CN" altLang="en-US" sz="1800" b="1"/>
              <a:t>（</a:t>
            </a:r>
            <a:r>
              <a:rPr lang="en-US" altLang="zh-CN" sz="1800" b="1"/>
              <a:t>6</a:t>
            </a:r>
            <a:r>
              <a:rPr lang="zh-CN" altLang="en-US" sz="1800" b="1"/>
              <a:t>）找出障碍，克服障碍。</a:t>
            </a:r>
          </a:p>
          <a:p>
            <a:pPr>
              <a:lnSpc>
                <a:spcPct val="80000"/>
              </a:lnSpc>
              <a:buFont typeface="Wingdings" panose="05000000000000000000" pitchFamily="2" charset="2"/>
              <a:buNone/>
            </a:pPr>
            <a:r>
              <a:rPr lang="zh-CN" altLang="en-US" sz="1800" b="1"/>
              <a:t>（</a:t>
            </a:r>
            <a:r>
              <a:rPr lang="en-US" altLang="zh-CN" sz="1800" b="1"/>
              <a:t>7</a:t>
            </a:r>
            <a:r>
              <a:rPr lang="zh-CN" altLang="en-US" sz="1800" b="1"/>
              <a:t>）充分利用有关专家，扩大专业知识面。</a:t>
            </a:r>
          </a:p>
          <a:p>
            <a:pPr>
              <a:lnSpc>
                <a:spcPct val="80000"/>
              </a:lnSpc>
              <a:buFont typeface="Wingdings" panose="05000000000000000000" pitchFamily="2" charset="2"/>
              <a:buNone/>
            </a:pPr>
            <a:r>
              <a:rPr lang="zh-CN" altLang="en-US" sz="1800" b="1"/>
              <a:t>（</a:t>
            </a:r>
            <a:r>
              <a:rPr lang="en-US" altLang="zh-CN" sz="1800" b="1"/>
              <a:t>8</a:t>
            </a:r>
            <a:r>
              <a:rPr lang="zh-CN" altLang="en-US" sz="1800" b="1"/>
              <a:t>）对于重要的公差，要换算成加工费用来认真考虑。</a:t>
            </a:r>
          </a:p>
          <a:p>
            <a:pPr>
              <a:lnSpc>
                <a:spcPct val="80000"/>
              </a:lnSpc>
              <a:buFont typeface="Wingdings" panose="05000000000000000000" pitchFamily="2" charset="2"/>
              <a:buNone/>
            </a:pPr>
            <a:r>
              <a:rPr lang="zh-CN" altLang="en-US" sz="1800" b="1"/>
              <a:t>（</a:t>
            </a:r>
            <a:r>
              <a:rPr lang="en-US" altLang="zh-CN" sz="1800" b="1"/>
              <a:t>9</a:t>
            </a:r>
            <a:r>
              <a:rPr lang="zh-CN" altLang="en-US" sz="1800" b="1"/>
              <a:t>）尽量采用专业化工厂的生产技术。</a:t>
            </a:r>
          </a:p>
          <a:p>
            <a:pPr>
              <a:lnSpc>
                <a:spcPct val="80000"/>
              </a:lnSpc>
              <a:buFont typeface="Wingdings" panose="05000000000000000000" pitchFamily="2" charset="2"/>
              <a:buNone/>
            </a:pPr>
            <a:r>
              <a:rPr lang="zh-CN" altLang="en-US" sz="1800" b="1"/>
              <a:t>（</a:t>
            </a:r>
            <a:r>
              <a:rPr lang="en-US" altLang="zh-CN" sz="1800" b="1"/>
              <a:t>10</a:t>
            </a:r>
            <a:r>
              <a:rPr lang="zh-CN" altLang="en-US" sz="1800" b="1"/>
              <a:t>）利用和购买专业化工厂的生产技术。</a:t>
            </a:r>
          </a:p>
          <a:p>
            <a:pPr>
              <a:lnSpc>
                <a:spcPct val="80000"/>
              </a:lnSpc>
              <a:buFont typeface="Wingdings" panose="05000000000000000000" pitchFamily="2" charset="2"/>
              <a:buNone/>
            </a:pPr>
            <a:r>
              <a:rPr lang="zh-CN" altLang="en-US" sz="1800" b="1"/>
              <a:t>（</a:t>
            </a:r>
            <a:r>
              <a:rPr lang="en-US" altLang="zh-CN" sz="1800" b="1"/>
              <a:t>11</a:t>
            </a:r>
            <a:r>
              <a:rPr lang="zh-CN" altLang="en-US" sz="1800" b="1"/>
              <a:t>）采用专门生产工艺。</a:t>
            </a:r>
          </a:p>
          <a:p>
            <a:pPr>
              <a:lnSpc>
                <a:spcPct val="80000"/>
              </a:lnSpc>
              <a:buFont typeface="Wingdings" panose="05000000000000000000" pitchFamily="2" charset="2"/>
              <a:buNone/>
            </a:pPr>
            <a:r>
              <a:rPr lang="zh-CN" altLang="en-US" sz="1800" b="1"/>
              <a:t>（</a:t>
            </a:r>
            <a:r>
              <a:rPr lang="en-US" altLang="zh-CN" sz="1800" b="1"/>
              <a:t>12</a:t>
            </a:r>
            <a:r>
              <a:rPr lang="zh-CN" altLang="en-US" sz="1800" b="1"/>
              <a:t>）尽量采用标准。</a:t>
            </a:r>
          </a:p>
          <a:p>
            <a:pPr>
              <a:lnSpc>
                <a:spcPct val="80000"/>
              </a:lnSpc>
              <a:buFont typeface="Wingdings" panose="05000000000000000000" pitchFamily="2" charset="2"/>
              <a:buNone/>
            </a:pPr>
            <a:r>
              <a:rPr lang="zh-CN" altLang="en-US" sz="1800" b="1"/>
              <a:t>（</a:t>
            </a:r>
            <a:r>
              <a:rPr lang="en-US" altLang="zh-CN" sz="1800" b="1"/>
              <a:t>13</a:t>
            </a:r>
            <a:r>
              <a:rPr lang="zh-CN" altLang="en-US" sz="1800" b="1"/>
              <a:t>）以 “我是否这样花自己的钱”作为判断标准。</a:t>
            </a:r>
          </a:p>
          <a:p>
            <a:pPr>
              <a:lnSpc>
                <a:spcPct val="80000"/>
              </a:lnSpc>
              <a:buFont typeface="Wingdings" panose="05000000000000000000" pitchFamily="2" charset="2"/>
              <a:buNone/>
            </a:pPr>
            <a:endParaRPr lang="en-US" altLang="zh-CN" sz="1800" b="1">
              <a:solidFill>
                <a:srgbClr val="0000FF"/>
              </a:solidFill>
            </a:endParaRPr>
          </a:p>
        </p:txBody>
      </p:sp>
      <p:sp>
        <p:nvSpPr>
          <p:cNvPr id="272387" name="Rectangle 3">
            <a:extLst>
              <a:ext uri="{FF2B5EF4-FFF2-40B4-BE49-F238E27FC236}">
                <a16:creationId xmlns:a16="http://schemas.microsoft.com/office/drawing/2014/main" id="{3119AAB5-7530-4AE0-925E-89A8D0E04680}"/>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第一节    价值工程概述 </a:t>
            </a:r>
          </a:p>
        </p:txBody>
      </p:sp>
    </p:spTree>
  </p:cSld>
  <p:clrMapOvr>
    <a:masterClrMapping/>
  </p:clrMapOvr>
  <p:transition spd="slow">
    <p:randomBar dir="vert"/>
  </p:transitio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13661181-D4B6-48E0-8D08-BF4BB6DB2D3F}"/>
              </a:ext>
            </a:extLst>
          </p:cNvPr>
          <p:cNvSpPr>
            <a:spLocks noGrp="1"/>
          </p:cNvSpPr>
          <p:nvPr>
            <p:ph type="sldNum" sz="quarter" idx="10"/>
          </p:nvPr>
        </p:nvSpPr>
        <p:spPr/>
        <p:txBody>
          <a:bodyPr/>
          <a:lstStyle/>
          <a:p>
            <a:fld id="{79DB39D7-AE51-46BF-9C78-2EAA3609E922}" type="slidenum">
              <a:rPr lang="en-US" altLang="zh-CN"/>
              <a:pPr/>
              <a:t>193</a:t>
            </a:fld>
            <a:endParaRPr lang="en-US" altLang="zh-CN">
              <a:solidFill>
                <a:schemeClr val="tx1"/>
              </a:solidFill>
            </a:endParaRPr>
          </a:p>
        </p:txBody>
      </p:sp>
      <p:sp>
        <p:nvSpPr>
          <p:cNvPr id="273410" name="Rectangle 2">
            <a:extLst>
              <a:ext uri="{FF2B5EF4-FFF2-40B4-BE49-F238E27FC236}">
                <a16:creationId xmlns:a16="http://schemas.microsoft.com/office/drawing/2014/main" id="{61BB3C85-FA20-45E0-96AA-1058E8A38B7E}"/>
              </a:ext>
            </a:extLst>
          </p:cNvPr>
          <p:cNvSpPr>
            <a:spLocks noGrp="1" noChangeArrowheads="1"/>
          </p:cNvSpPr>
          <p:nvPr>
            <p:ph type="body" idx="1"/>
          </p:nvPr>
        </p:nvSpPr>
        <p:spPr>
          <a:xfrm>
            <a:off x="2438400" y="333375"/>
            <a:ext cx="6019800" cy="6048375"/>
          </a:xfrm>
        </p:spPr>
        <p:txBody>
          <a:bodyPr/>
          <a:lstStyle/>
          <a:p>
            <a:pPr>
              <a:buFont typeface="Wingdings" panose="05000000000000000000" pitchFamily="2" charset="2"/>
              <a:buNone/>
            </a:pPr>
            <a:r>
              <a:rPr lang="en-US" altLang="zh-CN" sz="2400" b="1">
                <a:solidFill>
                  <a:srgbClr val="FF0000"/>
                </a:solidFill>
              </a:rPr>
              <a:t>2.</a:t>
            </a:r>
            <a:r>
              <a:rPr lang="zh-CN" altLang="en-US" sz="2400" b="1">
                <a:solidFill>
                  <a:srgbClr val="FF0000"/>
                </a:solidFill>
              </a:rPr>
              <a:t>价值工程活动程序</a:t>
            </a:r>
            <a:r>
              <a:rPr lang="zh-CN" altLang="en-US" sz="2400">
                <a:solidFill>
                  <a:srgbClr val="FF0000"/>
                </a:solidFill>
              </a:rPr>
              <a:t>：</a:t>
            </a:r>
          </a:p>
          <a:p>
            <a:pPr>
              <a:buFont typeface="Wingdings" panose="05000000000000000000" pitchFamily="2" charset="2"/>
              <a:buNone/>
            </a:pPr>
            <a:endParaRPr lang="en-US" altLang="zh-CN" sz="2400">
              <a:solidFill>
                <a:srgbClr val="FF0000"/>
              </a:solidFill>
            </a:endParaRPr>
          </a:p>
        </p:txBody>
      </p:sp>
      <p:sp>
        <p:nvSpPr>
          <p:cNvPr id="273411" name="Rectangle 3">
            <a:extLst>
              <a:ext uri="{FF2B5EF4-FFF2-40B4-BE49-F238E27FC236}">
                <a16:creationId xmlns:a16="http://schemas.microsoft.com/office/drawing/2014/main" id="{24C6184C-89FA-494A-AF63-26623E91A452}"/>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第一节    价值工程概述 </a:t>
            </a:r>
          </a:p>
        </p:txBody>
      </p:sp>
      <p:pic>
        <p:nvPicPr>
          <p:cNvPr id="273412" name="Picture 4">
            <a:extLst>
              <a:ext uri="{FF2B5EF4-FFF2-40B4-BE49-F238E27FC236}">
                <a16:creationId xmlns:a16="http://schemas.microsoft.com/office/drawing/2014/main" id="{AB3BBF7D-5E37-417A-B8D4-366108585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341438"/>
            <a:ext cx="6804025" cy="50403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F6E41FC-3D5A-44F4-A655-E6721AEA4429}"/>
              </a:ext>
            </a:extLst>
          </p:cNvPr>
          <p:cNvSpPr>
            <a:spLocks noGrp="1"/>
          </p:cNvSpPr>
          <p:nvPr>
            <p:ph type="sldNum" sz="quarter" idx="10"/>
          </p:nvPr>
        </p:nvSpPr>
        <p:spPr/>
        <p:txBody>
          <a:bodyPr/>
          <a:lstStyle/>
          <a:p>
            <a:fld id="{BE5F85A2-434E-465C-8B3D-DE867D0DE914}" type="slidenum">
              <a:rPr lang="en-US" altLang="zh-CN"/>
              <a:pPr/>
              <a:t>194</a:t>
            </a:fld>
            <a:endParaRPr lang="en-US" altLang="zh-CN">
              <a:solidFill>
                <a:schemeClr val="tx1"/>
              </a:solidFill>
            </a:endParaRPr>
          </a:p>
        </p:txBody>
      </p:sp>
      <p:sp>
        <p:nvSpPr>
          <p:cNvPr id="274434" name="Rectangle 2">
            <a:extLst>
              <a:ext uri="{FF2B5EF4-FFF2-40B4-BE49-F238E27FC236}">
                <a16:creationId xmlns:a16="http://schemas.microsoft.com/office/drawing/2014/main" id="{DA1C68F4-FABB-47E5-A7F7-D45D846F1250}"/>
              </a:ext>
            </a:extLst>
          </p:cNvPr>
          <p:cNvSpPr>
            <a:spLocks noChangeArrowheads="1"/>
          </p:cNvSpPr>
          <p:nvPr>
            <p:ph type="title"/>
          </p:nvPr>
        </p:nvSpPr>
        <p:spPr bwMode="auto">
          <a:xfrm>
            <a:off x="862013" y="188913"/>
            <a:ext cx="1143000" cy="63357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2800"/>
              <a:t>第二节  价值工程对象选择和情报收集</a:t>
            </a:r>
          </a:p>
        </p:txBody>
      </p:sp>
      <p:sp>
        <p:nvSpPr>
          <p:cNvPr id="274435" name="Rectangle 3">
            <a:extLst>
              <a:ext uri="{FF2B5EF4-FFF2-40B4-BE49-F238E27FC236}">
                <a16:creationId xmlns:a16="http://schemas.microsoft.com/office/drawing/2014/main" id="{62C96235-98AA-418F-AF34-1FB448644237}"/>
              </a:ext>
            </a:extLst>
          </p:cNvPr>
          <p:cNvSpPr>
            <a:spLocks noGrp="1" noChangeArrowheads="1"/>
          </p:cNvSpPr>
          <p:nvPr>
            <p:ph type="body" idx="1"/>
          </p:nvPr>
        </p:nvSpPr>
        <p:spPr>
          <a:xfrm>
            <a:off x="2041525" y="188913"/>
            <a:ext cx="7102475" cy="6480175"/>
          </a:xfrm>
        </p:spPr>
        <p:txBody>
          <a:bodyPr/>
          <a:lstStyle/>
          <a:p>
            <a:pPr>
              <a:lnSpc>
                <a:spcPct val="90000"/>
              </a:lnSpc>
              <a:buFont typeface="Wingdings" panose="05000000000000000000" pitchFamily="2" charset="2"/>
              <a:buNone/>
            </a:pPr>
            <a:r>
              <a:rPr lang="zh-CN" altLang="en-US" b="1">
                <a:solidFill>
                  <a:schemeClr val="accent2"/>
                </a:solidFill>
              </a:rPr>
              <a:t>一、价值工程对象选择的原则和方法</a:t>
            </a:r>
          </a:p>
          <a:p>
            <a:pPr>
              <a:lnSpc>
                <a:spcPct val="90000"/>
              </a:lnSpc>
              <a:buFont typeface="Wingdings" panose="05000000000000000000" pitchFamily="2" charset="2"/>
              <a:buNone/>
            </a:pPr>
            <a:r>
              <a:rPr lang="zh-CN" altLang="en-US" sz="2400" b="1">
                <a:solidFill>
                  <a:srgbClr val="FF0000"/>
                </a:solidFill>
              </a:rPr>
              <a:t>   </a:t>
            </a:r>
            <a:r>
              <a:rPr lang="en-US" altLang="zh-CN" sz="2400" b="1">
                <a:solidFill>
                  <a:srgbClr val="FF0000"/>
                </a:solidFill>
              </a:rPr>
              <a:t>1.</a:t>
            </a:r>
            <a:r>
              <a:rPr lang="zh-CN" altLang="en-US" sz="2400" b="1">
                <a:solidFill>
                  <a:srgbClr val="FF0000"/>
                </a:solidFill>
              </a:rPr>
              <a:t>选择对象的原则</a:t>
            </a:r>
          </a:p>
          <a:p>
            <a:pPr>
              <a:lnSpc>
                <a:spcPct val="90000"/>
              </a:lnSpc>
              <a:buFont typeface="Wingdings" panose="05000000000000000000" pitchFamily="2" charset="2"/>
              <a:buNone/>
            </a:pPr>
            <a:r>
              <a:rPr lang="zh-CN" altLang="en-US" sz="2000" b="1">
                <a:solidFill>
                  <a:schemeClr val="accent2"/>
                </a:solidFill>
              </a:rPr>
              <a:t>    </a:t>
            </a:r>
            <a:r>
              <a:rPr lang="en-US" altLang="zh-CN" sz="2000" b="1">
                <a:solidFill>
                  <a:schemeClr val="accent2"/>
                </a:solidFill>
              </a:rPr>
              <a:t>1</a:t>
            </a:r>
            <a:r>
              <a:rPr lang="zh-CN" altLang="en-US" sz="2000" b="1">
                <a:solidFill>
                  <a:schemeClr val="accent2"/>
                </a:solidFill>
              </a:rPr>
              <a:t>）与企业生产经营发展相一致原则</a:t>
            </a:r>
          </a:p>
          <a:p>
            <a:pPr>
              <a:lnSpc>
                <a:spcPct val="90000"/>
              </a:lnSpc>
              <a:buFont typeface="Wingdings" panose="05000000000000000000" pitchFamily="2" charset="2"/>
              <a:buNone/>
            </a:pPr>
            <a:r>
              <a:rPr lang="zh-CN" altLang="en-US" sz="2000" b="1">
                <a:solidFill>
                  <a:schemeClr val="accent2"/>
                </a:solidFill>
              </a:rPr>
              <a:t>    </a:t>
            </a:r>
            <a:r>
              <a:rPr lang="en-US" altLang="zh-CN" sz="2000" b="1">
                <a:solidFill>
                  <a:schemeClr val="accent2"/>
                </a:solidFill>
              </a:rPr>
              <a:t>2</a:t>
            </a:r>
            <a:r>
              <a:rPr lang="zh-CN" altLang="en-US" sz="2000" b="1">
                <a:solidFill>
                  <a:schemeClr val="accent2"/>
                </a:solidFill>
              </a:rPr>
              <a:t>）潜力大、易于提高价值的原则</a:t>
            </a:r>
          </a:p>
          <a:p>
            <a:pPr>
              <a:lnSpc>
                <a:spcPct val="90000"/>
              </a:lnSpc>
              <a:buFont typeface="Wingdings" panose="05000000000000000000" pitchFamily="2" charset="2"/>
              <a:buNone/>
            </a:pPr>
            <a:r>
              <a:rPr lang="zh-CN" altLang="en-US" sz="2000" b="1"/>
              <a:t>    对生产企业，有以下情况之一者，应优先选择为价值工程的对象。</a:t>
            </a:r>
          </a:p>
          <a:p>
            <a:pPr>
              <a:lnSpc>
                <a:spcPct val="90000"/>
              </a:lnSpc>
              <a:buFont typeface="Wingdings" panose="05000000000000000000" pitchFamily="2" charset="2"/>
              <a:buNone/>
            </a:pPr>
            <a:r>
              <a:rPr lang="zh-CN" altLang="en-US" sz="2000" b="1"/>
              <a:t>  （</a:t>
            </a:r>
            <a:r>
              <a:rPr lang="en-US" altLang="zh-CN" sz="2000" b="1"/>
              <a:t>1</a:t>
            </a:r>
            <a:r>
              <a:rPr lang="zh-CN" altLang="en-US" sz="2000" b="1"/>
              <a:t>）结构复杂或落后的产品。</a:t>
            </a:r>
          </a:p>
          <a:p>
            <a:pPr>
              <a:lnSpc>
                <a:spcPct val="90000"/>
              </a:lnSpc>
              <a:buFont typeface="Wingdings" panose="05000000000000000000" pitchFamily="2" charset="2"/>
              <a:buNone/>
            </a:pPr>
            <a:r>
              <a:rPr lang="zh-CN" altLang="en-US" sz="2000" b="1"/>
              <a:t>  （</a:t>
            </a:r>
            <a:r>
              <a:rPr lang="en-US" altLang="zh-CN" sz="2000" b="1"/>
              <a:t>2</a:t>
            </a:r>
            <a:r>
              <a:rPr lang="zh-CN" altLang="en-US" sz="2000" b="1"/>
              <a:t>）制造工序多或制造方法落后及手工劳动较多的产品。</a:t>
            </a:r>
          </a:p>
          <a:p>
            <a:pPr>
              <a:lnSpc>
                <a:spcPct val="90000"/>
              </a:lnSpc>
              <a:buFont typeface="Wingdings" panose="05000000000000000000" pitchFamily="2" charset="2"/>
              <a:buNone/>
            </a:pPr>
            <a:r>
              <a:rPr lang="zh-CN" altLang="en-US" sz="2000" b="1"/>
              <a:t>  （</a:t>
            </a:r>
            <a:r>
              <a:rPr lang="en-US" altLang="zh-CN" sz="2000" b="1"/>
              <a:t>3</a:t>
            </a:r>
            <a:r>
              <a:rPr lang="zh-CN" altLang="en-US" sz="2000" b="1"/>
              <a:t>）原材料种类繁多和互换材料较多的产品。</a:t>
            </a:r>
          </a:p>
          <a:p>
            <a:pPr>
              <a:lnSpc>
                <a:spcPct val="90000"/>
              </a:lnSpc>
              <a:buFont typeface="Wingdings" panose="05000000000000000000" pitchFamily="2" charset="2"/>
              <a:buNone/>
            </a:pPr>
            <a:r>
              <a:rPr lang="zh-CN" altLang="en-US" sz="2000" b="1"/>
              <a:t>  （</a:t>
            </a:r>
            <a:r>
              <a:rPr lang="en-US" altLang="zh-CN" sz="2000" b="1"/>
              <a:t>4</a:t>
            </a:r>
            <a:r>
              <a:rPr lang="zh-CN" altLang="en-US" sz="2000" b="1"/>
              <a:t>）在总成本中所占比重大的产品。</a:t>
            </a:r>
          </a:p>
          <a:p>
            <a:pPr>
              <a:lnSpc>
                <a:spcPct val="90000"/>
              </a:lnSpc>
              <a:buFont typeface="Wingdings" panose="05000000000000000000" pitchFamily="2" charset="2"/>
              <a:buNone/>
            </a:pPr>
            <a:r>
              <a:rPr lang="zh-CN" altLang="en-US" sz="2000" b="1"/>
              <a:t>   对由各组成部分组成的产品，应优先选择以下部分作为价值工程的对象。</a:t>
            </a:r>
          </a:p>
          <a:p>
            <a:pPr>
              <a:lnSpc>
                <a:spcPct val="90000"/>
              </a:lnSpc>
              <a:buFont typeface="Wingdings" panose="05000000000000000000" pitchFamily="2" charset="2"/>
              <a:buNone/>
            </a:pPr>
            <a:r>
              <a:rPr lang="zh-CN" altLang="en-US" sz="2000" b="1"/>
              <a:t> （</a:t>
            </a:r>
            <a:r>
              <a:rPr lang="en-US" altLang="zh-CN" sz="2000" b="1"/>
              <a:t>1</a:t>
            </a:r>
            <a:r>
              <a:rPr lang="zh-CN" altLang="en-US" sz="2000" b="1"/>
              <a:t>）造价高的组成部分。</a:t>
            </a:r>
          </a:p>
          <a:p>
            <a:pPr>
              <a:lnSpc>
                <a:spcPct val="90000"/>
              </a:lnSpc>
              <a:buFont typeface="Wingdings" panose="05000000000000000000" pitchFamily="2" charset="2"/>
              <a:buNone/>
            </a:pPr>
            <a:r>
              <a:rPr lang="zh-CN" altLang="en-US" sz="2000" b="1"/>
              <a:t> （</a:t>
            </a:r>
            <a:r>
              <a:rPr lang="en-US" altLang="zh-CN" sz="2000" b="1"/>
              <a:t>2</a:t>
            </a:r>
            <a:r>
              <a:rPr lang="zh-CN" altLang="en-US" sz="2000" b="1"/>
              <a:t>）占产品成本比重大的组成部分。</a:t>
            </a:r>
          </a:p>
          <a:p>
            <a:pPr>
              <a:lnSpc>
                <a:spcPct val="90000"/>
              </a:lnSpc>
              <a:buFont typeface="Wingdings" panose="05000000000000000000" pitchFamily="2" charset="2"/>
              <a:buNone/>
            </a:pPr>
            <a:r>
              <a:rPr lang="zh-CN" altLang="en-US" sz="2000" b="1"/>
              <a:t> （</a:t>
            </a:r>
            <a:r>
              <a:rPr lang="en-US" altLang="zh-CN" sz="2000" b="1"/>
              <a:t>3</a:t>
            </a:r>
            <a:r>
              <a:rPr lang="zh-CN" altLang="en-US" sz="2000" b="1"/>
              <a:t>）数量多的组成部分。</a:t>
            </a:r>
          </a:p>
          <a:p>
            <a:pPr>
              <a:lnSpc>
                <a:spcPct val="90000"/>
              </a:lnSpc>
              <a:buFont typeface="Wingdings" panose="05000000000000000000" pitchFamily="2" charset="2"/>
              <a:buNone/>
            </a:pPr>
            <a:r>
              <a:rPr lang="zh-CN" altLang="en-US" sz="2000" b="1"/>
              <a:t> （</a:t>
            </a:r>
            <a:r>
              <a:rPr lang="en-US" altLang="zh-CN" sz="2000" b="1"/>
              <a:t>4</a:t>
            </a:r>
            <a:r>
              <a:rPr lang="zh-CN" altLang="en-US" sz="2000" b="1"/>
              <a:t>）体积或重量大的组成部分。</a:t>
            </a:r>
          </a:p>
          <a:p>
            <a:pPr>
              <a:lnSpc>
                <a:spcPct val="90000"/>
              </a:lnSpc>
              <a:buFont typeface="Wingdings" panose="05000000000000000000" pitchFamily="2" charset="2"/>
              <a:buNone/>
            </a:pPr>
            <a:r>
              <a:rPr lang="zh-CN" altLang="en-US" sz="2000" b="1"/>
              <a:t> （</a:t>
            </a:r>
            <a:r>
              <a:rPr lang="en-US" altLang="zh-CN" sz="2000" b="1"/>
              <a:t>5</a:t>
            </a:r>
            <a:r>
              <a:rPr lang="zh-CN" altLang="en-US" sz="2000" b="1"/>
              <a:t>）加工工序多的组成部分。</a:t>
            </a:r>
          </a:p>
          <a:p>
            <a:pPr>
              <a:lnSpc>
                <a:spcPct val="90000"/>
              </a:lnSpc>
              <a:buFont typeface="Wingdings" panose="05000000000000000000" pitchFamily="2" charset="2"/>
              <a:buNone/>
            </a:pPr>
            <a:r>
              <a:rPr lang="zh-CN" altLang="en-US" sz="2000" b="1"/>
              <a:t> （</a:t>
            </a:r>
            <a:r>
              <a:rPr lang="en-US" altLang="zh-CN" sz="2000" b="1"/>
              <a:t>6</a:t>
            </a:r>
            <a:r>
              <a:rPr lang="zh-CN" altLang="en-US" sz="2000" b="1"/>
              <a:t>）废品率高和关键性的组成部分。</a:t>
            </a:r>
          </a:p>
        </p:txBody>
      </p:sp>
    </p:spTree>
  </p:cSld>
  <p:clrMapOvr>
    <a:masterClrMapping/>
  </p:clrMapOvr>
  <p:transition spd="slow">
    <p:randomBar dir="vert"/>
  </p:transitio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74EEDBE-3914-4882-AFB1-8BD070575779}"/>
              </a:ext>
            </a:extLst>
          </p:cNvPr>
          <p:cNvSpPr>
            <a:spLocks noGrp="1"/>
          </p:cNvSpPr>
          <p:nvPr>
            <p:ph type="sldNum" sz="quarter" idx="10"/>
          </p:nvPr>
        </p:nvSpPr>
        <p:spPr/>
        <p:txBody>
          <a:bodyPr/>
          <a:lstStyle/>
          <a:p>
            <a:fld id="{21F3BAFD-91F4-446D-856F-7FDD3D1D6303}" type="slidenum">
              <a:rPr lang="en-US" altLang="zh-CN"/>
              <a:pPr/>
              <a:t>195</a:t>
            </a:fld>
            <a:endParaRPr lang="en-US" altLang="zh-CN">
              <a:solidFill>
                <a:schemeClr val="tx1"/>
              </a:solidFill>
            </a:endParaRPr>
          </a:p>
        </p:txBody>
      </p:sp>
      <p:sp>
        <p:nvSpPr>
          <p:cNvPr id="275458" name="Rectangle 2">
            <a:extLst>
              <a:ext uri="{FF2B5EF4-FFF2-40B4-BE49-F238E27FC236}">
                <a16:creationId xmlns:a16="http://schemas.microsoft.com/office/drawing/2014/main" id="{48329256-9A42-41BB-A6CC-71FF539B6F4F}"/>
              </a:ext>
            </a:extLst>
          </p:cNvPr>
          <p:cNvSpPr>
            <a:spLocks noGrp="1" noChangeArrowheads="1"/>
          </p:cNvSpPr>
          <p:nvPr>
            <p:ph type="body" idx="1"/>
          </p:nvPr>
        </p:nvSpPr>
        <p:spPr/>
        <p:txBody>
          <a:bodyPr/>
          <a:lstStyle/>
          <a:p>
            <a:pPr>
              <a:buFont typeface="Wingdings" panose="05000000000000000000" pitchFamily="2" charset="2"/>
              <a:buNone/>
            </a:pPr>
            <a:r>
              <a:rPr lang="en-US" altLang="zh-CN" sz="2400" b="1">
                <a:solidFill>
                  <a:srgbClr val="FF0000"/>
                </a:solidFill>
              </a:rPr>
              <a:t>2.</a:t>
            </a:r>
            <a:r>
              <a:rPr lang="zh-CN" altLang="en-US" sz="2400" b="1">
                <a:solidFill>
                  <a:srgbClr val="FF0000"/>
                </a:solidFill>
              </a:rPr>
              <a:t>价值工程对象选择的方法</a:t>
            </a:r>
          </a:p>
          <a:p>
            <a:pPr>
              <a:buFont typeface="Wingdings" panose="05000000000000000000" pitchFamily="2" charset="2"/>
              <a:buNone/>
            </a:pPr>
            <a:r>
              <a:rPr lang="zh-CN" altLang="en-US" sz="2400" b="1">
                <a:solidFill>
                  <a:srgbClr val="009900"/>
                </a:solidFill>
              </a:rPr>
              <a:t>定性方法：</a:t>
            </a:r>
          </a:p>
          <a:p>
            <a:pPr>
              <a:buFont typeface="Wingdings" panose="05000000000000000000" pitchFamily="2" charset="2"/>
              <a:buNone/>
            </a:pPr>
            <a:r>
              <a:rPr lang="en-US" altLang="zh-CN" sz="2000" b="1">
                <a:solidFill>
                  <a:schemeClr val="accent2"/>
                </a:solidFill>
              </a:rPr>
              <a:t>1</a:t>
            </a:r>
            <a:r>
              <a:rPr lang="zh-CN" altLang="en-US" sz="2000" b="1">
                <a:solidFill>
                  <a:schemeClr val="accent2"/>
                </a:solidFill>
              </a:rPr>
              <a:t>）经验分析法</a:t>
            </a:r>
          </a:p>
          <a:p>
            <a:pPr>
              <a:buFont typeface="Wingdings" panose="05000000000000000000" pitchFamily="2" charset="2"/>
              <a:buNone/>
            </a:pPr>
            <a:r>
              <a:rPr lang="zh-CN" altLang="en-US" sz="2000" b="1"/>
              <a:t>依靠价值工程人员的经验和只是来选择和确定分析对象。</a:t>
            </a:r>
          </a:p>
          <a:p>
            <a:pPr>
              <a:buFont typeface="Wingdings" panose="05000000000000000000" pitchFamily="2" charset="2"/>
              <a:buNone/>
            </a:pPr>
            <a:r>
              <a:rPr lang="en-US" altLang="zh-CN" sz="2000" b="1">
                <a:solidFill>
                  <a:schemeClr val="accent2"/>
                </a:solidFill>
              </a:rPr>
              <a:t>2</a:t>
            </a:r>
            <a:r>
              <a:rPr lang="zh-CN" altLang="en-US" sz="2000" b="1">
                <a:solidFill>
                  <a:schemeClr val="accent2"/>
                </a:solidFill>
              </a:rPr>
              <a:t>）寿命周期分析法</a:t>
            </a:r>
          </a:p>
          <a:p>
            <a:pPr>
              <a:buFont typeface="Wingdings" panose="05000000000000000000" pitchFamily="2" charset="2"/>
              <a:buNone/>
            </a:pPr>
            <a:r>
              <a:rPr lang="zh-CN" altLang="en-US" sz="2000" b="1"/>
              <a:t>（</a:t>
            </a:r>
            <a:r>
              <a:rPr lang="en-US" altLang="zh-CN" sz="2000" b="1"/>
              <a:t>1</a:t>
            </a:r>
            <a:r>
              <a:rPr lang="zh-CN" altLang="en-US" sz="2000" b="1"/>
              <a:t>）对于处在投入期的新产品，价值工程活动的重点是使得产品的功能和成本尽可能满足用户要求。</a:t>
            </a:r>
          </a:p>
          <a:p>
            <a:pPr>
              <a:buFont typeface="Wingdings" panose="05000000000000000000" pitchFamily="2" charset="2"/>
              <a:buNone/>
            </a:pPr>
            <a:r>
              <a:rPr lang="zh-CN" altLang="en-US" sz="2000" b="1"/>
              <a:t>（</a:t>
            </a:r>
            <a:r>
              <a:rPr lang="en-US" altLang="zh-CN" sz="2000" b="1"/>
              <a:t>2</a:t>
            </a:r>
            <a:r>
              <a:rPr lang="zh-CN" altLang="en-US" sz="2000" b="1"/>
              <a:t>）对于处在发展期的产品，价值工程活动的重点是改进产品的工艺和物资供应条件，增加产量并扩大销量。</a:t>
            </a:r>
          </a:p>
          <a:p>
            <a:pPr>
              <a:buFont typeface="Wingdings" panose="05000000000000000000" pitchFamily="2" charset="2"/>
              <a:buNone/>
            </a:pPr>
            <a:r>
              <a:rPr lang="zh-CN" altLang="en-US" sz="2000" b="1"/>
              <a:t>（</a:t>
            </a:r>
            <a:r>
              <a:rPr lang="en-US" altLang="zh-CN" sz="2000" b="1"/>
              <a:t>3</a:t>
            </a:r>
            <a:r>
              <a:rPr lang="zh-CN" altLang="en-US" sz="2000" b="1"/>
              <a:t>）对于处在成熟期的产品，降低成本和提高功能，增强产品竞争能力，尽快开发新产品。</a:t>
            </a:r>
          </a:p>
          <a:p>
            <a:pPr>
              <a:buFont typeface="Wingdings" panose="05000000000000000000" pitchFamily="2" charset="2"/>
              <a:buNone/>
            </a:pPr>
            <a:endParaRPr lang="en-US" altLang="zh-CN" sz="2800"/>
          </a:p>
        </p:txBody>
      </p:sp>
      <p:sp>
        <p:nvSpPr>
          <p:cNvPr id="275459" name="Rectangle 3">
            <a:extLst>
              <a:ext uri="{FF2B5EF4-FFF2-40B4-BE49-F238E27FC236}">
                <a16:creationId xmlns:a16="http://schemas.microsoft.com/office/drawing/2014/main" id="{664BB6BF-33DD-42C7-B6D3-A1C2ECF9943E}"/>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spTree>
  </p:cSld>
  <p:clrMapOvr>
    <a:masterClrMapping/>
  </p:clrMapOvr>
  <p:transition spd="slow">
    <p:randomBar dir="vert"/>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C6F4D595-143E-4212-9F8E-0E0E9B888578}"/>
              </a:ext>
            </a:extLst>
          </p:cNvPr>
          <p:cNvSpPr>
            <a:spLocks noGrp="1"/>
          </p:cNvSpPr>
          <p:nvPr>
            <p:ph type="sldNum" sz="quarter" idx="10"/>
          </p:nvPr>
        </p:nvSpPr>
        <p:spPr/>
        <p:txBody>
          <a:bodyPr/>
          <a:lstStyle/>
          <a:p>
            <a:fld id="{67EC955E-674F-4454-AABF-6E8D6F05EB3F}" type="slidenum">
              <a:rPr lang="en-US" altLang="zh-CN"/>
              <a:pPr/>
              <a:t>196</a:t>
            </a:fld>
            <a:endParaRPr lang="en-US" altLang="zh-CN">
              <a:solidFill>
                <a:schemeClr val="tx1"/>
              </a:solidFill>
            </a:endParaRPr>
          </a:p>
        </p:txBody>
      </p:sp>
      <p:sp>
        <p:nvSpPr>
          <p:cNvPr id="276482" name="Rectangle 2">
            <a:extLst>
              <a:ext uri="{FF2B5EF4-FFF2-40B4-BE49-F238E27FC236}">
                <a16:creationId xmlns:a16="http://schemas.microsoft.com/office/drawing/2014/main" id="{0A13E086-1BE5-4946-A2AC-2EF2467A2EAA}"/>
              </a:ext>
            </a:extLst>
          </p:cNvPr>
          <p:cNvSpPr>
            <a:spLocks noGrp="1" noChangeArrowheads="1"/>
          </p:cNvSpPr>
          <p:nvPr>
            <p:ph type="body" idx="1"/>
          </p:nvPr>
        </p:nvSpPr>
        <p:spPr>
          <a:xfrm>
            <a:off x="2411413" y="0"/>
            <a:ext cx="6019800" cy="6669088"/>
          </a:xfrm>
        </p:spPr>
        <p:txBody>
          <a:bodyPr/>
          <a:lstStyle/>
          <a:p>
            <a:pPr>
              <a:buFont typeface="Wingdings" panose="05000000000000000000" pitchFamily="2" charset="2"/>
              <a:buNone/>
            </a:pPr>
            <a:r>
              <a:rPr lang="zh-CN" altLang="en-US" b="1">
                <a:solidFill>
                  <a:schemeClr val="accent2"/>
                </a:solidFill>
              </a:rPr>
              <a:t>二、定量分析方法</a:t>
            </a:r>
          </a:p>
          <a:p>
            <a:pPr>
              <a:buFont typeface="Wingdings" panose="05000000000000000000" pitchFamily="2" charset="2"/>
              <a:buNone/>
            </a:pPr>
            <a:r>
              <a:rPr lang="zh-CN" altLang="en-US" sz="2000" b="1">
                <a:solidFill>
                  <a:srgbClr val="990099"/>
                </a:solidFill>
              </a:rPr>
              <a:t>定量分析法主要有：</a:t>
            </a:r>
            <a:r>
              <a:rPr lang="en-US" altLang="zh-CN" sz="2000" b="1">
                <a:solidFill>
                  <a:srgbClr val="990099"/>
                </a:solidFill>
              </a:rPr>
              <a:t>ABC</a:t>
            </a:r>
            <a:r>
              <a:rPr lang="zh-CN" altLang="en-US" sz="2000" b="1">
                <a:solidFill>
                  <a:srgbClr val="990099"/>
                </a:solidFill>
              </a:rPr>
              <a:t>分析法、强制确定法、价值系数法和最合适区域法等。</a:t>
            </a:r>
          </a:p>
          <a:p>
            <a:pPr>
              <a:buFont typeface="Wingdings" panose="05000000000000000000" pitchFamily="2" charset="2"/>
              <a:buNone/>
            </a:pPr>
            <a:r>
              <a:rPr lang="en-US" altLang="zh-CN" sz="2000" b="1">
                <a:solidFill>
                  <a:srgbClr val="FF0000"/>
                </a:solidFill>
              </a:rPr>
              <a:t>1.ABC</a:t>
            </a:r>
            <a:r>
              <a:rPr lang="zh-CN" altLang="en-US" sz="2000" b="1">
                <a:solidFill>
                  <a:srgbClr val="FF0000"/>
                </a:solidFill>
              </a:rPr>
              <a:t>分析法</a:t>
            </a:r>
          </a:p>
          <a:p>
            <a:pPr>
              <a:buFont typeface="Wingdings" panose="05000000000000000000" pitchFamily="2" charset="2"/>
              <a:buNone/>
            </a:pPr>
            <a:r>
              <a:rPr lang="zh-CN" altLang="en-US" sz="2000" b="1"/>
              <a:t>    按照局部成本在总成本中的比重大小来选择价值工程对象，基本原理是在选择价值工程对象时，分清主词轻重，区别关键的少数和次要的多数，根据不同的情况进行分类对待。</a:t>
            </a:r>
          </a:p>
        </p:txBody>
      </p:sp>
      <p:sp>
        <p:nvSpPr>
          <p:cNvPr id="276483" name="Rectangle 3">
            <a:extLst>
              <a:ext uri="{FF2B5EF4-FFF2-40B4-BE49-F238E27FC236}">
                <a16:creationId xmlns:a16="http://schemas.microsoft.com/office/drawing/2014/main" id="{298F62A7-FB29-4850-B141-0742FEC960A9}"/>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76484" name="Picture 4">
            <a:extLst>
              <a:ext uri="{FF2B5EF4-FFF2-40B4-BE49-F238E27FC236}">
                <a16:creationId xmlns:a16="http://schemas.microsoft.com/office/drawing/2014/main" id="{52066807-5FA0-4ABD-B564-7024D1391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2924175"/>
            <a:ext cx="5472112" cy="3933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0498893F-947C-41B4-801E-833D61CD4C7B}"/>
              </a:ext>
            </a:extLst>
          </p:cNvPr>
          <p:cNvSpPr>
            <a:spLocks noGrp="1"/>
          </p:cNvSpPr>
          <p:nvPr>
            <p:ph type="sldNum" sz="quarter" idx="10"/>
          </p:nvPr>
        </p:nvSpPr>
        <p:spPr/>
        <p:txBody>
          <a:bodyPr/>
          <a:lstStyle/>
          <a:p>
            <a:fld id="{290AEE48-F14E-4D4A-8F47-30190656A620}" type="slidenum">
              <a:rPr lang="en-US" altLang="zh-CN"/>
              <a:pPr/>
              <a:t>197</a:t>
            </a:fld>
            <a:endParaRPr lang="en-US" altLang="zh-CN">
              <a:solidFill>
                <a:schemeClr val="tx1"/>
              </a:solidFill>
            </a:endParaRPr>
          </a:p>
        </p:txBody>
      </p:sp>
      <p:sp>
        <p:nvSpPr>
          <p:cNvPr id="277506" name="Rectangle 2">
            <a:extLst>
              <a:ext uri="{FF2B5EF4-FFF2-40B4-BE49-F238E27FC236}">
                <a16:creationId xmlns:a16="http://schemas.microsoft.com/office/drawing/2014/main" id="{41BEA722-D437-419A-B6C2-C7880ABCA5F4}"/>
              </a:ext>
            </a:extLst>
          </p:cNvPr>
          <p:cNvSpPr>
            <a:spLocks noGrp="1" noChangeArrowheads="1"/>
          </p:cNvSpPr>
          <p:nvPr>
            <p:ph type="body" idx="1"/>
          </p:nvPr>
        </p:nvSpPr>
        <p:spPr>
          <a:xfrm>
            <a:off x="2438400" y="762000"/>
            <a:ext cx="6019800" cy="4899025"/>
          </a:xfrm>
        </p:spPr>
        <p:txBody>
          <a:bodyPr/>
          <a:lstStyle/>
          <a:p>
            <a:pPr>
              <a:lnSpc>
                <a:spcPct val="120000"/>
              </a:lnSpc>
              <a:buFont typeface="Wingdings" panose="05000000000000000000" pitchFamily="2" charset="2"/>
              <a:buNone/>
            </a:pPr>
            <a:r>
              <a:rPr lang="en-US" altLang="zh-CN" sz="2000" b="1">
                <a:solidFill>
                  <a:srgbClr val="990099"/>
                </a:solidFill>
              </a:rPr>
              <a:t>ABC</a:t>
            </a:r>
            <a:r>
              <a:rPr lang="zh-CN" altLang="en-US" sz="2000" b="1">
                <a:solidFill>
                  <a:srgbClr val="990099"/>
                </a:solidFill>
              </a:rPr>
              <a:t>分类法的具体步骤：</a:t>
            </a:r>
          </a:p>
          <a:p>
            <a:pPr>
              <a:lnSpc>
                <a:spcPct val="120000"/>
              </a:lnSpc>
              <a:buFont typeface="Wingdings" panose="05000000000000000000" pitchFamily="2" charset="2"/>
              <a:buNone/>
            </a:pPr>
            <a:r>
              <a:rPr lang="zh-CN" altLang="en-US" sz="2000" b="1"/>
              <a:t>（</a:t>
            </a:r>
            <a:r>
              <a:rPr lang="en-US" altLang="zh-CN" sz="2000" b="1"/>
              <a:t>1</a:t>
            </a:r>
            <a:r>
              <a:rPr lang="zh-CN" altLang="en-US" sz="2000" b="1"/>
              <a:t>）将所有研究对象，按其成本又多到少进行排列编号。</a:t>
            </a:r>
          </a:p>
          <a:p>
            <a:pPr>
              <a:lnSpc>
                <a:spcPct val="120000"/>
              </a:lnSpc>
              <a:buFont typeface="Wingdings" panose="05000000000000000000" pitchFamily="2" charset="2"/>
              <a:buNone/>
            </a:pPr>
            <a:r>
              <a:rPr lang="zh-CN" altLang="en-US" sz="2000" b="1"/>
              <a:t>（</a:t>
            </a:r>
            <a:r>
              <a:rPr lang="en-US" altLang="zh-CN" sz="2000" b="1"/>
              <a:t>2</a:t>
            </a:r>
            <a:r>
              <a:rPr lang="zh-CN" altLang="en-US" sz="2000" b="1"/>
              <a:t>）计算每个研究对象的累计个数占全部研究对象总数的百分比。</a:t>
            </a:r>
          </a:p>
          <a:p>
            <a:pPr>
              <a:lnSpc>
                <a:spcPct val="120000"/>
              </a:lnSpc>
              <a:buFont typeface="Wingdings" panose="05000000000000000000" pitchFamily="2" charset="2"/>
              <a:buNone/>
            </a:pPr>
            <a:r>
              <a:rPr lang="zh-CN" altLang="en-US" sz="2000" b="1"/>
              <a:t>（</a:t>
            </a:r>
            <a:r>
              <a:rPr lang="en-US" altLang="zh-CN" sz="2000" b="1"/>
              <a:t>3</a:t>
            </a:r>
            <a:r>
              <a:rPr lang="zh-CN" altLang="en-US" sz="2000" b="1"/>
              <a:t>）计算研究对象的累计成本。</a:t>
            </a:r>
          </a:p>
          <a:p>
            <a:pPr>
              <a:lnSpc>
                <a:spcPct val="120000"/>
              </a:lnSpc>
              <a:buFont typeface="Wingdings" panose="05000000000000000000" pitchFamily="2" charset="2"/>
              <a:buNone/>
            </a:pPr>
            <a:r>
              <a:rPr lang="zh-CN" altLang="en-US" sz="2000" b="1"/>
              <a:t>（</a:t>
            </a:r>
            <a:r>
              <a:rPr lang="en-US" altLang="zh-CN" sz="2000" b="1"/>
              <a:t>4</a:t>
            </a:r>
            <a:r>
              <a:rPr lang="zh-CN" altLang="en-US" sz="2000" b="1"/>
              <a:t>）计算累计成本占总成本的百分比。</a:t>
            </a:r>
          </a:p>
          <a:p>
            <a:pPr>
              <a:lnSpc>
                <a:spcPct val="120000"/>
              </a:lnSpc>
              <a:buFont typeface="Wingdings" panose="05000000000000000000" pitchFamily="2" charset="2"/>
              <a:buNone/>
            </a:pPr>
            <a:r>
              <a:rPr lang="zh-CN" altLang="en-US" sz="2000" b="1"/>
              <a:t>（</a:t>
            </a:r>
            <a:r>
              <a:rPr lang="en-US" altLang="zh-CN" sz="2000" b="1"/>
              <a:t>5</a:t>
            </a:r>
            <a:r>
              <a:rPr lang="zh-CN" altLang="en-US" sz="2000" b="1"/>
              <a:t>）按</a:t>
            </a:r>
            <a:r>
              <a:rPr lang="en-US" altLang="zh-CN" sz="2000" b="1"/>
              <a:t>ABC</a:t>
            </a:r>
            <a:r>
              <a:rPr lang="zh-CN" altLang="en-US" sz="2000" b="1"/>
              <a:t>分类法的分类原则进行分类。</a:t>
            </a:r>
          </a:p>
          <a:p>
            <a:pPr>
              <a:lnSpc>
                <a:spcPct val="120000"/>
              </a:lnSpc>
              <a:buFont typeface="Wingdings" panose="05000000000000000000" pitchFamily="2" charset="2"/>
              <a:buNone/>
            </a:pPr>
            <a:r>
              <a:rPr lang="zh-CN" altLang="en-US" sz="2000" b="1"/>
              <a:t>（</a:t>
            </a:r>
            <a:r>
              <a:rPr lang="en-US" altLang="zh-CN" sz="2000" b="1"/>
              <a:t>6</a:t>
            </a:r>
            <a:r>
              <a:rPr lang="zh-CN" altLang="en-US" sz="2000" b="1"/>
              <a:t>）画出</a:t>
            </a:r>
            <a:r>
              <a:rPr lang="en-US" altLang="zh-CN" sz="2000" b="1"/>
              <a:t>ABC</a:t>
            </a:r>
            <a:r>
              <a:rPr lang="zh-CN" altLang="en-US" sz="2000" b="1"/>
              <a:t>曲线图。</a:t>
            </a:r>
          </a:p>
          <a:p>
            <a:pPr>
              <a:lnSpc>
                <a:spcPct val="120000"/>
              </a:lnSpc>
              <a:buFont typeface="Wingdings" panose="05000000000000000000" pitchFamily="2" charset="2"/>
              <a:buNone/>
            </a:pPr>
            <a:r>
              <a:rPr lang="zh-CN" altLang="en-US" sz="2000" b="1"/>
              <a:t>（</a:t>
            </a:r>
            <a:r>
              <a:rPr lang="en-US" altLang="zh-CN" sz="2000" b="1"/>
              <a:t>7</a:t>
            </a:r>
            <a:r>
              <a:rPr lang="zh-CN" altLang="en-US" sz="2000" b="1"/>
              <a:t>）将</a:t>
            </a:r>
            <a:r>
              <a:rPr lang="en-US" altLang="zh-CN" sz="2000" b="1"/>
              <a:t>A</a:t>
            </a:r>
            <a:r>
              <a:rPr lang="zh-CN" altLang="en-US" sz="2000" b="1"/>
              <a:t>类作为价值工程的主要研究对象。</a:t>
            </a:r>
          </a:p>
          <a:p>
            <a:pPr>
              <a:lnSpc>
                <a:spcPct val="120000"/>
              </a:lnSpc>
              <a:buFont typeface="Wingdings" panose="05000000000000000000" pitchFamily="2" charset="2"/>
              <a:buNone/>
            </a:pPr>
            <a:r>
              <a:rPr lang="zh-CN" altLang="en-US" sz="2000" b="1"/>
              <a:t>具体做法见表</a:t>
            </a:r>
            <a:r>
              <a:rPr lang="en-US" altLang="zh-CN" sz="2000" b="1"/>
              <a:t>9-3</a:t>
            </a:r>
          </a:p>
        </p:txBody>
      </p:sp>
      <p:sp>
        <p:nvSpPr>
          <p:cNvPr id="277507" name="Rectangle 3">
            <a:extLst>
              <a:ext uri="{FF2B5EF4-FFF2-40B4-BE49-F238E27FC236}">
                <a16:creationId xmlns:a16="http://schemas.microsoft.com/office/drawing/2014/main" id="{C485D398-23FC-4E31-9CA1-8A6AEAA52A0F}"/>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spTree>
  </p:cSld>
  <p:clrMapOvr>
    <a:masterClrMapping/>
  </p:clrMapOvr>
  <p:transition spd="slow">
    <p:randomBar dir="vert"/>
  </p:transitio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75984C2-03A6-4DBE-9480-41A1DCD6F6FD}"/>
              </a:ext>
            </a:extLst>
          </p:cNvPr>
          <p:cNvSpPr>
            <a:spLocks noGrp="1"/>
          </p:cNvSpPr>
          <p:nvPr>
            <p:ph type="sldNum" sz="quarter" idx="10"/>
          </p:nvPr>
        </p:nvSpPr>
        <p:spPr/>
        <p:txBody>
          <a:bodyPr/>
          <a:lstStyle/>
          <a:p>
            <a:fld id="{53C0AFD0-EEBD-49B0-9867-365CCDCDCF5D}" type="slidenum">
              <a:rPr lang="en-US" altLang="zh-CN"/>
              <a:pPr/>
              <a:t>198</a:t>
            </a:fld>
            <a:endParaRPr lang="en-US" altLang="zh-CN">
              <a:solidFill>
                <a:schemeClr val="tx1"/>
              </a:solidFill>
            </a:endParaRPr>
          </a:p>
        </p:txBody>
      </p:sp>
      <p:sp>
        <p:nvSpPr>
          <p:cNvPr id="278530" name="Rectangle 2">
            <a:extLst>
              <a:ext uri="{FF2B5EF4-FFF2-40B4-BE49-F238E27FC236}">
                <a16:creationId xmlns:a16="http://schemas.microsoft.com/office/drawing/2014/main" id="{8F523A7B-22D0-4FEE-9498-45EFA5D1AFB9}"/>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78531" name="Picture 3">
            <a:extLst>
              <a:ext uri="{FF2B5EF4-FFF2-40B4-BE49-F238E27FC236}">
                <a16:creationId xmlns:a16="http://schemas.microsoft.com/office/drawing/2014/main" id="{4F7F8C77-A485-4431-BAA5-E3577E328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765175"/>
            <a:ext cx="7345363" cy="496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A33384A1-A07B-43CC-AE16-0D4BDE8700EF}"/>
              </a:ext>
            </a:extLst>
          </p:cNvPr>
          <p:cNvSpPr>
            <a:spLocks noGrp="1"/>
          </p:cNvSpPr>
          <p:nvPr>
            <p:ph type="sldNum" sz="quarter" idx="10"/>
          </p:nvPr>
        </p:nvSpPr>
        <p:spPr/>
        <p:txBody>
          <a:bodyPr/>
          <a:lstStyle/>
          <a:p>
            <a:fld id="{D2CBA773-686B-4FCC-9479-602D0C59510C}" type="slidenum">
              <a:rPr lang="en-US" altLang="zh-CN"/>
              <a:pPr/>
              <a:t>199</a:t>
            </a:fld>
            <a:endParaRPr lang="en-US" altLang="zh-CN">
              <a:solidFill>
                <a:schemeClr val="tx1"/>
              </a:solidFill>
            </a:endParaRPr>
          </a:p>
        </p:txBody>
      </p:sp>
      <p:sp>
        <p:nvSpPr>
          <p:cNvPr id="279554" name="Rectangle 2">
            <a:extLst>
              <a:ext uri="{FF2B5EF4-FFF2-40B4-BE49-F238E27FC236}">
                <a16:creationId xmlns:a16="http://schemas.microsoft.com/office/drawing/2014/main" id="{51E55FB0-2C75-44D0-B08D-EADA4EB6DE24}"/>
              </a:ext>
            </a:extLst>
          </p:cNvPr>
          <p:cNvSpPr>
            <a:spLocks noGrp="1" noChangeArrowheads="1"/>
          </p:cNvSpPr>
          <p:nvPr>
            <p:ph type="body" idx="1"/>
          </p:nvPr>
        </p:nvSpPr>
        <p:spPr>
          <a:xfrm>
            <a:off x="2438400" y="333375"/>
            <a:ext cx="6019800" cy="6335713"/>
          </a:xfrm>
        </p:spPr>
        <p:txBody>
          <a:bodyPr/>
          <a:lstStyle/>
          <a:p>
            <a:pPr>
              <a:buFont typeface="Wingdings" panose="05000000000000000000" pitchFamily="2" charset="2"/>
              <a:buNone/>
            </a:pPr>
            <a:r>
              <a:rPr lang="en-US" altLang="zh-CN" sz="2400" b="1">
                <a:solidFill>
                  <a:srgbClr val="FF0000"/>
                </a:solidFill>
              </a:rPr>
              <a:t>2.</a:t>
            </a:r>
            <a:r>
              <a:rPr lang="zh-CN" altLang="en-US" sz="2400" b="1">
                <a:solidFill>
                  <a:srgbClr val="FF0000"/>
                </a:solidFill>
              </a:rPr>
              <a:t>强制确定法</a:t>
            </a:r>
          </a:p>
          <a:p>
            <a:pPr>
              <a:buFont typeface="Wingdings" panose="05000000000000000000" pitchFamily="2" charset="2"/>
              <a:buNone/>
            </a:pPr>
            <a:r>
              <a:rPr lang="zh-CN" altLang="en-US" sz="1800" b="1"/>
              <a:t>强制确定法（</a:t>
            </a:r>
            <a:r>
              <a:rPr lang="en-US" altLang="zh-CN" sz="1800" b="1"/>
              <a:t>FD</a:t>
            </a:r>
            <a:r>
              <a:rPr lang="zh-CN" altLang="en-US" sz="1800" b="1"/>
              <a:t>），是以功能重要程度作为选择价值工程对象决策指标的一种分析方法。它的出发点是：功能重要程度高的零部件是重点分析对象。</a:t>
            </a:r>
          </a:p>
          <a:p>
            <a:pPr>
              <a:buFont typeface="Wingdings" panose="05000000000000000000" pitchFamily="2" charset="2"/>
              <a:buNone/>
            </a:pPr>
            <a:r>
              <a:rPr lang="zh-CN" altLang="en-US" sz="1800" b="1"/>
              <a:t>强制确定法分为</a:t>
            </a:r>
            <a:r>
              <a:rPr lang="en-US" altLang="zh-CN" sz="1800" b="1"/>
              <a:t>01</a:t>
            </a:r>
            <a:r>
              <a:rPr lang="zh-CN" altLang="en-US" sz="1800" b="1"/>
              <a:t>评分法和</a:t>
            </a:r>
            <a:r>
              <a:rPr lang="en-US" altLang="zh-CN" sz="1800" b="1"/>
              <a:t>04</a:t>
            </a:r>
            <a:r>
              <a:rPr lang="zh-CN" altLang="en-US" sz="1800" b="1"/>
              <a:t>评分法，评分时由</a:t>
            </a:r>
            <a:r>
              <a:rPr lang="en-US" altLang="zh-CN" sz="1800" b="1"/>
              <a:t>5-15</a:t>
            </a:r>
            <a:r>
              <a:rPr lang="zh-CN" altLang="en-US" sz="1800" b="1"/>
              <a:t>位专家参加，独立打分。</a:t>
            </a:r>
          </a:p>
          <a:p>
            <a:pPr>
              <a:buFont typeface="Wingdings" panose="05000000000000000000" pitchFamily="2" charset="2"/>
              <a:buNone/>
            </a:pPr>
            <a:r>
              <a:rPr lang="en-US" altLang="zh-CN" sz="2000" b="1">
                <a:solidFill>
                  <a:srgbClr val="FF0000"/>
                </a:solidFill>
              </a:rPr>
              <a:t>1</a:t>
            </a:r>
            <a:r>
              <a:rPr lang="zh-CN" altLang="en-US" sz="2000" b="1">
                <a:solidFill>
                  <a:srgbClr val="FF0000"/>
                </a:solidFill>
              </a:rPr>
              <a:t>）</a:t>
            </a:r>
            <a:r>
              <a:rPr lang="en-US" altLang="zh-CN" sz="2000" b="1">
                <a:solidFill>
                  <a:srgbClr val="FF0000"/>
                </a:solidFill>
              </a:rPr>
              <a:t>0-1</a:t>
            </a:r>
            <a:r>
              <a:rPr lang="zh-CN" altLang="en-US" sz="2000" b="1">
                <a:solidFill>
                  <a:srgbClr val="FF0000"/>
                </a:solidFill>
              </a:rPr>
              <a:t>评分法</a:t>
            </a:r>
          </a:p>
          <a:p>
            <a:pPr>
              <a:buFont typeface="Wingdings" panose="05000000000000000000" pitchFamily="2" charset="2"/>
              <a:buNone/>
            </a:pPr>
            <a:r>
              <a:rPr lang="zh-CN" altLang="en-US" sz="2000" b="1">
                <a:solidFill>
                  <a:srgbClr val="009900"/>
                </a:solidFill>
              </a:rPr>
              <a:t>零件两两比较，相对重要的得</a:t>
            </a:r>
            <a:r>
              <a:rPr lang="en-US" altLang="zh-CN" sz="2000" b="1">
                <a:solidFill>
                  <a:srgbClr val="009900"/>
                </a:solidFill>
              </a:rPr>
              <a:t>1</a:t>
            </a:r>
            <a:r>
              <a:rPr lang="zh-CN" altLang="en-US" sz="2000" b="1">
                <a:solidFill>
                  <a:srgbClr val="009900"/>
                </a:solidFill>
              </a:rPr>
              <a:t>分，不重要的得</a:t>
            </a:r>
            <a:r>
              <a:rPr lang="en-US" altLang="zh-CN" sz="2000" b="1">
                <a:solidFill>
                  <a:srgbClr val="009900"/>
                </a:solidFill>
              </a:rPr>
              <a:t>0</a:t>
            </a:r>
            <a:r>
              <a:rPr lang="zh-CN" altLang="en-US" sz="2000" b="1">
                <a:solidFill>
                  <a:srgbClr val="009900"/>
                </a:solidFill>
              </a:rPr>
              <a:t>分。最后对得分总值进行修正，用修正值作为计算功能重要系数的参数。具体做法见表</a:t>
            </a:r>
            <a:r>
              <a:rPr lang="en-US" altLang="zh-CN" sz="2000" b="1">
                <a:solidFill>
                  <a:srgbClr val="009900"/>
                </a:solidFill>
              </a:rPr>
              <a:t>9-4</a:t>
            </a:r>
          </a:p>
          <a:p>
            <a:pPr>
              <a:buFont typeface="Wingdings" panose="05000000000000000000" pitchFamily="2" charset="2"/>
              <a:buNone/>
            </a:pPr>
            <a:endParaRPr lang="en-US" altLang="zh-CN" sz="2000" b="1">
              <a:solidFill>
                <a:srgbClr val="009900"/>
              </a:solidFill>
            </a:endParaRPr>
          </a:p>
          <a:p>
            <a:pPr>
              <a:buFont typeface="Wingdings" panose="05000000000000000000" pitchFamily="2" charset="2"/>
              <a:buNone/>
            </a:pPr>
            <a:endParaRPr lang="en-US" altLang="zh-CN" sz="2000">
              <a:solidFill>
                <a:srgbClr val="009900"/>
              </a:solidFill>
            </a:endParaRPr>
          </a:p>
        </p:txBody>
      </p:sp>
      <p:sp>
        <p:nvSpPr>
          <p:cNvPr id="279555" name="Rectangle 3">
            <a:extLst>
              <a:ext uri="{FF2B5EF4-FFF2-40B4-BE49-F238E27FC236}">
                <a16:creationId xmlns:a16="http://schemas.microsoft.com/office/drawing/2014/main" id="{284508D3-3491-4A62-8F2E-59E48077F0B4}"/>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79556" name="Picture 4">
            <a:extLst>
              <a:ext uri="{FF2B5EF4-FFF2-40B4-BE49-F238E27FC236}">
                <a16:creationId xmlns:a16="http://schemas.microsoft.com/office/drawing/2014/main" id="{6F3DCADC-E0EA-4C75-9127-5BED843AD6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875" y="3716338"/>
            <a:ext cx="6048375" cy="2808287"/>
          </a:xfrm>
          <a:prstGeom prst="rect">
            <a:avLst/>
          </a:prstGeom>
          <a:noFill/>
          <a:extLst>
            <a:ext uri="{909E8E84-426E-40DD-AFC4-6F175D3DCCD1}">
              <a14:hiddenFill xmlns:a14="http://schemas.microsoft.com/office/drawing/2010/main">
                <a:solidFill>
                  <a:srgbClr val="FFFFFF"/>
                </a:solidFill>
              </a14:hiddenFill>
            </a:ext>
          </a:extLst>
        </p:spPr>
      </p:pic>
      <p:sp>
        <p:nvSpPr>
          <p:cNvPr id="279557" name="Line 5">
            <a:extLst>
              <a:ext uri="{FF2B5EF4-FFF2-40B4-BE49-F238E27FC236}">
                <a16:creationId xmlns:a16="http://schemas.microsoft.com/office/drawing/2014/main" id="{B2D54C02-5D13-442A-A406-79F6DCB6CEFF}"/>
              </a:ext>
            </a:extLst>
          </p:cNvPr>
          <p:cNvSpPr>
            <a:spLocks noChangeShapeType="1"/>
          </p:cNvSpPr>
          <p:nvPr/>
        </p:nvSpPr>
        <p:spPr bwMode="auto">
          <a:xfrm>
            <a:off x="3708400" y="4868863"/>
            <a:ext cx="2447925" cy="12969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灯片编号占位符 3">
            <a:extLst>
              <a:ext uri="{FF2B5EF4-FFF2-40B4-BE49-F238E27FC236}">
                <a16:creationId xmlns:a16="http://schemas.microsoft.com/office/drawing/2014/main" id="{5B55159E-E882-443F-8B4A-A9C4494F1E0B}"/>
              </a:ext>
            </a:extLst>
          </p:cNvPr>
          <p:cNvSpPr>
            <a:spLocks noGrp="1"/>
          </p:cNvSpPr>
          <p:nvPr>
            <p:ph type="sldNum" sz="quarter" idx="10"/>
          </p:nvPr>
        </p:nvSpPr>
        <p:spPr/>
        <p:txBody>
          <a:bodyPr/>
          <a:lstStyle/>
          <a:p>
            <a:fld id="{7EF93A7F-2725-4134-A981-34278F1B9FE2}" type="slidenum">
              <a:rPr lang="en-US" altLang="zh-CN"/>
              <a:pPr/>
              <a:t>2</a:t>
            </a:fld>
            <a:endParaRPr lang="en-US" altLang="zh-CN">
              <a:solidFill>
                <a:schemeClr val="tx1"/>
              </a:solidFill>
            </a:endParaRPr>
          </a:p>
        </p:txBody>
      </p:sp>
      <p:sp>
        <p:nvSpPr>
          <p:cNvPr id="323586" name="Rectangle 2">
            <a:extLst>
              <a:ext uri="{FF2B5EF4-FFF2-40B4-BE49-F238E27FC236}">
                <a16:creationId xmlns:a16="http://schemas.microsoft.com/office/drawing/2014/main" id="{D5A5F396-B028-42E1-976E-1CAC9F89DAE8}"/>
              </a:ext>
            </a:extLst>
          </p:cNvPr>
          <p:cNvSpPr>
            <a:spLocks noChangeArrowheads="1"/>
          </p:cNvSpPr>
          <p:nvPr>
            <p:ph type="title"/>
          </p:nvPr>
        </p:nvSpPr>
        <p:spPr bwMode="auto">
          <a:xfrm>
            <a:off x="609600" y="0"/>
            <a:ext cx="1298575"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t>第二讲   技术经济学的基础知识</a:t>
            </a:r>
            <a:br>
              <a:rPr lang="zh-CN" altLang="en-US"/>
            </a:br>
            <a:endParaRPr lang="zh-CN" altLang="en-US"/>
          </a:p>
        </p:txBody>
      </p:sp>
      <p:sp>
        <p:nvSpPr>
          <p:cNvPr id="323587" name="Rectangle 3">
            <a:extLst>
              <a:ext uri="{FF2B5EF4-FFF2-40B4-BE49-F238E27FC236}">
                <a16:creationId xmlns:a16="http://schemas.microsoft.com/office/drawing/2014/main" id="{26232628-FC06-4963-88BB-C5F8E51C4C64}"/>
              </a:ext>
            </a:extLst>
          </p:cNvPr>
          <p:cNvSpPr>
            <a:spLocks noGrp="1" noChangeArrowheads="1"/>
          </p:cNvSpPr>
          <p:nvPr>
            <p:ph type="body" idx="1"/>
          </p:nvPr>
        </p:nvSpPr>
        <p:spPr>
          <a:xfrm>
            <a:off x="2438400" y="0"/>
            <a:ext cx="6705600" cy="6858000"/>
          </a:xfrm>
        </p:spPr>
        <p:txBody>
          <a:bodyPr/>
          <a:lstStyle/>
          <a:p>
            <a:pPr>
              <a:lnSpc>
                <a:spcPct val="90000"/>
              </a:lnSpc>
            </a:pPr>
            <a:r>
              <a:rPr lang="en-US" altLang="zh-CN" sz="2000"/>
              <a:t>              </a:t>
            </a:r>
            <a:r>
              <a:rPr lang="zh-CN" altLang="en-US" b="1">
                <a:solidFill>
                  <a:schemeClr val="accent2"/>
                </a:solidFill>
                <a:latin typeface="隶书" panose="02010509060101010101" pitchFamily="49" charset="-122"/>
                <a:ea typeface="隶书" panose="02010509060101010101" pitchFamily="49" charset="-122"/>
              </a:rPr>
              <a:t>第一节  现金流量的构成</a:t>
            </a:r>
          </a:p>
          <a:p>
            <a:pPr>
              <a:lnSpc>
                <a:spcPct val="90000"/>
              </a:lnSpc>
            </a:pPr>
            <a:r>
              <a:rPr lang="zh-CN" altLang="en-US" sz="1800" b="1">
                <a:solidFill>
                  <a:srgbClr val="FF0066"/>
                </a:solidFill>
                <a:latin typeface="隶书" panose="02010509060101010101" pitchFamily="49" charset="-122"/>
                <a:ea typeface="隶书" panose="02010509060101010101" pitchFamily="49" charset="-122"/>
              </a:rPr>
              <a:t>一、现金流量（</a:t>
            </a:r>
            <a:r>
              <a:rPr lang="en-US" altLang="zh-CN" sz="1800" b="1">
                <a:solidFill>
                  <a:srgbClr val="FF0066"/>
                </a:solidFill>
                <a:latin typeface="隶书" panose="02010509060101010101" pitchFamily="49" charset="-122"/>
                <a:ea typeface="隶书" panose="02010509060101010101" pitchFamily="49" charset="-122"/>
              </a:rPr>
              <a:t>Cash  Flow)</a:t>
            </a:r>
            <a:r>
              <a:rPr lang="zh-CN" altLang="en-US" sz="1800" b="1">
                <a:solidFill>
                  <a:srgbClr val="FF0066"/>
                </a:solidFill>
                <a:latin typeface="隶书" panose="02010509060101010101" pitchFamily="49" charset="-122"/>
                <a:ea typeface="隶书" panose="02010509060101010101" pitchFamily="49" charset="-122"/>
              </a:rPr>
              <a:t>的概念</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在整个计算期内，流出或流入系统的资金。（把一个工程项目看</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做一个系统）</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          现金流入</a:t>
            </a:r>
            <a:r>
              <a:rPr lang="en-US" altLang="zh-CN" sz="1800" b="1">
                <a:latin typeface="隶书" panose="02010509060101010101" pitchFamily="49" charset="-122"/>
                <a:ea typeface="隶书" panose="02010509060101010101" pitchFamily="49" charset="-122"/>
              </a:rPr>
              <a:t>(Cash  Income)</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现金流量  现金流出</a:t>
            </a:r>
            <a:r>
              <a:rPr lang="en-US" altLang="zh-CN" sz="1800" b="1">
                <a:latin typeface="隶书" panose="02010509060101010101" pitchFamily="49" charset="-122"/>
                <a:ea typeface="隶书" panose="02010509060101010101" pitchFamily="49" charset="-122"/>
              </a:rPr>
              <a:t>(Cash  Output)</a:t>
            </a:r>
          </a:p>
          <a:p>
            <a:pPr>
              <a:lnSpc>
                <a:spcPct val="90000"/>
              </a:lnSpc>
              <a:buFont typeface="Wingdings" panose="05000000000000000000" pitchFamily="2" charset="2"/>
              <a:buNone/>
            </a:pPr>
            <a:r>
              <a:rPr lang="en-US" altLang="zh-CN" sz="1800" b="1">
                <a:latin typeface="隶书" panose="02010509060101010101" pitchFamily="49" charset="-122"/>
                <a:ea typeface="隶书" panose="02010509060101010101" pitchFamily="49" charset="-122"/>
              </a:rPr>
              <a:t>          </a:t>
            </a:r>
            <a:r>
              <a:rPr lang="zh-CN" altLang="en-US" sz="1800" b="1">
                <a:latin typeface="隶书" panose="02010509060101010101" pitchFamily="49" charset="-122"/>
                <a:ea typeface="隶书" panose="02010509060101010101" pitchFamily="49" charset="-122"/>
              </a:rPr>
              <a:t>净现金流量</a:t>
            </a:r>
            <a:r>
              <a:rPr lang="en-US" altLang="zh-CN" sz="1800" b="1">
                <a:latin typeface="隶书" panose="02010509060101010101" pitchFamily="49" charset="-122"/>
                <a:ea typeface="隶书" panose="02010509060101010101" pitchFamily="49" charset="-122"/>
              </a:rPr>
              <a:t>(Net Cash Flow) = </a:t>
            </a:r>
            <a:r>
              <a:rPr lang="zh-CN" altLang="en-US" sz="1800" b="1">
                <a:latin typeface="隶书" panose="02010509060101010101" pitchFamily="49" charset="-122"/>
                <a:ea typeface="隶书" panose="02010509060101010101" pitchFamily="49" charset="-122"/>
              </a:rPr>
              <a:t>现金流入 </a:t>
            </a:r>
            <a:r>
              <a:rPr lang="en-US" altLang="zh-CN" sz="1800" b="1">
                <a:latin typeface="隶书" panose="02010509060101010101" pitchFamily="49" charset="-122"/>
                <a:ea typeface="隶书" panose="02010509060101010101" pitchFamily="49" charset="-122"/>
              </a:rPr>
              <a:t>- </a:t>
            </a:r>
            <a:r>
              <a:rPr lang="zh-CN" altLang="en-US" sz="1800" b="1">
                <a:latin typeface="隶书" panose="02010509060101010101" pitchFamily="49" charset="-122"/>
                <a:ea typeface="隶书" panose="02010509060101010101" pitchFamily="49" charset="-122"/>
              </a:rPr>
              <a:t>现金流出</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现金流量的时间单位：计息期</a:t>
            </a:r>
          </a:p>
          <a:p>
            <a:pPr>
              <a:lnSpc>
                <a:spcPct val="90000"/>
              </a:lnSpc>
            </a:pPr>
            <a:r>
              <a:rPr lang="zh-CN" altLang="en-US" sz="1800" b="1">
                <a:solidFill>
                  <a:srgbClr val="FF0066"/>
                </a:solidFill>
                <a:latin typeface="隶书" panose="02010509060101010101" pitchFamily="49" charset="-122"/>
                <a:ea typeface="隶书" panose="02010509060101010101" pitchFamily="49" charset="-122"/>
              </a:rPr>
              <a:t>二、现金流量图（</a:t>
            </a:r>
            <a:r>
              <a:rPr lang="en-US" altLang="zh-CN" sz="1800" b="1">
                <a:solidFill>
                  <a:srgbClr val="FF0066"/>
                </a:solidFill>
                <a:latin typeface="隶书" panose="02010509060101010101" pitchFamily="49" charset="-122"/>
                <a:ea typeface="隶书" panose="02010509060101010101" pitchFamily="49" charset="-122"/>
              </a:rPr>
              <a:t>Cash  Flow Diagram)</a:t>
            </a:r>
          </a:p>
          <a:p>
            <a:pPr>
              <a:lnSpc>
                <a:spcPct val="90000"/>
              </a:lnSpc>
              <a:buFont typeface="Wingdings" panose="05000000000000000000" pitchFamily="2" charset="2"/>
              <a:buNone/>
            </a:pPr>
            <a:r>
              <a:rPr lang="en-US" altLang="zh-CN" sz="1800" b="1">
                <a:latin typeface="隶书" panose="02010509060101010101" pitchFamily="49" charset="-122"/>
                <a:ea typeface="隶书" panose="02010509060101010101" pitchFamily="49" charset="-122"/>
              </a:rPr>
              <a:t>   1</a:t>
            </a:r>
            <a:r>
              <a:rPr lang="zh-CN" altLang="en-US" sz="1800" b="1">
                <a:latin typeface="隶书" panose="02010509060101010101" pitchFamily="49" charset="-122"/>
                <a:ea typeface="隶书" panose="02010509060101010101" pitchFamily="49" charset="-122"/>
              </a:rPr>
              <a:t>、概念：是描述工程项目整个计算期内各时间点上的现金流</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入和现金流出的序列图。</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   </a:t>
            </a:r>
            <a:r>
              <a:rPr lang="en-US" altLang="zh-CN" sz="1800" b="1">
                <a:latin typeface="隶书" panose="02010509060101010101" pitchFamily="49" charset="-122"/>
                <a:ea typeface="隶书" panose="02010509060101010101" pitchFamily="49" charset="-122"/>
              </a:rPr>
              <a:t>2</a:t>
            </a:r>
            <a:r>
              <a:rPr lang="zh-CN" altLang="en-US" sz="1800" b="1">
                <a:latin typeface="隶书" panose="02010509060101010101" pitchFamily="49" charset="-122"/>
                <a:ea typeface="隶书" panose="02010509060101010101" pitchFamily="49" charset="-122"/>
              </a:rPr>
              <a:t>、现金流量图的构成要素：现金流量的大小、现金流量的流</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向（纵轴）、时间轴（横轴）、时刻点。</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   箭头的长短与现金流量的大小，现金流量的方向与现金流量的</a:t>
            </a:r>
          </a:p>
          <a:p>
            <a:pPr>
              <a:lnSpc>
                <a:spcPct val="90000"/>
              </a:lnSpc>
              <a:buFont typeface="Wingdings" panose="05000000000000000000" pitchFamily="2" charset="2"/>
              <a:buNone/>
            </a:pPr>
            <a:r>
              <a:rPr lang="zh-CN" altLang="en-US" sz="1800" b="1">
                <a:latin typeface="隶书" panose="02010509060101010101" pitchFamily="49" charset="-122"/>
                <a:ea typeface="隶书" panose="02010509060101010101" pitchFamily="49" charset="-122"/>
              </a:rPr>
              <a:t>性质有关。箭头向上表示现金流入 ，箭头向下表示现金流出 。</a:t>
            </a:r>
          </a:p>
          <a:p>
            <a:pPr>
              <a:lnSpc>
                <a:spcPct val="90000"/>
              </a:lnSpc>
              <a:buFont typeface="Wingdings" panose="05000000000000000000" pitchFamily="2" charset="2"/>
              <a:buNone/>
            </a:pPr>
            <a:r>
              <a:rPr lang="zh-CN" altLang="en-US" sz="1800" b="1">
                <a:solidFill>
                  <a:srgbClr val="008000"/>
                </a:solidFill>
                <a:latin typeface="隶书" panose="02010509060101010101" pitchFamily="49" charset="-122"/>
                <a:ea typeface="隶书" panose="02010509060101010101" pitchFamily="49" charset="-122"/>
              </a:rPr>
              <a:t>图例：</a:t>
            </a:r>
            <a:r>
              <a:rPr lang="zh-CN" altLang="en-US" sz="1600" b="1">
                <a:latin typeface="隶书" panose="02010509060101010101" pitchFamily="49" charset="-122"/>
                <a:ea typeface="隶书" panose="02010509060101010101" pitchFamily="49" charset="-122"/>
              </a:rPr>
              <a:t> </a:t>
            </a:r>
            <a:r>
              <a:rPr lang="en-US" altLang="zh-CN" sz="1600" b="1">
                <a:solidFill>
                  <a:srgbClr val="0000CC"/>
                </a:solidFill>
                <a:latin typeface="隶书" panose="02010509060101010101" pitchFamily="49" charset="-122"/>
                <a:ea typeface="隶书" panose="02010509060101010101" pitchFamily="49" charset="-122"/>
              </a:rPr>
              <a:t>200     250 150       300   200  200</a:t>
            </a:r>
          </a:p>
          <a:p>
            <a:pPr>
              <a:lnSpc>
                <a:spcPct val="90000"/>
              </a:lnSpc>
              <a:buFont typeface="Wingdings" panose="05000000000000000000" pitchFamily="2" charset="2"/>
              <a:buNone/>
            </a:pPr>
            <a:endParaRPr lang="en-US" altLang="zh-CN" sz="1600" b="1">
              <a:solidFill>
                <a:srgbClr val="0000CC"/>
              </a:solidFill>
              <a:latin typeface="隶书" panose="02010509060101010101" pitchFamily="49" charset="-122"/>
              <a:ea typeface="隶书" panose="02010509060101010101" pitchFamily="49" charset="-122"/>
            </a:endParaRPr>
          </a:p>
          <a:p>
            <a:pPr>
              <a:lnSpc>
                <a:spcPct val="90000"/>
              </a:lnSpc>
              <a:buFont typeface="Wingdings" panose="05000000000000000000" pitchFamily="2" charset="2"/>
              <a:buNone/>
            </a:pPr>
            <a:r>
              <a:rPr lang="en-US" altLang="zh-CN" sz="1600" b="1">
                <a:solidFill>
                  <a:srgbClr val="0000CC"/>
                </a:solidFill>
                <a:latin typeface="隶书" panose="02010509060101010101" pitchFamily="49" charset="-122"/>
                <a:ea typeface="隶书" panose="02010509060101010101" pitchFamily="49" charset="-122"/>
              </a:rPr>
              <a:t>  0    1    2   3    4   5    6   7    8                 </a:t>
            </a:r>
            <a:r>
              <a:rPr lang="zh-CN" altLang="en-US" sz="1600" b="1">
                <a:solidFill>
                  <a:srgbClr val="0000CC"/>
                </a:solidFill>
                <a:latin typeface="隶书" panose="02010509060101010101" pitchFamily="49" charset="-122"/>
                <a:ea typeface="隶书" panose="02010509060101010101" pitchFamily="49" charset="-122"/>
              </a:rPr>
              <a:t>时间</a:t>
            </a:r>
            <a:endParaRPr lang="zh-CN" altLang="en-US" sz="1600" b="1">
              <a:solidFill>
                <a:srgbClr val="0000CC"/>
              </a:solidFill>
              <a:latin typeface="宋体" panose="02010600030101010101" pitchFamily="2" charset="-122"/>
            </a:endParaRPr>
          </a:p>
          <a:p>
            <a:pPr>
              <a:lnSpc>
                <a:spcPct val="90000"/>
              </a:lnSpc>
              <a:buFont typeface="Wingdings" panose="05000000000000000000" pitchFamily="2" charset="2"/>
              <a:buNone/>
            </a:pPr>
            <a:r>
              <a:rPr lang="zh-CN" altLang="en-US" sz="1600" b="1">
                <a:solidFill>
                  <a:srgbClr val="0000CC"/>
                </a:solidFill>
                <a:latin typeface="宋体" panose="02010600030101010101" pitchFamily="2" charset="-122"/>
              </a:rPr>
              <a:t>                    </a:t>
            </a:r>
            <a:r>
              <a:rPr lang="en-US" altLang="zh-CN" sz="1600" b="1">
                <a:solidFill>
                  <a:srgbClr val="0000CC"/>
                </a:solidFill>
                <a:latin typeface="宋体" panose="02010600030101010101" pitchFamily="2" charset="-122"/>
              </a:rPr>
              <a:t>100    200 </a:t>
            </a:r>
          </a:p>
          <a:p>
            <a:pPr>
              <a:lnSpc>
                <a:spcPct val="90000"/>
              </a:lnSpc>
              <a:buFont typeface="Wingdings" panose="05000000000000000000" pitchFamily="2" charset="2"/>
              <a:buNone/>
            </a:pPr>
            <a:r>
              <a:rPr lang="en-US" altLang="zh-CN" sz="2400" b="1">
                <a:solidFill>
                  <a:srgbClr val="0000CC"/>
                </a:solidFill>
                <a:latin typeface="隶书" panose="02010509060101010101" pitchFamily="49" charset="-122"/>
                <a:ea typeface="隶书" panose="02010509060101010101" pitchFamily="49" charset="-122"/>
              </a:rPr>
              <a:t>   </a:t>
            </a:r>
            <a:r>
              <a:rPr lang="en-US" altLang="zh-CN" sz="1600" b="1">
                <a:solidFill>
                  <a:srgbClr val="0000CC"/>
                </a:solidFill>
                <a:latin typeface="隶书" panose="02010509060101010101" pitchFamily="49" charset="-122"/>
                <a:ea typeface="隶书" panose="02010509060101010101" pitchFamily="49" charset="-122"/>
              </a:rPr>
              <a:t>300         </a:t>
            </a:r>
            <a:endParaRPr lang="en-US" altLang="zh-CN" sz="2400" b="1">
              <a:solidFill>
                <a:srgbClr val="0000CC"/>
              </a:solidFill>
              <a:latin typeface="隶书" panose="02010509060101010101" pitchFamily="49" charset="-122"/>
              <a:ea typeface="隶书" panose="02010509060101010101" pitchFamily="49" charset="-122"/>
            </a:endParaRPr>
          </a:p>
        </p:txBody>
      </p:sp>
      <p:sp>
        <p:nvSpPr>
          <p:cNvPr id="323588" name="AutoShape 4">
            <a:extLst>
              <a:ext uri="{FF2B5EF4-FFF2-40B4-BE49-F238E27FC236}">
                <a16:creationId xmlns:a16="http://schemas.microsoft.com/office/drawing/2014/main" id="{FCFF9057-E42D-4EA9-AC8F-7F8FF066F77B}"/>
              </a:ext>
            </a:extLst>
          </p:cNvPr>
          <p:cNvSpPr>
            <a:spLocks/>
          </p:cNvSpPr>
          <p:nvPr/>
        </p:nvSpPr>
        <p:spPr bwMode="auto">
          <a:xfrm>
            <a:off x="3429000" y="1524000"/>
            <a:ext cx="228600" cy="838200"/>
          </a:xfrm>
          <a:prstGeom prst="leftBrace">
            <a:avLst>
              <a:gd name="adj1" fmla="val 30556"/>
              <a:gd name="adj2" fmla="val 50000"/>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3589" name="Line 5">
            <a:extLst>
              <a:ext uri="{FF2B5EF4-FFF2-40B4-BE49-F238E27FC236}">
                <a16:creationId xmlns:a16="http://schemas.microsoft.com/office/drawing/2014/main" id="{A6DDEDB6-7EF3-4ED7-B8F0-83955DE192E5}"/>
              </a:ext>
            </a:extLst>
          </p:cNvPr>
          <p:cNvSpPr>
            <a:spLocks noChangeShapeType="1"/>
          </p:cNvSpPr>
          <p:nvPr/>
        </p:nvSpPr>
        <p:spPr bwMode="auto">
          <a:xfrm>
            <a:off x="2895600" y="5791200"/>
            <a:ext cx="5410200" cy="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0" name="Line 6">
            <a:extLst>
              <a:ext uri="{FF2B5EF4-FFF2-40B4-BE49-F238E27FC236}">
                <a16:creationId xmlns:a16="http://schemas.microsoft.com/office/drawing/2014/main" id="{D1788B09-8838-4516-8899-038C5ACC83C4}"/>
              </a:ext>
            </a:extLst>
          </p:cNvPr>
          <p:cNvSpPr>
            <a:spLocks noChangeShapeType="1"/>
          </p:cNvSpPr>
          <p:nvPr/>
        </p:nvSpPr>
        <p:spPr bwMode="auto">
          <a:xfrm>
            <a:off x="2895600" y="5791200"/>
            <a:ext cx="0" cy="7620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1" name="Line 7">
            <a:extLst>
              <a:ext uri="{FF2B5EF4-FFF2-40B4-BE49-F238E27FC236}">
                <a16:creationId xmlns:a16="http://schemas.microsoft.com/office/drawing/2014/main" id="{8F179498-4120-49BE-AA63-69DA8CFE26AE}"/>
              </a:ext>
            </a:extLst>
          </p:cNvPr>
          <p:cNvSpPr>
            <a:spLocks noChangeShapeType="1"/>
          </p:cNvSpPr>
          <p:nvPr/>
        </p:nvSpPr>
        <p:spPr bwMode="auto">
          <a:xfrm flipV="1">
            <a:off x="3352800" y="5334000"/>
            <a:ext cx="0" cy="4572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2" name="Line 8">
            <a:extLst>
              <a:ext uri="{FF2B5EF4-FFF2-40B4-BE49-F238E27FC236}">
                <a16:creationId xmlns:a16="http://schemas.microsoft.com/office/drawing/2014/main" id="{42C814B0-60B3-4F3A-A250-9C0018B1763B}"/>
              </a:ext>
            </a:extLst>
          </p:cNvPr>
          <p:cNvSpPr>
            <a:spLocks noChangeShapeType="1"/>
          </p:cNvSpPr>
          <p:nvPr/>
        </p:nvSpPr>
        <p:spPr bwMode="auto">
          <a:xfrm flipV="1">
            <a:off x="3810000" y="5181600"/>
            <a:ext cx="0" cy="6096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3" name="Line 9">
            <a:extLst>
              <a:ext uri="{FF2B5EF4-FFF2-40B4-BE49-F238E27FC236}">
                <a16:creationId xmlns:a16="http://schemas.microsoft.com/office/drawing/2014/main" id="{F92E2892-C58D-415C-BD4C-7C8ADDF23BC3}"/>
              </a:ext>
            </a:extLst>
          </p:cNvPr>
          <p:cNvSpPr>
            <a:spLocks noChangeShapeType="1"/>
          </p:cNvSpPr>
          <p:nvPr/>
        </p:nvSpPr>
        <p:spPr bwMode="auto">
          <a:xfrm flipV="1">
            <a:off x="4267200" y="5410200"/>
            <a:ext cx="0" cy="3810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4" name="Line 10">
            <a:extLst>
              <a:ext uri="{FF2B5EF4-FFF2-40B4-BE49-F238E27FC236}">
                <a16:creationId xmlns:a16="http://schemas.microsoft.com/office/drawing/2014/main" id="{4ED06BA1-6CE4-44A3-88ED-CA9BB8A585AB}"/>
              </a:ext>
            </a:extLst>
          </p:cNvPr>
          <p:cNvSpPr>
            <a:spLocks noChangeShapeType="1"/>
          </p:cNvSpPr>
          <p:nvPr/>
        </p:nvSpPr>
        <p:spPr bwMode="auto">
          <a:xfrm>
            <a:off x="4724400" y="5791200"/>
            <a:ext cx="0" cy="3048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5" name="Line 11">
            <a:extLst>
              <a:ext uri="{FF2B5EF4-FFF2-40B4-BE49-F238E27FC236}">
                <a16:creationId xmlns:a16="http://schemas.microsoft.com/office/drawing/2014/main" id="{997BB190-88C1-48A4-87E2-3CC825B52DBD}"/>
              </a:ext>
            </a:extLst>
          </p:cNvPr>
          <p:cNvSpPr>
            <a:spLocks noChangeShapeType="1"/>
          </p:cNvSpPr>
          <p:nvPr/>
        </p:nvSpPr>
        <p:spPr bwMode="auto">
          <a:xfrm>
            <a:off x="5181600" y="5791200"/>
            <a:ext cx="0" cy="5334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6" name="Line 12">
            <a:extLst>
              <a:ext uri="{FF2B5EF4-FFF2-40B4-BE49-F238E27FC236}">
                <a16:creationId xmlns:a16="http://schemas.microsoft.com/office/drawing/2014/main" id="{21B38A0E-D306-4BAD-AA04-EA899AC1698E}"/>
              </a:ext>
            </a:extLst>
          </p:cNvPr>
          <p:cNvSpPr>
            <a:spLocks noChangeShapeType="1"/>
          </p:cNvSpPr>
          <p:nvPr/>
        </p:nvSpPr>
        <p:spPr bwMode="auto">
          <a:xfrm flipV="1">
            <a:off x="5638800" y="5105400"/>
            <a:ext cx="0" cy="6858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7" name="Line 13">
            <a:extLst>
              <a:ext uri="{FF2B5EF4-FFF2-40B4-BE49-F238E27FC236}">
                <a16:creationId xmlns:a16="http://schemas.microsoft.com/office/drawing/2014/main" id="{49269078-3D45-41EE-B0DE-7ABD4EEB272A}"/>
              </a:ext>
            </a:extLst>
          </p:cNvPr>
          <p:cNvSpPr>
            <a:spLocks noChangeShapeType="1"/>
          </p:cNvSpPr>
          <p:nvPr/>
        </p:nvSpPr>
        <p:spPr bwMode="auto">
          <a:xfrm flipV="1">
            <a:off x="6096000" y="5334000"/>
            <a:ext cx="0" cy="4572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23598" name="Line 14">
            <a:extLst>
              <a:ext uri="{FF2B5EF4-FFF2-40B4-BE49-F238E27FC236}">
                <a16:creationId xmlns:a16="http://schemas.microsoft.com/office/drawing/2014/main" id="{E9CAF50E-12A8-465E-B749-99BB757AEE15}"/>
              </a:ext>
            </a:extLst>
          </p:cNvPr>
          <p:cNvSpPr>
            <a:spLocks noChangeShapeType="1"/>
          </p:cNvSpPr>
          <p:nvPr/>
        </p:nvSpPr>
        <p:spPr bwMode="auto">
          <a:xfrm flipV="1">
            <a:off x="6553200" y="5334000"/>
            <a:ext cx="0" cy="457200"/>
          </a:xfrm>
          <a:prstGeom prst="line">
            <a:avLst/>
          </a:prstGeom>
          <a:noFill/>
          <a:ln w="9525">
            <a:solidFill>
              <a:srgbClr val="FF0066"/>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Rectangle 8">
            <a:extLst>
              <a:ext uri="{FF2B5EF4-FFF2-40B4-BE49-F238E27FC236}">
                <a16:creationId xmlns:a16="http://schemas.microsoft.com/office/drawing/2014/main" id="{A7092268-356D-473C-A2B6-A0D3340DA273}"/>
              </a:ext>
            </a:extLst>
          </p:cNvPr>
          <p:cNvSpPr>
            <a:spLocks noGrp="1" noChangeArrowheads="1"/>
          </p:cNvSpPr>
          <p:nvPr>
            <p:ph type="dt" sz="half" idx="2"/>
          </p:nvPr>
        </p:nvSpPr>
        <p:spPr/>
        <p:txBody>
          <a:bodyPr/>
          <a:lstStyle/>
          <a:p>
            <a:fld id="{FAA6FAB4-8593-469D-A8CC-159410032389}" type="datetime1">
              <a:rPr lang="zh-CN" altLang="en-US"/>
              <a:pPr/>
              <a:t>2019/1/11</a:t>
            </a:fld>
            <a:endParaRPr lang="en-US" altLang="zh-CN"/>
          </a:p>
        </p:txBody>
      </p:sp>
      <p:sp>
        <p:nvSpPr>
          <p:cNvPr id="4" name="Rectangle 10">
            <a:extLst>
              <a:ext uri="{FF2B5EF4-FFF2-40B4-BE49-F238E27FC236}">
                <a16:creationId xmlns:a16="http://schemas.microsoft.com/office/drawing/2014/main" id="{7E9E06B7-99F4-4C17-A154-1C02E92FB8E3}"/>
              </a:ext>
            </a:extLst>
          </p:cNvPr>
          <p:cNvSpPr>
            <a:spLocks noGrp="1" noChangeArrowheads="1"/>
          </p:cNvSpPr>
          <p:nvPr>
            <p:ph type="sldNum" sz="quarter" idx="4"/>
          </p:nvPr>
        </p:nvSpPr>
        <p:spPr/>
        <p:txBody>
          <a:bodyPr/>
          <a:lstStyle/>
          <a:p>
            <a:fld id="{B6291E69-D4BF-4DE3-A75F-F37DCEB787AB}" type="slidenum">
              <a:rPr lang="en-US" altLang="zh-CN"/>
              <a:pPr/>
              <a:t>20</a:t>
            </a:fld>
            <a:endParaRPr lang="en-US" altLang="zh-CN"/>
          </a:p>
        </p:txBody>
      </p:sp>
      <p:sp>
        <p:nvSpPr>
          <p:cNvPr id="76802" name="Rectangle 2">
            <a:extLst>
              <a:ext uri="{FF2B5EF4-FFF2-40B4-BE49-F238E27FC236}">
                <a16:creationId xmlns:a16="http://schemas.microsoft.com/office/drawing/2014/main" id="{D9B578C2-47D1-4D51-95DC-F4E3C967BF6E}"/>
              </a:ext>
            </a:extLst>
          </p:cNvPr>
          <p:cNvSpPr>
            <a:spLocks noGrp="1" noChangeArrowheads="1"/>
          </p:cNvSpPr>
          <p:nvPr>
            <p:ph type="ctrTitle"/>
          </p:nvPr>
        </p:nvSpPr>
        <p:spPr>
          <a:xfrm>
            <a:off x="685800" y="1828800"/>
            <a:ext cx="8458200" cy="1600200"/>
          </a:xfrm>
        </p:spPr>
        <p:txBody>
          <a:bodyPr/>
          <a:lstStyle/>
          <a:p>
            <a:r>
              <a:rPr lang="zh-CN" altLang="en-US" b="1">
                <a:latin typeface="Arial Narrow" panose="020B06060202020A0204" pitchFamily="34" charset="0"/>
              </a:rPr>
              <a:t>第三讲  技术经济的确定性评价</a:t>
            </a:r>
            <a:r>
              <a:rPr lang="zh-CN" altLang="en-US" sz="6000">
                <a:latin typeface="Arial Narrow" panose="020B06060202020A0204" pitchFamily="34" charset="0"/>
              </a:rPr>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680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autoUpdateAnimBg="0"/>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D13EF1CC-C994-4ED6-A42F-E9C4595A022B}"/>
              </a:ext>
            </a:extLst>
          </p:cNvPr>
          <p:cNvSpPr>
            <a:spLocks noGrp="1"/>
          </p:cNvSpPr>
          <p:nvPr>
            <p:ph type="sldNum" sz="quarter" idx="10"/>
          </p:nvPr>
        </p:nvSpPr>
        <p:spPr/>
        <p:txBody>
          <a:bodyPr/>
          <a:lstStyle/>
          <a:p>
            <a:fld id="{BB0B764A-782B-447E-B761-F7E3F4304008}" type="slidenum">
              <a:rPr lang="en-US" altLang="zh-CN"/>
              <a:pPr/>
              <a:t>200</a:t>
            </a:fld>
            <a:endParaRPr lang="en-US" altLang="zh-CN">
              <a:solidFill>
                <a:schemeClr val="tx1"/>
              </a:solidFill>
            </a:endParaRPr>
          </a:p>
        </p:txBody>
      </p:sp>
      <p:sp>
        <p:nvSpPr>
          <p:cNvPr id="280578" name="Rectangle 2">
            <a:extLst>
              <a:ext uri="{FF2B5EF4-FFF2-40B4-BE49-F238E27FC236}">
                <a16:creationId xmlns:a16="http://schemas.microsoft.com/office/drawing/2014/main" id="{BBF6969B-1277-4432-AAA5-704A513F1A98}"/>
              </a:ext>
            </a:extLst>
          </p:cNvPr>
          <p:cNvSpPr>
            <a:spLocks noGrp="1" noChangeArrowheads="1"/>
          </p:cNvSpPr>
          <p:nvPr>
            <p:ph type="body" idx="1"/>
          </p:nvPr>
        </p:nvSpPr>
        <p:spPr>
          <a:xfrm>
            <a:off x="2339975" y="333375"/>
            <a:ext cx="6526213" cy="5546725"/>
          </a:xfrm>
        </p:spPr>
        <p:txBody>
          <a:bodyPr/>
          <a:lstStyle/>
          <a:p>
            <a:pPr>
              <a:buFont typeface="Wingdings" panose="05000000000000000000" pitchFamily="2" charset="2"/>
              <a:buNone/>
            </a:pPr>
            <a:r>
              <a:rPr lang="en-US" altLang="zh-CN" sz="2000" b="1">
                <a:solidFill>
                  <a:srgbClr val="FF0000"/>
                </a:solidFill>
              </a:rPr>
              <a:t>2</a:t>
            </a:r>
            <a:r>
              <a:rPr lang="zh-CN" altLang="en-US" sz="2000" b="1">
                <a:solidFill>
                  <a:srgbClr val="FF0000"/>
                </a:solidFill>
              </a:rPr>
              <a:t>）</a:t>
            </a:r>
            <a:r>
              <a:rPr lang="en-US" altLang="zh-CN" sz="2000" b="1">
                <a:solidFill>
                  <a:srgbClr val="FF0000"/>
                </a:solidFill>
              </a:rPr>
              <a:t>0-4</a:t>
            </a:r>
            <a:r>
              <a:rPr lang="zh-CN" altLang="en-US" sz="2000" b="1">
                <a:solidFill>
                  <a:srgbClr val="FF0000"/>
                </a:solidFill>
              </a:rPr>
              <a:t>评分法</a:t>
            </a:r>
            <a:br>
              <a:rPr lang="zh-CN" altLang="en-US" b="1">
                <a:solidFill>
                  <a:srgbClr val="FF0000"/>
                </a:solidFill>
              </a:rPr>
            </a:br>
            <a:r>
              <a:rPr lang="zh-CN" altLang="en-US" sz="2000" b="1">
                <a:solidFill>
                  <a:schemeClr val="accent2"/>
                </a:solidFill>
              </a:rPr>
              <a:t>评分规则：</a:t>
            </a:r>
          </a:p>
          <a:p>
            <a:pPr>
              <a:buFont typeface="Wingdings" panose="05000000000000000000" pitchFamily="2" charset="2"/>
              <a:buNone/>
            </a:pPr>
            <a:r>
              <a:rPr lang="zh-CN" altLang="en-US" sz="2000" b="1">
                <a:solidFill>
                  <a:schemeClr val="accent2"/>
                </a:solidFill>
              </a:rPr>
              <a:t>（</a:t>
            </a:r>
            <a:r>
              <a:rPr lang="en-US" altLang="zh-CN" sz="2000" b="1">
                <a:solidFill>
                  <a:schemeClr val="accent2"/>
                </a:solidFill>
              </a:rPr>
              <a:t>1</a:t>
            </a:r>
            <a:r>
              <a:rPr lang="zh-CN" altLang="en-US" sz="2000" b="1">
                <a:solidFill>
                  <a:schemeClr val="accent2"/>
                </a:solidFill>
              </a:rPr>
              <a:t>）功能非常重要的零件得</a:t>
            </a:r>
            <a:r>
              <a:rPr lang="en-US" altLang="zh-CN" sz="2000" b="1">
                <a:solidFill>
                  <a:schemeClr val="accent2"/>
                </a:solidFill>
              </a:rPr>
              <a:t>4</a:t>
            </a:r>
            <a:r>
              <a:rPr lang="zh-CN" altLang="en-US" sz="2000" b="1">
                <a:solidFill>
                  <a:schemeClr val="accent2"/>
                </a:solidFill>
              </a:rPr>
              <a:t>分，另一个相对很不重要的得</a:t>
            </a:r>
            <a:r>
              <a:rPr lang="en-US" altLang="zh-CN" sz="2000" b="1">
                <a:solidFill>
                  <a:schemeClr val="accent2"/>
                </a:solidFill>
              </a:rPr>
              <a:t>0</a:t>
            </a:r>
            <a:r>
              <a:rPr lang="zh-CN" altLang="en-US" sz="2000" b="1">
                <a:solidFill>
                  <a:schemeClr val="accent2"/>
                </a:solidFill>
              </a:rPr>
              <a:t>分。</a:t>
            </a:r>
          </a:p>
          <a:p>
            <a:pPr>
              <a:buFont typeface="Wingdings" panose="05000000000000000000" pitchFamily="2" charset="2"/>
              <a:buNone/>
            </a:pPr>
            <a:r>
              <a:rPr lang="zh-CN" altLang="en-US" sz="2000" b="1">
                <a:solidFill>
                  <a:schemeClr val="accent2"/>
                </a:solidFill>
              </a:rPr>
              <a:t>（</a:t>
            </a:r>
            <a:r>
              <a:rPr lang="en-US" altLang="zh-CN" sz="2000" b="1">
                <a:solidFill>
                  <a:schemeClr val="accent2"/>
                </a:solidFill>
              </a:rPr>
              <a:t>2</a:t>
            </a:r>
            <a:r>
              <a:rPr lang="zh-CN" altLang="en-US" sz="2000" b="1">
                <a:solidFill>
                  <a:schemeClr val="accent2"/>
                </a:solidFill>
              </a:rPr>
              <a:t>）功能比较重要的零件得</a:t>
            </a:r>
            <a:r>
              <a:rPr lang="en-US" altLang="zh-CN" sz="2000" b="1">
                <a:solidFill>
                  <a:schemeClr val="accent2"/>
                </a:solidFill>
              </a:rPr>
              <a:t>3</a:t>
            </a:r>
            <a:r>
              <a:rPr lang="zh-CN" altLang="en-US" sz="2000" b="1">
                <a:solidFill>
                  <a:schemeClr val="accent2"/>
                </a:solidFill>
              </a:rPr>
              <a:t>分，另一个比较不重要的得</a:t>
            </a:r>
            <a:r>
              <a:rPr lang="en-US" altLang="zh-CN" sz="2000" b="1">
                <a:solidFill>
                  <a:schemeClr val="accent2"/>
                </a:solidFill>
              </a:rPr>
              <a:t>1</a:t>
            </a:r>
            <a:r>
              <a:rPr lang="zh-CN" altLang="en-US" sz="2000" b="1">
                <a:solidFill>
                  <a:schemeClr val="accent2"/>
                </a:solidFill>
              </a:rPr>
              <a:t>分。</a:t>
            </a:r>
          </a:p>
          <a:p>
            <a:pPr>
              <a:buFont typeface="Wingdings" panose="05000000000000000000" pitchFamily="2" charset="2"/>
              <a:buNone/>
            </a:pPr>
            <a:r>
              <a:rPr lang="zh-CN" altLang="en-US" sz="2000" b="1">
                <a:solidFill>
                  <a:schemeClr val="accent2"/>
                </a:solidFill>
              </a:rPr>
              <a:t>（</a:t>
            </a:r>
            <a:r>
              <a:rPr lang="en-US" altLang="zh-CN" sz="2000" b="1">
                <a:solidFill>
                  <a:schemeClr val="accent2"/>
                </a:solidFill>
              </a:rPr>
              <a:t>3</a:t>
            </a:r>
            <a:r>
              <a:rPr lang="zh-CN" altLang="en-US" sz="2000" b="1">
                <a:solidFill>
                  <a:schemeClr val="accent2"/>
                </a:solidFill>
              </a:rPr>
              <a:t>）功能相同的两个零件各得</a:t>
            </a:r>
            <a:r>
              <a:rPr lang="en-US" altLang="zh-CN" sz="2000" b="1">
                <a:solidFill>
                  <a:schemeClr val="accent2"/>
                </a:solidFill>
              </a:rPr>
              <a:t>2</a:t>
            </a:r>
            <a:r>
              <a:rPr lang="zh-CN" altLang="en-US" sz="2000" b="1">
                <a:solidFill>
                  <a:schemeClr val="accent2"/>
                </a:solidFill>
              </a:rPr>
              <a:t>分。</a:t>
            </a:r>
          </a:p>
          <a:p>
            <a:pPr>
              <a:buFont typeface="Wingdings" panose="05000000000000000000" pitchFamily="2" charset="2"/>
              <a:buNone/>
            </a:pPr>
            <a:r>
              <a:rPr lang="zh-CN" altLang="en-US" sz="2000" b="1">
                <a:solidFill>
                  <a:schemeClr val="accent2"/>
                </a:solidFill>
              </a:rPr>
              <a:t>（</a:t>
            </a:r>
            <a:r>
              <a:rPr lang="en-US" altLang="zh-CN" sz="2000" b="1">
                <a:solidFill>
                  <a:schemeClr val="accent2"/>
                </a:solidFill>
              </a:rPr>
              <a:t>4</a:t>
            </a:r>
            <a:r>
              <a:rPr lang="zh-CN" altLang="en-US" sz="2000" b="1">
                <a:solidFill>
                  <a:schemeClr val="accent2"/>
                </a:solidFill>
              </a:rPr>
              <a:t>）功能很不重要的零件得</a:t>
            </a:r>
            <a:r>
              <a:rPr lang="en-US" altLang="zh-CN" sz="2000" b="1">
                <a:solidFill>
                  <a:schemeClr val="accent2"/>
                </a:solidFill>
              </a:rPr>
              <a:t>0</a:t>
            </a:r>
            <a:r>
              <a:rPr lang="zh-CN" altLang="en-US" sz="2000" b="1">
                <a:solidFill>
                  <a:schemeClr val="accent2"/>
                </a:solidFill>
              </a:rPr>
              <a:t>分，另一个相对很重要的得</a:t>
            </a:r>
            <a:r>
              <a:rPr lang="en-US" altLang="zh-CN" sz="2000" b="1">
                <a:solidFill>
                  <a:schemeClr val="accent2"/>
                </a:solidFill>
              </a:rPr>
              <a:t>4</a:t>
            </a:r>
            <a:r>
              <a:rPr lang="zh-CN" altLang="en-US" sz="2000" b="1">
                <a:solidFill>
                  <a:schemeClr val="accent2"/>
                </a:solidFill>
              </a:rPr>
              <a:t>分。见表</a:t>
            </a:r>
            <a:r>
              <a:rPr lang="en-US" altLang="zh-CN" sz="2000" b="1">
                <a:solidFill>
                  <a:schemeClr val="accent2"/>
                </a:solidFill>
              </a:rPr>
              <a:t>9-5   </a:t>
            </a:r>
            <a:r>
              <a:rPr lang="zh-CN" altLang="en-US" sz="2000" b="1">
                <a:solidFill>
                  <a:schemeClr val="accent2"/>
                </a:solidFill>
              </a:rPr>
              <a:t>功能评价系数表</a:t>
            </a:r>
          </a:p>
          <a:p>
            <a:pPr>
              <a:buFont typeface="Wingdings" panose="05000000000000000000" pitchFamily="2" charset="2"/>
              <a:buNone/>
            </a:pPr>
            <a:endParaRPr lang="zh-CN" altLang="en-US" sz="2000" b="1">
              <a:solidFill>
                <a:schemeClr val="accent2"/>
              </a:solidFill>
            </a:endParaRPr>
          </a:p>
          <a:p>
            <a:pPr>
              <a:buFont typeface="Wingdings" panose="05000000000000000000" pitchFamily="2" charset="2"/>
              <a:buNone/>
            </a:pPr>
            <a:endParaRPr lang="en-US" altLang="zh-CN" sz="2000" b="1">
              <a:solidFill>
                <a:schemeClr val="accent2"/>
              </a:solidFill>
            </a:endParaRPr>
          </a:p>
        </p:txBody>
      </p:sp>
      <p:sp>
        <p:nvSpPr>
          <p:cNvPr id="280579" name="Rectangle 3">
            <a:extLst>
              <a:ext uri="{FF2B5EF4-FFF2-40B4-BE49-F238E27FC236}">
                <a16:creationId xmlns:a16="http://schemas.microsoft.com/office/drawing/2014/main" id="{FE3CB465-1401-4383-BEF0-EE106F2669C1}"/>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80580" name="Picture 4">
            <a:extLst>
              <a:ext uri="{FF2B5EF4-FFF2-40B4-BE49-F238E27FC236}">
                <a16:creationId xmlns:a16="http://schemas.microsoft.com/office/drawing/2014/main" id="{91F25DF6-7F93-411D-BCA1-012DABA050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413" y="3644900"/>
            <a:ext cx="6732587" cy="321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17A014B2-14C2-4C2A-B424-E897F0ABB2C2}"/>
              </a:ext>
            </a:extLst>
          </p:cNvPr>
          <p:cNvSpPr>
            <a:spLocks noGrp="1"/>
          </p:cNvSpPr>
          <p:nvPr>
            <p:ph type="sldNum" sz="quarter" idx="10"/>
          </p:nvPr>
        </p:nvSpPr>
        <p:spPr/>
        <p:txBody>
          <a:bodyPr/>
          <a:lstStyle/>
          <a:p>
            <a:fld id="{28CE82C7-1058-4E06-8350-C460F65D67F7}" type="slidenum">
              <a:rPr lang="en-US" altLang="zh-CN"/>
              <a:pPr/>
              <a:t>201</a:t>
            </a:fld>
            <a:endParaRPr lang="en-US" altLang="zh-CN">
              <a:solidFill>
                <a:schemeClr val="tx1"/>
              </a:solidFill>
            </a:endParaRPr>
          </a:p>
        </p:txBody>
      </p:sp>
      <p:sp>
        <p:nvSpPr>
          <p:cNvPr id="281602" name="Rectangle 2">
            <a:extLst>
              <a:ext uri="{FF2B5EF4-FFF2-40B4-BE49-F238E27FC236}">
                <a16:creationId xmlns:a16="http://schemas.microsoft.com/office/drawing/2014/main" id="{749467B6-F972-45AA-80D3-7320AFC2D293}"/>
              </a:ext>
            </a:extLst>
          </p:cNvPr>
          <p:cNvSpPr>
            <a:spLocks noGrp="1" noChangeArrowheads="1"/>
          </p:cNvSpPr>
          <p:nvPr>
            <p:ph type="body" idx="1"/>
          </p:nvPr>
        </p:nvSpPr>
        <p:spPr/>
        <p:txBody>
          <a:bodyPr/>
          <a:lstStyle/>
          <a:p>
            <a:pPr>
              <a:buFont typeface="Wingdings" panose="05000000000000000000" pitchFamily="2" charset="2"/>
              <a:buNone/>
            </a:pPr>
            <a:r>
              <a:rPr lang="en-US" altLang="zh-CN" sz="2400" b="1">
                <a:solidFill>
                  <a:srgbClr val="FF0000"/>
                </a:solidFill>
              </a:rPr>
              <a:t>3.</a:t>
            </a:r>
            <a:r>
              <a:rPr lang="zh-CN" altLang="en-US" sz="2400" b="1">
                <a:solidFill>
                  <a:srgbClr val="FF0000"/>
                </a:solidFill>
              </a:rPr>
              <a:t>价值系数法</a:t>
            </a:r>
          </a:p>
          <a:p>
            <a:pPr>
              <a:buFont typeface="Wingdings" panose="05000000000000000000" pitchFamily="2" charset="2"/>
              <a:buNone/>
            </a:pPr>
            <a:r>
              <a:rPr lang="zh-CN" altLang="en-US" sz="2000" b="1"/>
              <a:t>根据零件的功能重要程度进行评分，并确定功能评价系数和成本系数进而确定价值系数，据此选择价值工程对象。见表</a:t>
            </a:r>
            <a:r>
              <a:rPr lang="en-US" altLang="zh-CN" sz="2000" b="1"/>
              <a:t>9-6</a:t>
            </a:r>
          </a:p>
          <a:p>
            <a:pPr>
              <a:buFont typeface="Wingdings" panose="05000000000000000000" pitchFamily="2" charset="2"/>
              <a:buNone/>
            </a:pPr>
            <a:endParaRPr lang="en-US" altLang="zh-CN" sz="2000" b="1"/>
          </a:p>
          <a:p>
            <a:pPr algn="ctr">
              <a:buFont typeface="Wingdings" panose="05000000000000000000" pitchFamily="2" charset="2"/>
              <a:buNone/>
            </a:pPr>
            <a:r>
              <a:rPr lang="zh-CN" altLang="en-US" sz="2000" b="1"/>
              <a:t>表</a:t>
            </a:r>
            <a:r>
              <a:rPr lang="en-US" altLang="zh-CN" sz="2000" b="1"/>
              <a:t>9-6    04 </a:t>
            </a:r>
            <a:r>
              <a:rPr lang="zh-CN" altLang="en-US" sz="2000" b="1"/>
              <a:t>评分表</a:t>
            </a:r>
          </a:p>
        </p:txBody>
      </p:sp>
      <p:sp>
        <p:nvSpPr>
          <p:cNvPr id="281603" name="Rectangle 3">
            <a:extLst>
              <a:ext uri="{FF2B5EF4-FFF2-40B4-BE49-F238E27FC236}">
                <a16:creationId xmlns:a16="http://schemas.microsoft.com/office/drawing/2014/main" id="{86BED420-4556-493C-BA0F-24AF08CA8D42}"/>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81604" name="Picture 4">
            <a:extLst>
              <a:ext uri="{FF2B5EF4-FFF2-40B4-BE49-F238E27FC236}">
                <a16:creationId xmlns:a16="http://schemas.microsoft.com/office/drawing/2014/main" id="{44E76271-4DFD-4C9D-A3DD-22FD7A5E2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2924175"/>
            <a:ext cx="6119812" cy="25923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D02F468B-93F8-4393-BF39-1A39FBA21D45}"/>
              </a:ext>
            </a:extLst>
          </p:cNvPr>
          <p:cNvSpPr>
            <a:spLocks noGrp="1"/>
          </p:cNvSpPr>
          <p:nvPr>
            <p:ph type="sldNum" sz="quarter" idx="10"/>
          </p:nvPr>
        </p:nvSpPr>
        <p:spPr/>
        <p:txBody>
          <a:bodyPr/>
          <a:lstStyle/>
          <a:p>
            <a:fld id="{64E971E2-11AF-4494-BF81-54E69CB566E7}" type="slidenum">
              <a:rPr lang="en-US" altLang="zh-CN"/>
              <a:pPr/>
              <a:t>202</a:t>
            </a:fld>
            <a:endParaRPr lang="en-US" altLang="zh-CN">
              <a:solidFill>
                <a:schemeClr val="tx1"/>
              </a:solidFill>
            </a:endParaRPr>
          </a:p>
        </p:txBody>
      </p:sp>
      <p:sp>
        <p:nvSpPr>
          <p:cNvPr id="282626" name="Rectangle 2">
            <a:extLst>
              <a:ext uri="{FF2B5EF4-FFF2-40B4-BE49-F238E27FC236}">
                <a16:creationId xmlns:a16="http://schemas.microsoft.com/office/drawing/2014/main" id="{1F6ECA8B-F8C9-4414-BE5F-2EC14C56C2CF}"/>
              </a:ext>
            </a:extLst>
          </p:cNvPr>
          <p:cNvSpPr>
            <a:spLocks noGrp="1" noChangeArrowheads="1"/>
          </p:cNvSpPr>
          <p:nvPr>
            <p:ph type="body" idx="1"/>
          </p:nvPr>
        </p:nvSpPr>
        <p:spPr>
          <a:xfrm>
            <a:off x="2484438" y="260350"/>
            <a:ext cx="6408737" cy="6048375"/>
          </a:xfrm>
        </p:spPr>
        <p:txBody>
          <a:bodyPr/>
          <a:lstStyle/>
          <a:p>
            <a:pPr>
              <a:lnSpc>
                <a:spcPct val="120000"/>
              </a:lnSpc>
              <a:buFont typeface="Wingdings" panose="05000000000000000000" pitchFamily="2" charset="2"/>
              <a:buNone/>
            </a:pPr>
            <a:r>
              <a:rPr lang="zh-CN" altLang="en-US" sz="1800" b="1"/>
              <a:t>（</a:t>
            </a:r>
            <a:r>
              <a:rPr lang="en-US" altLang="zh-CN" sz="1800" b="1"/>
              <a:t>1</a:t>
            </a:r>
            <a:r>
              <a:rPr lang="zh-CN" altLang="en-US" sz="1800" b="1"/>
              <a:t>）确定产品零件的功能评价系数</a:t>
            </a:r>
          </a:p>
          <a:p>
            <a:pPr>
              <a:lnSpc>
                <a:spcPct val="120000"/>
              </a:lnSpc>
              <a:buFont typeface="Wingdings" panose="05000000000000000000" pitchFamily="2" charset="2"/>
              <a:buNone/>
            </a:pPr>
            <a:endParaRPr lang="zh-CN" altLang="en-US" sz="1800" b="1"/>
          </a:p>
          <a:p>
            <a:pPr>
              <a:lnSpc>
                <a:spcPct val="120000"/>
              </a:lnSpc>
              <a:buFont typeface="Wingdings" panose="05000000000000000000" pitchFamily="2" charset="2"/>
              <a:buNone/>
            </a:pPr>
            <a:endParaRPr lang="zh-CN" altLang="en-US" sz="1800" b="1"/>
          </a:p>
          <a:p>
            <a:pPr>
              <a:lnSpc>
                <a:spcPct val="120000"/>
              </a:lnSpc>
              <a:buFont typeface="Wingdings" panose="05000000000000000000" pitchFamily="2" charset="2"/>
              <a:buNone/>
            </a:pPr>
            <a:r>
              <a:rPr lang="zh-CN" altLang="en-US" sz="1800" b="1"/>
              <a:t>（</a:t>
            </a:r>
            <a:r>
              <a:rPr lang="en-US" altLang="zh-CN" sz="1800" b="1"/>
              <a:t>2</a:t>
            </a:r>
            <a:r>
              <a:rPr lang="zh-CN" altLang="en-US" sz="1800" b="1"/>
              <a:t>）求出各零件的成本系数</a:t>
            </a:r>
          </a:p>
          <a:p>
            <a:pPr>
              <a:lnSpc>
                <a:spcPct val="120000"/>
              </a:lnSpc>
              <a:buFont typeface="Wingdings" panose="05000000000000000000" pitchFamily="2" charset="2"/>
              <a:buNone/>
            </a:pPr>
            <a:endParaRPr lang="zh-CN" altLang="en-US" sz="1800" b="1"/>
          </a:p>
          <a:p>
            <a:pPr>
              <a:lnSpc>
                <a:spcPct val="120000"/>
              </a:lnSpc>
              <a:buFont typeface="Wingdings" panose="05000000000000000000" pitchFamily="2" charset="2"/>
              <a:buNone/>
            </a:pPr>
            <a:endParaRPr lang="zh-CN" altLang="en-US" sz="1800" b="1"/>
          </a:p>
          <a:p>
            <a:pPr>
              <a:lnSpc>
                <a:spcPct val="120000"/>
              </a:lnSpc>
              <a:buFont typeface="Wingdings" panose="05000000000000000000" pitchFamily="2" charset="2"/>
              <a:buNone/>
            </a:pPr>
            <a:r>
              <a:rPr lang="zh-CN" altLang="en-US" sz="1800" b="1"/>
              <a:t>（</a:t>
            </a:r>
            <a:r>
              <a:rPr lang="en-US" altLang="zh-CN" sz="1800" b="1"/>
              <a:t>3</a:t>
            </a:r>
            <a:r>
              <a:rPr lang="zh-CN" altLang="en-US" sz="1800" b="1"/>
              <a:t>）求出各零件的价值系数</a:t>
            </a:r>
          </a:p>
          <a:p>
            <a:pPr>
              <a:lnSpc>
                <a:spcPct val="120000"/>
              </a:lnSpc>
              <a:buFont typeface="Wingdings" panose="05000000000000000000" pitchFamily="2" charset="2"/>
              <a:buNone/>
            </a:pPr>
            <a:endParaRPr lang="zh-CN" altLang="en-US" sz="1800" b="1"/>
          </a:p>
          <a:p>
            <a:pPr>
              <a:lnSpc>
                <a:spcPct val="120000"/>
              </a:lnSpc>
              <a:buFont typeface="Wingdings" panose="05000000000000000000" pitchFamily="2" charset="2"/>
              <a:buNone/>
            </a:pPr>
            <a:endParaRPr lang="zh-CN" altLang="en-US" sz="1800" b="1"/>
          </a:p>
          <a:p>
            <a:pPr>
              <a:lnSpc>
                <a:spcPct val="120000"/>
              </a:lnSpc>
              <a:buFont typeface="Wingdings" panose="05000000000000000000" pitchFamily="2" charset="2"/>
              <a:buNone/>
            </a:pPr>
            <a:r>
              <a:rPr lang="zh-CN" altLang="en-US" sz="1800" b="1"/>
              <a:t>（</a:t>
            </a:r>
            <a:r>
              <a:rPr lang="en-US" altLang="zh-CN" sz="1800" b="1"/>
              <a:t>4</a:t>
            </a:r>
            <a:r>
              <a:rPr lang="zh-CN" altLang="en-US" sz="1800" b="1"/>
              <a:t>）根据价值系数对零件进行分析评价，选择价值工程对象。当</a:t>
            </a:r>
            <a:r>
              <a:rPr lang="en-US" altLang="zh-CN" sz="1800" b="1"/>
              <a:t>VI=1</a:t>
            </a:r>
            <a:r>
              <a:rPr lang="zh-CN" altLang="en-US" sz="1800" b="1"/>
              <a:t>时，表示功能与成本相当，不需要进行价值分析；当</a:t>
            </a:r>
            <a:r>
              <a:rPr lang="en-US" altLang="zh-CN" sz="1800" b="1"/>
              <a:t>VI&gt;1</a:t>
            </a:r>
            <a:r>
              <a:rPr lang="zh-CN" altLang="en-US" sz="1800" b="1"/>
              <a:t>时，首先分析是否存在过剩的功能，并予消除，否则应该适当增加成本；当</a:t>
            </a:r>
            <a:r>
              <a:rPr lang="en-US" altLang="zh-CN" sz="1800" b="1"/>
              <a:t>VI&lt;1</a:t>
            </a:r>
            <a:r>
              <a:rPr lang="zh-CN" altLang="en-US" sz="1800" b="1"/>
              <a:t>时，应该作为价值工程的研究对象。具体做法见表</a:t>
            </a:r>
            <a:r>
              <a:rPr lang="en-US" altLang="zh-CN" sz="1800" b="1"/>
              <a:t>9-7</a:t>
            </a:r>
            <a:r>
              <a:rPr lang="zh-CN" altLang="en-US" sz="1800" b="1"/>
              <a:t>。</a:t>
            </a:r>
          </a:p>
          <a:p>
            <a:pPr>
              <a:lnSpc>
                <a:spcPct val="80000"/>
              </a:lnSpc>
              <a:buFont typeface="Wingdings" panose="05000000000000000000" pitchFamily="2" charset="2"/>
              <a:buNone/>
            </a:pPr>
            <a:endParaRPr lang="zh-CN" altLang="en-US" sz="1800" b="1"/>
          </a:p>
          <a:p>
            <a:pPr>
              <a:lnSpc>
                <a:spcPct val="80000"/>
              </a:lnSpc>
              <a:buFont typeface="Wingdings" panose="05000000000000000000" pitchFamily="2" charset="2"/>
              <a:buNone/>
            </a:pPr>
            <a:endParaRPr lang="en-US" altLang="zh-CN" sz="2800"/>
          </a:p>
        </p:txBody>
      </p:sp>
      <p:sp>
        <p:nvSpPr>
          <p:cNvPr id="282627" name="Rectangle 3">
            <a:extLst>
              <a:ext uri="{FF2B5EF4-FFF2-40B4-BE49-F238E27FC236}">
                <a16:creationId xmlns:a16="http://schemas.microsoft.com/office/drawing/2014/main" id="{1DEF5519-3F71-4CC3-98F2-551F7CAC9DD1}"/>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82628" name="Picture 4">
            <a:extLst>
              <a:ext uri="{FF2B5EF4-FFF2-40B4-BE49-F238E27FC236}">
                <a16:creationId xmlns:a16="http://schemas.microsoft.com/office/drawing/2014/main" id="{ECDF97D7-639F-489B-BA64-7124E418A4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620713"/>
            <a:ext cx="5543550" cy="792162"/>
          </a:xfrm>
          <a:prstGeom prst="rect">
            <a:avLst/>
          </a:prstGeom>
          <a:noFill/>
          <a:extLst>
            <a:ext uri="{909E8E84-426E-40DD-AFC4-6F175D3DCCD1}">
              <a14:hiddenFill xmlns:a14="http://schemas.microsoft.com/office/drawing/2010/main">
                <a:solidFill>
                  <a:srgbClr val="FFFFFF"/>
                </a:solidFill>
              </a14:hiddenFill>
            </a:ext>
          </a:extLst>
        </p:spPr>
      </p:pic>
      <p:pic>
        <p:nvPicPr>
          <p:cNvPr id="282629" name="Picture 5">
            <a:extLst>
              <a:ext uri="{FF2B5EF4-FFF2-40B4-BE49-F238E27FC236}">
                <a16:creationId xmlns:a16="http://schemas.microsoft.com/office/drawing/2014/main" id="{ACFBE880-866C-465B-AEAA-760B73B449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238" y="1844675"/>
            <a:ext cx="5256212" cy="720725"/>
          </a:xfrm>
          <a:prstGeom prst="rect">
            <a:avLst/>
          </a:prstGeom>
          <a:noFill/>
          <a:extLst>
            <a:ext uri="{909E8E84-426E-40DD-AFC4-6F175D3DCCD1}">
              <a14:hiddenFill xmlns:a14="http://schemas.microsoft.com/office/drawing/2010/main">
                <a:solidFill>
                  <a:srgbClr val="FFFFFF"/>
                </a:solidFill>
              </a14:hiddenFill>
            </a:ext>
          </a:extLst>
        </p:spPr>
      </p:pic>
      <p:pic>
        <p:nvPicPr>
          <p:cNvPr id="282630" name="Picture 6">
            <a:extLst>
              <a:ext uri="{FF2B5EF4-FFF2-40B4-BE49-F238E27FC236}">
                <a16:creationId xmlns:a16="http://schemas.microsoft.com/office/drawing/2014/main" id="{F25BEE51-09FB-4E67-88BA-07AEE4E620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924175"/>
            <a:ext cx="5113338" cy="792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A45C4F42-FC71-430A-8795-009AB6CB747C}"/>
              </a:ext>
            </a:extLst>
          </p:cNvPr>
          <p:cNvSpPr>
            <a:spLocks noGrp="1"/>
          </p:cNvSpPr>
          <p:nvPr>
            <p:ph type="sldNum" sz="quarter" idx="10"/>
          </p:nvPr>
        </p:nvSpPr>
        <p:spPr/>
        <p:txBody>
          <a:bodyPr/>
          <a:lstStyle/>
          <a:p>
            <a:fld id="{C0F94F3A-11B3-4E78-B32D-7CF47B81BBCC}" type="slidenum">
              <a:rPr lang="en-US" altLang="zh-CN"/>
              <a:pPr/>
              <a:t>203</a:t>
            </a:fld>
            <a:endParaRPr lang="en-US" altLang="zh-CN">
              <a:solidFill>
                <a:schemeClr val="tx1"/>
              </a:solidFill>
            </a:endParaRPr>
          </a:p>
        </p:txBody>
      </p:sp>
      <p:sp>
        <p:nvSpPr>
          <p:cNvPr id="283650" name="Rectangle 2">
            <a:extLst>
              <a:ext uri="{FF2B5EF4-FFF2-40B4-BE49-F238E27FC236}">
                <a16:creationId xmlns:a16="http://schemas.microsoft.com/office/drawing/2014/main" id="{0D4C33AC-EFA4-4D3F-A98B-57109562EB1D}"/>
              </a:ext>
            </a:extLst>
          </p:cNvPr>
          <p:cNvSpPr>
            <a:spLocks noGrp="1" noChangeArrowheads="1"/>
          </p:cNvSpPr>
          <p:nvPr>
            <p:ph type="body" idx="1"/>
          </p:nvPr>
        </p:nvSpPr>
        <p:spPr/>
        <p:txBody>
          <a:bodyPr/>
          <a:lstStyle/>
          <a:p>
            <a:pPr algn="ctr">
              <a:buFont typeface="Wingdings" panose="05000000000000000000" pitchFamily="2" charset="2"/>
              <a:buNone/>
            </a:pPr>
            <a:r>
              <a:rPr lang="zh-CN" altLang="en-US" sz="2400"/>
              <a:t>表</a:t>
            </a:r>
            <a:r>
              <a:rPr lang="en-US" altLang="zh-CN" sz="2400"/>
              <a:t>9-7    </a:t>
            </a:r>
            <a:r>
              <a:rPr lang="zh-CN" altLang="en-US" sz="2400"/>
              <a:t>价值系数法表</a:t>
            </a:r>
          </a:p>
          <a:p>
            <a:pPr algn="ctr">
              <a:buFont typeface="Wingdings" panose="05000000000000000000" pitchFamily="2" charset="2"/>
              <a:buNone/>
            </a:pPr>
            <a:endParaRPr lang="en-US" altLang="zh-CN" sz="2400"/>
          </a:p>
        </p:txBody>
      </p:sp>
      <p:sp>
        <p:nvSpPr>
          <p:cNvPr id="283651" name="Rectangle 3">
            <a:extLst>
              <a:ext uri="{FF2B5EF4-FFF2-40B4-BE49-F238E27FC236}">
                <a16:creationId xmlns:a16="http://schemas.microsoft.com/office/drawing/2014/main" id="{1442F5C0-C76D-4CD6-AA67-14D32A955F3B}"/>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83652" name="Picture 4">
            <a:extLst>
              <a:ext uri="{FF2B5EF4-FFF2-40B4-BE49-F238E27FC236}">
                <a16:creationId xmlns:a16="http://schemas.microsoft.com/office/drawing/2014/main" id="{0D584E23-E0FC-4E77-946C-041805F18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268413"/>
            <a:ext cx="6553200" cy="2592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A678BC4-B38E-4B62-8BD5-065A5A4F20E3}"/>
              </a:ext>
            </a:extLst>
          </p:cNvPr>
          <p:cNvSpPr>
            <a:spLocks noGrp="1"/>
          </p:cNvSpPr>
          <p:nvPr>
            <p:ph type="sldNum" sz="quarter" idx="10"/>
          </p:nvPr>
        </p:nvSpPr>
        <p:spPr/>
        <p:txBody>
          <a:bodyPr/>
          <a:lstStyle/>
          <a:p>
            <a:fld id="{89EF6198-0C9A-46AA-85B9-10D236DDA143}" type="slidenum">
              <a:rPr lang="en-US" altLang="zh-CN"/>
              <a:pPr/>
              <a:t>204</a:t>
            </a:fld>
            <a:endParaRPr lang="en-US" altLang="zh-CN">
              <a:solidFill>
                <a:schemeClr val="tx1"/>
              </a:solidFill>
            </a:endParaRPr>
          </a:p>
        </p:txBody>
      </p:sp>
      <p:sp>
        <p:nvSpPr>
          <p:cNvPr id="284674" name="Rectangle 2">
            <a:extLst>
              <a:ext uri="{FF2B5EF4-FFF2-40B4-BE49-F238E27FC236}">
                <a16:creationId xmlns:a16="http://schemas.microsoft.com/office/drawing/2014/main" id="{1AC6565F-6A82-4D82-8024-367849D0DD1D}"/>
              </a:ext>
            </a:extLst>
          </p:cNvPr>
          <p:cNvSpPr>
            <a:spLocks noGrp="1" noChangeArrowheads="1"/>
          </p:cNvSpPr>
          <p:nvPr>
            <p:ph type="body" idx="1"/>
          </p:nvPr>
        </p:nvSpPr>
        <p:spPr/>
        <p:txBody>
          <a:bodyPr/>
          <a:lstStyle/>
          <a:p>
            <a:pPr>
              <a:buFont typeface="Wingdings" panose="05000000000000000000" pitchFamily="2" charset="2"/>
              <a:buNone/>
            </a:pPr>
            <a:r>
              <a:rPr lang="en-US" altLang="zh-CN" sz="2400" b="1">
                <a:solidFill>
                  <a:srgbClr val="FF0000"/>
                </a:solidFill>
              </a:rPr>
              <a:t>4.</a:t>
            </a:r>
            <a:r>
              <a:rPr lang="zh-CN" altLang="en-US" sz="2400" b="1">
                <a:solidFill>
                  <a:srgbClr val="FF0000"/>
                </a:solidFill>
              </a:rPr>
              <a:t>最合适区域法</a:t>
            </a:r>
          </a:p>
          <a:p>
            <a:pPr>
              <a:buFont typeface="Wingdings" panose="05000000000000000000" pitchFamily="2" charset="2"/>
              <a:buNone/>
            </a:pPr>
            <a:r>
              <a:rPr lang="zh-CN" altLang="en-US" sz="2000" b="1"/>
              <a:t>在采用强制确定法时，综合考虑对象的价值系数大小和对象是否在最合适区域两种因素，从而确定价值工程对象的方法</a:t>
            </a:r>
            <a:r>
              <a:rPr lang="zh-CN" altLang="en-US" sz="2000"/>
              <a:t>。</a:t>
            </a:r>
          </a:p>
          <a:p>
            <a:pPr>
              <a:buFont typeface="Wingdings" panose="05000000000000000000" pitchFamily="2" charset="2"/>
              <a:buNone/>
            </a:pPr>
            <a:r>
              <a:rPr lang="zh-CN" altLang="en-US" sz="2000" b="1"/>
              <a:t>最合适区域法的应用原则是，不把价值系数相等的对象同等看待，而优先选择对产品实际影响较大的对象，同时也根据功能评价系数和成本系数确定的最合适区域来确定价值工程对象。最合适区域如图</a:t>
            </a:r>
            <a:r>
              <a:rPr lang="en-US" altLang="zh-CN" sz="2000" b="1"/>
              <a:t>9.2</a:t>
            </a:r>
            <a:r>
              <a:rPr lang="zh-CN" altLang="en-US" sz="2000" b="1"/>
              <a:t>阴影部分所示。</a:t>
            </a:r>
          </a:p>
        </p:txBody>
      </p:sp>
      <p:sp>
        <p:nvSpPr>
          <p:cNvPr id="284675" name="Rectangle 3">
            <a:extLst>
              <a:ext uri="{FF2B5EF4-FFF2-40B4-BE49-F238E27FC236}">
                <a16:creationId xmlns:a16="http://schemas.microsoft.com/office/drawing/2014/main" id="{DB53F361-B171-4505-8EBF-324419486A2F}"/>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spTree>
  </p:cSld>
  <p:clrMapOvr>
    <a:masterClrMapping/>
  </p:clrMapOvr>
  <p:transition spd="slow">
    <p:randomBar dir="vert"/>
  </p:transition>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A42D04F6-060C-4A1F-B47D-27CF7495FC22}"/>
              </a:ext>
            </a:extLst>
          </p:cNvPr>
          <p:cNvSpPr>
            <a:spLocks noGrp="1"/>
          </p:cNvSpPr>
          <p:nvPr>
            <p:ph type="sldNum" sz="quarter" idx="10"/>
          </p:nvPr>
        </p:nvSpPr>
        <p:spPr/>
        <p:txBody>
          <a:bodyPr/>
          <a:lstStyle/>
          <a:p>
            <a:fld id="{6BC24F61-531D-402D-BBE7-FBB81003D8F0}" type="slidenum">
              <a:rPr lang="en-US" altLang="zh-CN"/>
              <a:pPr/>
              <a:t>205</a:t>
            </a:fld>
            <a:endParaRPr lang="en-US" altLang="zh-CN">
              <a:solidFill>
                <a:schemeClr val="tx1"/>
              </a:solidFill>
            </a:endParaRPr>
          </a:p>
        </p:txBody>
      </p:sp>
      <p:sp>
        <p:nvSpPr>
          <p:cNvPr id="285698" name="Rectangle 2">
            <a:extLst>
              <a:ext uri="{FF2B5EF4-FFF2-40B4-BE49-F238E27FC236}">
                <a16:creationId xmlns:a16="http://schemas.microsoft.com/office/drawing/2014/main" id="{1D3440DF-1A1A-41A0-A4CC-AC393D58FA62}"/>
              </a:ext>
            </a:extLst>
          </p:cNvPr>
          <p:cNvSpPr>
            <a:spLocks noGrp="1" noChangeArrowheads="1"/>
          </p:cNvSpPr>
          <p:nvPr>
            <p:ph type="body" idx="1"/>
          </p:nvPr>
        </p:nvSpPr>
        <p:spPr>
          <a:xfrm>
            <a:off x="2339975" y="3933825"/>
            <a:ext cx="6624638" cy="2663825"/>
          </a:xfrm>
        </p:spPr>
        <p:txBody>
          <a:bodyPr/>
          <a:lstStyle/>
          <a:p>
            <a:pPr algn="ctr">
              <a:buFont typeface="Wingdings" panose="05000000000000000000" pitchFamily="2" charset="2"/>
              <a:buNone/>
            </a:pPr>
            <a:r>
              <a:rPr lang="en-US" altLang="zh-CN" sz="1600"/>
              <a:t> </a:t>
            </a:r>
            <a:r>
              <a:rPr lang="zh-CN" altLang="en-US" sz="1600"/>
              <a:t>图</a:t>
            </a:r>
            <a:r>
              <a:rPr lang="en-US" altLang="zh-CN" sz="1600"/>
              <a:t>9.2 </a:t>
            </a:r>
            <a:r>
              <a:rPr lang="zh-CN" altLang="en-US" sz="1600"/>
              <a:t>最合适区域法价值系数图</a:t>
            </a:r>
          </a:p>
          <a:p>
            <a:pPr>
              <a:buFont typeface="Wingdings" panose="05000000000000000000" pitchFamily="2" charset="2"/>
              <a:buNone/>
            </a:pPr>
            <a:r>
              <a:rPr lang="zh-CN" altLang="en-US" sz="1600" b="1"/>
              <a:t>图</a:t>
            </a:r>
            <a:r>
              <a:rPr lang="en-US" altLang="zh-CN" sz="1600" b="1"/>
              <a:t>9.2</a:t>
            </a:r>
            <a:r>
              <a:rPr lang="zh-CN" altLang="en-US" sz="1600" b="1"/>
              <a:t>中倾角为</a:t>
            </a:r>
            <a:r>
              <a:rPr lang="en-US" altLang="zh-CN" sz="1600" b="1"/>
              <a:t>45</a:t>
            </a:r>
            <a:r>
              <a:rPr lang="zh-CN" altLang="en-US" sz="1600" b="1"/>
              <a:t>度的直线称为标准价值线，这条线上的点标志着功能与成本恰好平衡，此时</a:t>
            </a:r>
            <a:r>
              <a:rPr lang="en-US" altLang="zh-CN" sz="1600" b="1"/>
              <a:t>VI</a:t>
            </a:r>
            <a:r>
              <a:rPr lang="zh-CN" altLang="en-US" sz="1600" b="1"/>
              <a:t>＝</a:t>
            </a:r>
            <a:r>
              <a:rPr lang="en-US" altLang="zh-CN" sz="1600" b="1"/>
              <a:t>1</a:t>
            </a:r>
            <a:r>
              <a:rPr lang="zh-CN" altLang="en-US" sz="1600" b="1"/>
              <a:t>。标准价值线左上方的区域表示</a:t>
            </a:r>
            <a:r>
              <a:rPr lang="en-US" altLang="zh-CN" sz="1600" b="1"/>
              <a:t>VI</a:t>
            </a:r>
            <a:r>
              <a:rPr lang="zh-CN" altLang="en-US" sz="1600" b="1"/>
              <a:t>＞</a:t>
            </a:r>
            <a:r>
              <a:rPr lang="en-US" altLang="zh-CN" sz="1600" b="1"/>
              <a:t>1</a:t>
            </a:r>
            <a:r>
              <a:rPr lang="zh-CN" altLang="en-US" sz="1600" b="1"/>
              <a:t>，右下方的区域表示</a:t>
            </a:r>
            <a:r>
              <a:rPr lang="en-US" altLang="zh-CN" sz="1600" b="1"/>
              <a:t>VI</a:t>
            </a:r>
            <a:r>
              <a:rPr lang="zh-CN" altLang="en-US" sz="1600" b="1"/>
              <a:t>＜</a:t>
            </a:r>
            <a:r>
              <a:rPr lang="en-US" altLang="zh-CN" sz="1600" b="1"/>
              <a:t>1</a:t>
            </a:r>
            <a:r>
              <a:rPr lang="zh-CN" altLang="en-US" sz="1600" b="1"/>
              <a:t>，其中离原点远的点表示功能重要成本高，其变化对整体影响大，必须严加控制，即使偏离标准价值线不多，也要列为价值工程对象。而离原点近的点，表明其功能次要成本低，其变化对整体影响小，可以放宽控制，允许对于标准价值线有较大的偏离。因此，分析对象所在的最合适区域应是上狭下宽。在最合适区域内的各点，如</a:t>
            </a:r>
            <a:r>
              <a:rPr lang="en-US" altLang="zh-CN" sz="1600" b="1"/>
              <a:t>E</a:t>
            </a:r>
            <a:r>
              <a:rPr lang="zh-CN" altLang="en-US" sz="1600" b="1"/>
              <a:t>、</a:t>
            </a:r>
            <a:r>
              <a:rPr lang="en-US" altLang="zh-CN" sz="1600" b="1"/>
              <a:t>F</a:t>
            </a:r>
            <a:r>
              <a:rPr lang="zh-CN" altLang="en-US" sz="1600" b="1"/>
              <a:t>、</a:t>
            </a:r>
            <a:r>
              <a:rPr lang="en-US" altLang="zh-CN" sz="1600" b="1"/>
              <a:t>G</a:t>
            </a:r>
            <a:r>
              <a:rPr lang="zh-CN" altLang="en-US" sz="1600" b="1"/>
              <a:t>虽然偏离标准线，但不选作价值工程对象，只将处于最合适区域外的各点即</a:t>
            </a:r>
            <a:r>
              <a:rPr lang="en-US" altLang="zh-CN" sz="1600" b="1"/>
              <a:t>A</a:t>
            </a:r>
            <a:r>
              <a:rPr lang="zh-CN" altLang="en-US" sz="1600" b="1"/>
              <a:t>、</a:t>
            </a:r>
            <a:r>
              <a:rPr lang="en-US" altLang="zh-CN" sz="1600" b="1"/>
              <a:t>B</a:t>
            </a:r>
            <a:r>
              <a:rPr lang="zh-CN" altLang="en-US" sz="1600" b="1"/>
              <a:t>、</a:t>
            </a:r>
            <a:r>
              <a:rPr lang="en-US" altLang="zh-CN" sz="1600" b="1"/>
              <a:t>C</a:t>
            </a:r>
            <a:r>
              <a:rPr lang="zh-CN" altLang="en-US" sz="1600" b="1"/>
              <a:t>、</a:t>
            </a:r>
            <a:r>
              <a:rPr lang="en-US" altLang="zh-CN" sz="1600" b="1"/>
              <a:t>D</a:t>
            </a:r>
            <a:r>
              <a:rPr lang="zh-CN" altLang="en-US" sz="1600" b="1"/>
              <a:t>选作价值工程对象。</a:t>
            </a:r>
            <a:r>
              <a:rPr lang="zh-CN" altLang="en-US" sz="1600"/>
              <a:t> </a:t>
            </a:r>
          </a:p>
        </p:txBody>
      </p:sp>
      <p:sp>
        <p:nvSpPr>
          <p:cNvPr id="285699" name="Rectangle 3">
            <a:extLst>
              <a:ext uri="{FF2B5EF4-FFF2-40B4-BE49-F238E27FC236}">
                <a16:creationId xmlns:a16="http://schemas.microsoft.com/office/drawing/2014/main" id="{41712A2C-665D-484F-9EE6-2AE9869616E7}"/>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85700" name="Picture 4">
            <a:extLst>
              <a:ext uri="{FF2B5EF4-FFF2-40B4-BE49-F238E27FC236}">
                <a16:creationId xmlns:a16="http://schemas.microsoft.com/office/drawing/2014/main" id="{0CBBBF26-E215-4E81-89FE-A760CFD6D8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171450"/>
            <a:ext cx="554355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B04D1040-BC17-47B8-AEE1-90742A730D7E}"/>
              </a:ext>
            </a:extLst>
          </p:cNvPr>
          <p:cNvSpPr>
            <a:spLocks noGrp="1"/>
          </p:cNvSpPr>
          <p:nvPr>
            <p:ph type="sldNum" sz="quarter" idx="10"/>
          </p:nvPr>
        </p:nvSpPr>
        <p:spPr/>
        <p:txBody>
          <a:bodyPr/>
          <a:lstStyle/>
          <a:p>
            <a:fld id="{88463841-9C0C-47D4-B5D7-AA34B7641F9F}" type="slidenum">
              <a:rPr lang="en-US" altLang="zh-CN"/>
              <a:pPr/>
              <a:t>206</a:t>
            </a:fld>
            <a:endParaRPr lang="en-US" altLang="zh-CN">
              <a:solidFill>
                <a:schemeClr val="tx1"/>
              </a:solidFill>
            </a:endParaRPr>
          </a:p>
        </p:txBody>
      </p:sp>
      <p:sp>
        <p:nvSpPr>
          <p:cNvPr id="286722" name="Rectangle 2">
            <a:extLst>
              <a:ext uri="{FF2B5EF4-FFF2-40B4-BE49-F238E27FC236}">
                <a16:creationId xmlns:a16="http://schemas.microsoft.com/office/drawing/2014/main" id="{25E5CC2D-B45C-4353-B7B6-6F6EB9AE4949}"/>
              </a:ext>
            </a:extLst>
          </p:cNvPr>
          <p:cNvSpPr>
            <a:spLocks noGrp="1" noChangeArrowheads="1"/>
          </p:cNvSpPr>
          <p:nvPr>
            <p:ph type="body" idx="1"/>
          </p:nvPr>
        </p:nvSpPr>
        <p:spPr>
          <a:xfrm>
            <a:off x="2438400" y="762000"/>
            <a:ext cx="6019800" cy="434975"/>
          </a:xfrm>
        </p:spPr>
        <p:txBody>
          <a:bodyPr/>
          <a:lstStyle/>
          <a:p>
            <a:pPr>
              <a:buFont typeface="Wingdings" panose="05000000000000000000" pitchFamily="2" charset="2"/>
              <a:buNone/>
            </a:pPr>
            <a:r>
              <a:rPr lang="zh-CN" altLang="en-US" sz="2000" b="1"/>
              <a:t>最合适区域是根据数学原理确定的。其数学模型是：</a:t>
            </a:r>
          </a:p>
          <a:p>
            <a:pPr>
              <a:buFont typeface="Wingdings" panose="05000000000000000000" pitchFamily="2" charset="2"/>
              <a:buNone/>
            </a:pPr>
            <a:endParaRPr lang="en-US" altLang="zh-CN" sz="2000" b="1"/>
          </a:p>
        </p:txBody>
      </p:sp>
      <p:sp>
        <p:nvSpPr>
          <p:cNvPr id="286723" name="Rectangle 3">
            <a:extLst>
              <a:ext uri="{FF2B5EF4-FFF2-40B4-BE49-F238E27FC236}">
                <a16:creationId xmlns:a16="http://schemas.microsoft.com/office/drawing/2014/main" id="{F56F76E7-FDB0-47F1-9F47-2EB40D38DC96}"/>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pic>
        <p:nvPicPr>
          <p:cNvPr id="286724" name="Picture 4">
            <a:extLst>
              <a:ext uri="{FF2B5EF4-FFF2-40B4-BE49-F238E27FC236}">
                <a16:creationId xmlns:a16="http://schemas.microsoft.com/office/drawing/2014/main" id="{BAEC778D-8B01-4A98-A366-209B5AD4C9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412875"/>
            <a:ext cx="6191250" cy="484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681A080-8DC3-4CC8-BE92-740336D24942}"/>
              </a:ext>
            </a:extLst>
          </p:cNvPr>
          <p:cNvSpPr>
            <a:spLocks noGrp="1"/>
          </p:cNvSpPr>
          <p:nvPr>
            <p:ph type="sldNum" sz="quarter" idx="10"/>
          </p:nvPr>
        </p:nvSpPr>
        <p:spPr/>
        <p:txBody>
          <a:bodyPr/>
          <a:lstStyle/>
          <a:p>
            <a:fld id="{33BD0845-D22A-4F45-9B84-39FCD620717D}" type="slidenum">
              <a:rPr lang="en-US" altLang="zh-CN"/>
              <a:pPr/>
              <a:t>207</a:t>
            </a:fld>
            <a:endParaRPr lang="en-US" altLang="zh-CN">
              <a:solidFill>
                <a:schemeClr val="tx1"/>
              </a:solidFill>
            </a:endParaRPr>
          </a:p>
        </p:txBody>
      </p:sp>
      <p:sp>
        <p:nvSpPr>
          <p:cNvPr id="287746" name="Rectangle 2">
            <a:extLst>
              <a:ext uri="{FF2B5EF4-FFF2-40B4-BE49-F238E27FC236}">
                <a16:creationId xmlns:a16="http://schemas.microsoft.com/office/drawing/2014/main" id="{582C39D6-7F2C-4F6E-9722-0F1C716738D4}"/>
              </a:ext>
            </a:extLst>
          </p:cNvPr>
          <p:cNvSpPr>
            <a:spLocks noGrp="1" noChangeArrowheads="1"/>
          </p:cNvSpPr>
          <p:nvPr>
            <p:ph type="body" idx="1"/>
          </p:nvPr>
        </p:nvSpPr>
        <p:spPr>
          <a:xfrm>
            <a:off x="2411413" y="476250"/>
            <a:ext cx="6019800" cy="5622925"/>
          </a:xfrm>
        </p:spPr>
        <p:txBody>
          <a:bodyPr/>
          <a:lstStyle/>
          <a:p>
            <a:pPr>
              <a:buFont typeface="Wingdings" panose="05000000000000000000" pitchFamily="2" charset="2"/>
              <a:buNone/>
            </a:pPr>
            <a:r>
              <a:rPr lang="zh-CN" altLang="en-US" sz="2800" b="1">
                <a:solidFill>
                  <a:schemeClr val="accent2"/>
                </a:solidFill>
              </a:rPr>
              <a:t>三、情报的收集</a:t>
            </a:r>
          </a:p>
          <a:p>
            <a:pPr>
              <a:buFont typeface="Wingdings" panose="05000000000000000000" pitchFamily="2" charset="2"/>
              <a:buNone/>
            </a:pPr>
            <a:r>
              <a:rPr lang="en-US" altLang="zh-CN" sz="2000" b="1">
                <a:solidFill>
                  <a:srgbClr val="FF0000"/>
                </a:solidFill>
              </a:rPr>
              <a:t>1.</a:t>
            </a:r>
            <a:r>
              <a:rPr lang="zh-CN" altLang="en-US" sz="2000" b="1">
                <a:solidFill>
                  <a:srgbClr val="FF0000"/>
                </a:solidFill>
              </a:rPr>
              <a:t>情报收集的注意方面</a:t>
            </a:r>
          </a:p>
          <a:p>
            <a:pPr>
              <a:buFont typeface="Wingdings" panose="05000000000000000000" pitchFamily="2" charset="2"/>
              <a:buNone/>
            </a:pPr>
            <a:r>
              <a:rPr lang="en-US" altLang="zh-CN" sz="2000" b="1"/>
              <a:t>1</a:t>
            </a:r>
            <a:r>
              <a:rPr lang="zh-CN" altLang="en-US" sz="2000" b="1"/>
              <a:t>）情报收集要广泛，要掌握全面的信息，从全局去观察。</a:t>
            </a:r>
          </a:p>
          <a:p>
            <a:pPr>
              <a:buFont typeface="Wingdings" panose="05000000000000000000" pitchFamily="2" charset="2"/>
              <a:buNone/>
            </a:pPr>
            <a:r>
              <a:rPr lang="en-US" altLang="zh-CN" sz="2000" b="1"/>
              <a:t>2</a:t>
            </a:r>
            <a:r>
              <a:rPr lang="zh-CN" altLang="en-US" sz="2000" b="1"/>
              <a:t>）收集信息资料的目的必须明确，力求避免盲目性。</a:t>
            </a:r>
          </a:p>
          <a:p>
            <a:pPr>
              <a:buFont typeface="Wingdings" panose="05000000000000000000" pitchFamily="2" charset="2"/>
              <a:buNone/>
            </a:pPr>
            <a:r>
              <a:rPr lang="en-US" altLang="zh-CN" sz="2000" b="1"/>
              <a:t>3</a:t>
            </a:r>
            <a:r>
              <a:rPr lang="zh-CN" altLang="en-US" sz="2000" b="1"/>
              <a:t>）收集情报前，要了解对象和明确范围。</a:t>
            </a:r>
          </a:p>
          <a:p>
            <a:pPr>
              <a:buFont typeface="Wingdings" panose="05000000000000000000" pitchFamily="2" charset="2"/>
              <a:buNone/>
            </a:pPr>
            <a:r>
              <a:rPr lang="en-US" altLang="zh-CN" sz="2000" b="1"/>
              <a:t>4</a:t>
            </a:r>
            <a:r>
              <a:rPr lang="zh-CN" altLang="en-US" sz="2000" b="1"/>
              <a:t>）要注意时间的重要性。</a:t>
            </a:r>
          </a:p>
          <a:p>
            <a:pPr>
              <a:buFont typeface="Wingdings" panose="05000000000000000000" pitchFamily="2" charset="2"/>
              <a:buNone/>
            </a:pPr>
            <a:r>
              <a:rPr lang="en-US" altLang="zh-CN" sz="2000" b="1">
                <a:solidFill>
                  <a:srgbClr val="FF0000"/>
                </a:solidFill>
              </a:rPr>
              <a:t>2.</a:t>
            </a:r>
            <a:r>
              <a:rPr lang="zh-CN" altLang="en-US" sz="2000" b="1">
                <a:solidFill>
                  <a:srgbClr val="FF0000"/>
                </a:solidFill>
              </a:rPr>
              <a:t>情报收集的内容</a:t>
            </a:r>
          </a:p>
          <a:p>
            <a:pPr>
              <a:buFont typeface="Wingdings" panose="05000000000000000000" pitchFamily="2" charset="2"/>
              <a:buNone/>
            </a:pPr>
            <a:r>
              <a:rPr lang="en-US" altLang="zh-CN" sz="2000" b="1"/>
              <a:t>1</a:t>
            </a:r>
            <a:r>
              <a:rPr lang="zh-CN" altLang="en-US" sz="2000" b="1"/>
              <a:t>）用户方面的情报</a:t>
            </a:r>
          </a:p>
          <a:p>
            <a:pPr>
              <a:buFont typeface="Wingdings" panose="05000000000000000000" pitchFamily="2" charset="2"/>
              <a:buNone/>
            </a:pPr>
            <a:r>
              <a:rPr lang="en-US" altLang="zh-CN" sz="2000" b="1"/>
              <a:t>2</a:t>
            </a:r>
            <a:r>
              <a:rPr lang="zh-CN" altLang="en-US" sz="2000" b="1"/>
              <a:t>）销售方面的情报</a:t>
            </a:r>
          </a:p>
          <a:p>
            <a:pPr>
              <a:buFont typeface="Wingdings" panose="05000000000000000000" pitchFamily="2" charset="2"/>
              <a:buNone/>
            </a:pPr>
            <a:r>
              <a:rPr lang="en-US" altLang="zh-CN" sz="2000" b="1"/>
              <a:t>3</a:t>
            </a:r>
            <a:r>
              <a:rPr lang="zh-CN" altLang="en-US" sz="2000" b="1"/>
              <a:t>）技术方面的情报</a:t>
            </a:r>
          </a:p>
          <a:p>
            <a:pPr>
              <a:buFont typeface="Wingdings" panose="05000000000000000000" pitchFamily="2" charset="2"/>
              <a:buNone/>
            </a:pPr>
            <a:r>
              <a:rPr lang="en-US" altLang="zh-CN" sz="2000" b="1"/>
              <a:t>4</a:t>
            </a:r>
            <a:r>
              <a:rPr lang="zh-CN" altLang="en-US" sz="2000" b="1"/>
              <a:t>）成本方面的情报</a:t>
            </a:r>
          </a:p>
          <a:p>
            <a:pPr>
              <a:buFont typeface="Wingdings" panose="05000000000000000000" pitchFamily="2" charset="2"/>
              <a:buNone/>
            </a:pPr>
            <a:r>
              <a:rPr lang="en-US" altLang="zh-CN" sz="2000" b="1"/>
              <a:t>5</a:t>
            </a:r>
            <a:r>
              <a:rPr lang="zh-CN" altLang="en-US" sz="2000" b="1"/>
              <a:t>）本企业的情报</a:t>
            </a:r>
          </a:p>
          <a:p>
            <a:pPr>
              <a:buFont typeface="Wingdings" panose="05000000000000000000" pitchFamily="2" charset="2"/>
              <a:buNone/>
            </a:pPr>
            <a:r>
              <a:rPr lang="en-US" altLang="zh-CN" sz="2000" b="1"/>
              <a:t>6</a:t>
            </a:r>
            <a:r>
              <a:rPr lang="zh-CN" altLang="en-US" sz="2000" b="1"/>
              <a:t>）协作企业的情报</a:t>
            </a:r>
          </a:p>
          <a:p>
            <a:pPr>
              <a:buFont typeface="Wingdings" panose="05000000000000000000" pitchFamily="2" charset="2"/>
              <a:buNone/>
            </a:pPr>
            <a:endParaRPr lang="zh-CN" altLang="en-US" sz="2000" b="1"/>
          </a:p>
          <a:p>
            <a:pPr>
              <a:buFont typeface="Wingdings" panose="05000000000000000000" pitchFamily="2" charset="2"/>
              <a:buNone/>
            </a:pPr>
            <a:endParaRPr lang="en-US" altLang="zh-CN" sz="2800" b="1">
              <a:solidFill>
                <a:srgbClr val="009999"/>
              </a:solidFill>
            </a:endParaRPr>
          </a:p>
        </p:txBody>
      </p:sp>
      <p:sp>
        <p:nvSpPr>
          <p:cNvPr id="287747" name="Rectangle 3">
            <a:extLst>
              <a:ext uri="{FF2B5EF4-FFF2-40B4-BE49-F238E27FC236}">
                <a16:creationId xmlns:a16="http://schemas.microsoft.com/office/drawing/2014/main" id="{AE43CA87-FCA9-4517-AB5A-8231D211406C}"/>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2800"/>
              <a:t>第二节  价值工程对象选择和情报收集</a:t>
            </a:r>
          </a:p>
        </p:txBody>
      </p:sp>
    </p:spTree>
  </p:cSld>
  <p:clrMapOvr>
    <a:masterClrMapping/>
  </p:clrMapOvr>
  <p:transition spd="slow">
    <p:randomBar dir="vert"/>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1D21AE85-63BA-4A7C-961B-F8ADA478E470}"/>
              </a:ext>
            </a:extLst>
          </p:cNvPr>
          <p:cNvSpPr>
            <a:spLocks noGrp="1"/>
          </p:cNvSpPr>
          <p:nvPr>
            <p:ph type="sldNum" sz="quarter" idx="10"/>
          </p:nvPr>
        </p:nvSpPr>
        <p:spPr/>
        <p:txBody>
          <a:bodyPr/>
          <a:lstStyle/>
          <a:p>
            <a:fld id="{9669619E-4DA4-4566-B3E3-CAE2B8154B6D}" type="slidenum">
              <a:rPr lang="en-US" altLang="zh-CN"/>
              <a:pPr/>
              <a:t>208</a:t>
            </a:fld>
            <a:endParaRPr lang="en-US" altLang="zh-CN">
              <a:solidFill>
                <a:schemeClr val="tx1"/>
              </a:solidFill>
            </a:endParaRPr>
          </a:p>
        </p:txBody>
      </p:sp>
      <p:sp>
        <p:nvSpPr>
          <p:cNvPr id="288770" name="Rectangle 2">
            <a:extLst>
              <a:ext uri="{FF2B5EF4-FFF2-40B4-BE49-F238E27FC236}">
                <a16:creationId xmlns:a16="http://schemas.microsoft.com/office/drawing/2014/main" id="{C6EDF130-6E71-4C94-84D2-20336996B0CC}"/>
              </a:ext>
            </a:extLst>
          </p:cNvPr>
          <p:cNvSpPr>
            <a:spLocks noGrp="1" noChangeArrowheads="1"/>
          </p:cNvSpPr>
          <p:nvPr>
            <p:ph type="body" idx="1"/>
          </p:nvPr>
        </p:nvSpPr>
        <p:spPr>
          <a:xfrm>
            <a:off x="2438400" y="762000"/>
            <a:ext cx="5662613" cy="2667000"/>
          </a:xfrm>
        </p:spPr>
        <p:txBody>
          <a:bodyPr/>
          <a:lstStyle/>
          <a:p>
            <a:pPr>
              <a:buFont typeface="Wingdings" panose="05000000000000000000" pitchFamily="2" charset="2"/>
              <a:buNone/>
            </a:pPr>
            <a:endParaRPr lang="en-US" altLang="zh-CN" sz="2000" b="1"/>
          </a:p>
          <a:p>
            <a:pPr>
              <a:buFont typeface="Wingdings" panose="05000000000000000000" pitchFamily="2" charset="2"/>
              <a:buNone/>
            </a:pPr>
            <a:endParaRPr lang="en-US" altLang="zh-CN" sz="2000" b="1"/>
          </a:p>
        </p:txBody>
      </p:sp>
      <p:sp>
        <p:nvSpPr>
          <p:cNvPr id="288771" name="Rectangle 3">
            <a:extLst>
              <a:ext uri="{FF2B5EF4-FFF2-40B4-BE49-F238E27FC236}">
                <a16:creationId xmlns:a16="http://schemas.microsoft.com/office/drawing/2014/main" id="{C4ED9B4E-355F-4FA8-B79A-581C857C5717}"/>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功能系统分析和评价</a:t>
            </a:r>
          </a:p>
        </p:txBody>
      </p:sp>
      <p:sp>
        <p:nvSpPr>
          <p:cNvPr id="288772" name="Text Box 4">
            <a:extLst>
              <a:ext uri="{FF2B5EF4-FFF2-40B4-BE49-F238E27FC236}">
                <a16:creationId xmlns:a16="http://schemas.microsoft.com/office/drawing/2014/main" id="{F713E27C-EACF-4848-8400-A5B34A5CCE06}"/>
              </a:ext>
            </a:extLst>
          </p:cNvPr>
          <p:cNvSpPr txBox="1">
            <a:spLocks noChangeArrowheads="1"/>
          </p:cNvSpPr>
          <p:nvPr/>
        </p:nvSpPr>
        <p:spPr bwMode="auto">
          <a:xfrm>
            <a:off x="2627313" y="476250"/>
            <a:ext cx="5905500" cy="514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3200" b="1">
                <a:solidFill>
                  <a:schemeClr val="accent2"/>
                </a:solidFill>
              </a:rPr>
              <a:t>一、功能系统分析</a:t>
            </a:r>
          </a:p>
          <a:p>
            <a:pPr>
              <a:spcBef>
                <a:spcPct val="50000"/>
              </a:spcBef>
            </a:pPr>
            <a:r>
              <a:rPr lang="zh-CN" altLang="en-US" b="1"/>
              <a:t>功能系统分析包含功能定义和功能整理，进行功能系统分析的基础是功能分类。功能系统分析是价值工程的核心。</a:t>
            </a:r>
          </a:p>
          <a:p>
            <a:pPr>
              <a:spcBef>
                <a:spcPct val="50000"/>
              </a:spcBef>
            </a:pPr>
            <a:r>
              <a:rPr lang="en-US" altLang="zh-CN" b="1">
                <a:solidFill>
                  <a:srgbClr val="FF0000"/>
                </a:solidFill>
              </a:rPr>
              <a:t>1.</a:t>
            </a:r>
            <a:r>
              <a:rPr lang="zh-CN" altLang="en-US" b="1">
                <a:solidFill>
                  <a:srgbClr val="FF0000"/>
                </a:solidFill>
              </a:rPr>
              <a:t>功能分类</a:t>
            </a:r>
          </a:p>
          <a:p>
            <a:pPr>
              <a:spcBef>
                <a:spcPct val="50000"/>
              </a:spcBef>
            </a:pPr>
            <a:r>
              <a:rPr lang="en-US" altLang="zh-CN" sz="2000" b="1"/>
              <a:t>(1)</a:t>
            </a:r>
            <a:r>
              <a:rPr lang="zh-CN" altLang="en-US" sz="2000" b="1"/>
              <a:t>从功能的重要程度角度看可分为基本功能和辅助功能。</a:t>
            </a:r>
          </a:p>
          <a:p>
            <a:pPr>
              <a:spcBef>
                <a:spcPct val="50000"/>
              </a:spcBef>
            </a:pPr>
            <a:r>
              <a:rPr lang="en-US" altLang="zh-CN" sz="2000" b="1"/>
              <a:t>(2)</a:t>
            </a:r>
            <a:r>
              <a:rPr lang="zh-CN" altLang="en-US" sz="2000" b="1"/>
              <a:t>从用户对功能需求角度看分为必要功能和不必要功能。</a:t>
            </a:r>
          </a:p>
          <a:p>
            <a:pPr>
              <a:spcBef>
                <a:spcPct val="50000"/>
              </a:spcBef>
            </a:pPr>
            <a:r>
              <a:rPr lang="en-US" altLang="zh-CN" sz="2000" b="1"/>
              <a:t>(3)</a:t>
            </a:r>
            <a:r>
              <a:rPr lang="zh-CN" altLang="en-US" sz="2000" b="1"/>
              <a:t>从功能的性质角度看可分为使用功能和美学功能。 </a:t>
            </a:r>
          </a:p>
          <a:p>
            <a:pPr>
              <a:spcBef>
                <a:spcPct val="50000"/>
              </a:spcBef>
            </a:pPr>
            <a:r>
              <a:rPr lang="en-US" altLang="zh-CN" sz="2000" b="1"/>
              <a:t>(4)</a:t>
            </a:r>
            <a:r>
              <a:rPr lang="zh-CN" altLang="en-US" sz="2000" b="1"/>
              <a:t>从功能的满足程度角度看，可分为不足功能和过剩功能。</a:t>
            </a:r>
            <a:endParaRPr lang="zh-CN" altLang="en-US" b="1"/>
          </a:p>
        </p:txBody>
      </p:sp>
    </p:spTree>
  </p:cSld>
  <p:clrMapOvr>
    <a:masterClrMapping/>
  </p:clrMapOvr>
  <p:transition spd="slow">
    <p:randomBar dir="vert"/>
  </p:transitio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CA44EAF-B202-4502-8912-A3BCFDC76A0A}"/>
              </a:ext>
            </a:extLst>
          </p:cNvPr>
          <p:cNvSpPr>
            <a:spLocks noGrp="1"/>
          </p:cNvSpPr>
          <p:nvPr>
            <p:ph type="sldNum" sz="quarter" idx="10"/>
          </p:nvPr>
        </p:nvSpPr>
        <p:spPr/>
        <p:txBody>
          <a:bodyPr/>
          <a:lstStyle/>
          <a:p>
            <a:fld id="{849F7855-D5EC-4498-8448-66A330ED71ED}" type="slidenum">
              <a:rPr lang="en-US" altLang="zh-CN"/>
              <a:pPr/>
              <a:t>209</a:t>
            </a:fld>
            <a:endParaRPr lang="en-US" altLang="zh-CN">
              <a:solidFill>
                <a:schemeClr val="tx1"/>
              </a:solidFill>
            </a:endParaRPr>
          </a:p>
        </p:txBody>
      </p:sp>
      <p:sp>
        <p:nvSpPr>
          <p:cNvPr id="289794" name="Rectangle 2">
            <a:extLst>
              <a:ext uri="{FF2B5EF4-FFF2-40B4-BE49-F238E27FC236}">
                <a16:creationId xmlns:a16="http://schemas.microsoft.com/office/drawing/2014/main" id="{32D19438-EC61-427E-A4E3-ABB34E90BE95}"/>
              </a:ext>
            </a:extLst>
          </p:cNvPr>
          <p:cNvSpPr>
            <a:spLocks noGrp="1" noChangeArrowheads="1"/>
          </p:cNvSpPr>
          <p:nvPr>
            <p:ph type="body" idx="1"/>
          </p:nvPr>
        </p:nvSpPr>
        <p:spPr/>
        <p:txBody>
          <a:bodyPr/>
          <a:lstStyle/>
          <a:p>
            <a:pPr>
              <a:buFont typeface="Wingdings" panose="05000000000000000000" pitchFamily="2" charset="2"/>
              <a:buNone/>
            </a:pPr>
            <a:r>
              <a:rPr lang="en-US" altLang="zh-CN" sz="2400" b="1">
                <a:solidFill>
                  <a:srgbClr val="FF0000"/>
                </a:solidFill>
              </a:rPr>
              <a:t>2.</a:t>
            </a:r>
            <a:r>
              <a:rPr lang="zh-CN" altLang="en-US" sz="2400" b="1">
                <a:solidFill>
                  <a:srgbClr val="FF0000"/>
                </a:solidFill>
              </a:rPr>
              <a:t>功能定义</a:t>
            </a:r>
          </a:p>
          <a:p>
            <a:pPr>
              <a:buFont typeface="Wingdings" panose="05000000000000000000" pitchFamily="2" charset="2"/>
              <a:buNone/>
            </a:pPr>
            <a:r>
              <a:rPr lang="zh-CN" altLang="en-US" sz="2000" b="1"/>
              <a:t>功能定义，是通过对产品与其各组成部件的逐一解剖而认识它在产品中的具体效用，并用明确简练的语言给予结论上的表述。</a:t>
            </a:r>
          </a:p>
          <a:p>
            <a:pPr>
              <a:buFont typeface="Wingdings" panose="05000000000000000000" pitchFamily="2" charset="2"/>
              <a:buChar char="l"/>
            </a:pPr>
            <a:r>
              <a:rPr lang="zh-CN" altLang="en-US" sz="2000" b="1"/>
              <a:t>功能定义的方法主要有：</a:t>
            </a:r>
          </a:p>
          <a:p>
            <a:pPr>
              <a:buFont typeface="Wingdings" panose="05000000000000000000" pitchFamily="2" charset="2"/>
              <a:buNone/>
            </a:pPr>
            <a:r>
              <a:rPr lang="zh-CN" altLang="en-US" sz="2000" b="1"/>
              <a:t>     </a:t>
            </a:r>
            <a:r>
              <a:rPr lang="en-US" altLang="zh-CN" sz="2000" b="1"/>
              <a:t>(1)</a:t>
            </a:r>
            <a:r>
              <a:rPr lang="zh-CN" altLang="en-US" sz="2000" b="1"/>
              <a:t>使用功能的定义方法。</a:t>
            </a:r>
          </a:p>
          <a:p>
            <a:pPr>
              <a:buFont typeface="Wingdings" panose="05000000000000000000" pitchFamily="2" charset="2"/>
              <a:buNone/>
            </a:pPr>
            <a:r>
              <a:rPr lang="zh-CN" altLang="en-US" sz="2000" b="1"/>
              <a:t>     </a:t>
            </a:r>
            <a:r>
              <a:rPr lang="en-US" altLang="zh-CN" sz="2000" b="1"/>
              <a:t>(2)</a:t>
            </a:r>
            <a:r>
              <a:rPr lang="zh-CN" altLang="en-US" sz="2000" b="1"/>
              <a:t>辅助功能的定义方法。</a:t>
            </a:r>
          </a:p>
          <a:p>
            <a:pPr>
              <a:buFont typeface="Wingdings" panose="05000000000000000000" pitchFamily="2" charset="2"/>
              <a:buNone/>
            </a:pPr>
            <a:r>
              <a:rPr lang="zh-CN" altLang="en-US" sz="2000" b="1"/>
              <a:t>   </a:t>
            </a:r>
            <a:r>
              <a:rPr lang="en-US" altLang="zh-CN" sz="2000" b="1"/>
              <a:t>(3)</a:t>
            </a:r>
            <a:r>
              <a:rPr lang="zh-CN" altLang="en-US" sz="2000" b="1"/>
              <a:t>美学功能的定义方法。</a:t>
            </a:r>
            <a:r>
              <a:rPr lang="zh-CN" altLang="en-US"/>
              <a:t>  </a:t>
            </a:r>
          </a:p>
          <a:p>
            <a:pPr>
              <a:buFont typeface="Wingdings" panose="05000000000000000000" pitchFamily="2" charset="2"/>
              <a:buChar char="l"/>
            </a:pPr>
            <a:r>
              <a:rPr lang="zh-CN" altLang="en-US" sz="2000" b="1"/>
              <a:t>在给功能下定义时，必须注意以下几点：</a:t>
            </a:r>
          </a:p>
          <a:p>
            <a:pPr>
              <a:buFont typeface="Wingdings" panose="05000000000000000000" pitchFamily="2" charset="2"/>
              <a:buNone/>
            </a:pPr>
            <a:r>
              <a:rPr lang="zh-CN" altLang="en-US" sz="2000" b="1"/>
              <a:t> </a:t>
            </a:r>
            <a:r>
              <a:rPr lang="en-US" altLang="zh-CN" sz="2000" b="1"/>
              <a:t>(1)</a:t>
            </a:r>
            <a:r>
              <a:rPr lang="zh-CN" altLang="en-US" sz="2000" b="1"/>
              <a:t>抓住功能本质。</a:t>
            </a:r>
          </a:p>
          <a:p>
            <a:pPr>
              <a:buFont typeface="Wingdings" panose="05000000000000000000" pitchFamily="2" charset="2"/>
              <a:buNone/>
            </a:pPr>
            <a:r>
              <a:rPr lang="zh-CN" altLang="en-US" sz="2000" b="1"/>
              <a:t>     </a:t>
            </a:r>
            <a:r>
              <a:rPr lang="en-US" altLang="zh-CN" sz="2000" b="1"/>
              <a:t>(2)</a:t>
            </a:r>
            <a:r>
              <a:rPr lang="zh-CN" altLang="en-US" sz="2000" b="1"/>
              <a:t>表达准确简明。 </a:t>
            </a:r>
          </a:p>
          <a:p>
            <a:pPr>
              <a:buFont typeface="Wingdings" panose="05000000000000000000" pitchFamily="2" charset="2"/>
              <a:buNone/>
            </a:pPr>
            <a:r>
              <a:rPr lang="zh-CN" altLang="en-US" sz="2000" b="1"/>
              <a:t>     </a:t>
            </a:r>
            <a:r>
              <a:rPr lang="en-US" altLang="zh-CN" sz="2000" b="1"/>
              <a:t>(3)</a:t>
            </a:r>
            <a:r>
              <a:rPr lang="zh-CN" altLang="en-US" sz="2000" b="1"/>
              <a:t>尽可能定量化 。</a:t>
            </a:r>
          </a:p>
          <a:p>
            <a:pPr>
              <a:buFont typeface="Wingdings" panose="05000000000000000000" pitchFamily="2" charset="2"/>
              <a:buNone/>
            </a:pPr>
            <a:r>
              <a:rPr lang="zh-CN" altLang="en-US" sz="2000" b="1"/>
              <a:t>     </a:t>
            </a:r>
            <a:r>
              <a:rPr lang="en-US" altLang="zh-CN" sz="2000" b="1"/>
              <a:t>(4)</a:t>
            </a:r>
            <a:r>
              <a:rPr lang="zh-CN" altLang="en-US" sz="2000" b="1"/>
              <a:t>要考虑实现功能的制约条件。</a:t>
            </a:r>
          </a:p>
        </p:txBody>
      </p:sp>
      <p:sp>
        <p:nvSpPr>
          <p:cNvPr id="289795" name="Rectangle 3">
            <a:extLst>
              <a:ext uri="{FF2B5EF4-FFF2-40B4-BE49-F238E27FC236}">
                <a16:creationId xmlns:a16="http://schemas.microsoft.com/office/drawing/2014/main" id="{3E02157B-1075-41BC-8084-B21237893855}"/>
              </a:ext>
            </a:extLst>
          </p:cNvPr>
          <p:cNvSpPr>
            <a:spLocks noGrp="1" noChangeArrowheads="1"/>
          </p:cNvSpPr>
          <p:nvPr>
            <p:ph type="title"/>
          </p:nvPr>
        </p:nvSpPr>
        <p:spPr bwMode="auto">
          <a:xfrm>
            <a:off x="862013" y="0"/>
            <a:ext cx="1143000" cy="60848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功能系统分析和评价</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FD04B9F-88BE-44BB-B5ED-3BFB1154AB57}"/>
              </a:ext>
            </a:extLst>
          </p:cNvPr>
          <p:cNvSpPr>
            <a:spLocks noGrp="1"/>
          </p:cNvSpPr>
          <p:nvPr>
            <p:ph type="sldNum" sz="quarter" idx="10"/>
          </p:nvPr>
        </p:nvSpPr>
        <p:spPr/>
        <p:txBody>
          <a:bodyPr/>
          <a:lstStyle/>
          <a:p>
            <a:fld id="{9E54F35B-F223-43B5-9E2C-66008BE3FB76}" type="slidenum">
              <a:rPr lang="en-US" altLang="zh-CN"/>
              <a:pPr/>
              <a:t>21</a:t>
            </a:fld>
            <a:endParaRPr lang="en-US" altLang="zh-CN">
              <a:solidFill>
                <a:schemeClr val="tx1"/>
              </a:solidFill>
            </a:endParaRPr>
          </a:p>
        </p:txBody>
      </p:sp>
      <p:sp>
        <p:nvSpPr>
          <p:cNvPr id="80898" name="Rectangle 2">
            <a:extLst>
              <a:ext uri="{FF2B5EF4-FFF2-40B4-BE49-F238E27FC236}">
                <a16:creationId xmlns:a16="http://schemas.microsoft.com/office/drawing/2014/main" id="{C8F83D60-158D-4B6A-9684-A44ED9616F4D}"/>
              </a:ext>
            </a:extLst>
          </p:cNvPr>
          <p:cNvSpPr>
            <a:spLocks noChangeArrowheads="1"/>
          </p:cNvSpPr>
          <p:nvPr>
            <p:ph type="title"/>
          </p:nvPr>
        </p:nvSpPr>
        <p:spPr bwMode="auto">
          <a:xfrm>
            <a:off x="611188" y="0"/>
            <a:ext cx="1393825"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经济效益的基本要素 </a:t>
            </a:r>
            <a:endParaRPr lang="zh-CN" altLang="en-US">
              <a:latin typeface="Arial Narrow" panose="020B06060202020A0204" pitchFamily="34" charset="0"/>
            </a:endParaRPr>
          </a:p>
        </p:txBody>
      </p:sp>
      <p:sp>
        <p:nvSpPr>
          <p:cNvPr id="80899" name="Rectangle 3">
            <a:extLst>
              <a:ext uri="{FF2B5EF4-FFF2-40B4-BE49-F238E27FC236}">
                <a16:creationId xmlns:a16="http://schemas.microsoft.com/office/drawing/2014/main" id="{6DD3F424-8334-4063-B933-4E0433550194}"/>
              </a:ext>
            </a:extLst>
          </p:cNvPr>
          <p:cNvSpPr>
            <a:spLocks noGrp="1" noChangeArrowheads="1"/>
          </p:cNvSpPr>
          <p:nvPr>
            <p:ph type="body" idx="1"/>
          </p:nvPr>
        </p:nvSpPr>
        <p:spPr>
          <a:xfrm>
            <a:off x="2438400" y="0"/>
            <a:ext cx="6705600" cy="6858000"/>
          </a:xfrm>
        </p:spPr>
        <p:txBody>
          <a:bodyPr/>
          <a:lstStyle/>
          <a:p>
            <a:pPr>
              <a:lnSpc>
                <a:spcPct val="130000"/>
              </a:lnSpc>
              <a:buFont typeface="Wingdings" panose="05000000000000000000" pitchFamily="2" charset="2"/>
              <a:buNone/>
            </a:pPr>
            <a:r>
              <a:rPr lang="zh-CN" altLang="en-US" sz="2800" b="1">
                <a:solidFill>
                  <a:srgbClr val="008000"/>
                </a:solidFill>
                <a:latin typeface="宋体" panose="02010600030101010101" pitchFamily="2" charset="-122"/>
              </a:rPr>
              <a:t>一、投资</a:t>
            </a:r>
          </a:p>
          <a:p>
            <a:pPr>
              <a:lnSpc>
                <a:spcPct val="130000"/>
              </a:lnSpc>
              <a:buFont typeface="Wingdings" panose="05000000000000000000" pitchFamily="2" charset="2"/>
              <a:buNone/>
            </a:pPr>
            <a:r>
              <a:rPr lang="en-US" altLang="zh-CN" sz="2400" b="1">
                <a:solidFill>
                  <a:srgbClr val="FF0066"/>
                </a:solidFill>
                <a:latin typeface="宋体" panose="02010600030101010101" pitchFamily="2" charset="-122"/>
              </a:rPr>
              <a:t>1</a:t>
            </a:r>
            <a:r>
              <a:rPr lang="zh-CN" altLang="en-US" sz="2400" b="1">
                <a:solidFill>
                  <a:srgbClr val="FF0066"/>
                </a:solidFill>
                <a:latin typeface="宋体" panose="02010600030101010101" pitchFamily="2" charset="-122"/>
              </a:rPr>
              <a:t>、投资的概念</a:t>
            </a:r>
          </a:p>
          <a:p>
            <a:pPr>
              <a:lnSpc>
                <a:spcPct val="130000"/>
              </a:lnSpc>
              <a:buFont typeface="Wingdings" panose="05000000000000000000" pitchFamily="2" charset="2"/>
              <a:buNone/>
            </a:pPr>
            <a:r>
              <a:rPr lang="zh-CN" altLang="en-US" sz="2400" b="1">
                <a:latin typeface="宋体" panose="02010600030101010101" pitchFamily="2" charset="-122"/>
              </a:rPr>
              <a:t>广义、狭义之分。</a:t>
            </a:r>
          </a:p>
          <a:p>
            <a:pPr>
              <a:lnSpc>
                <a:spcPct val="130000"/>
              </a:lnSpc>
              <a:buFont typeface="Wingdings" panose="05000000000000000000" pitchFamily="2" charset="2"/>
              <a:buNone/>
            </a:pPr>
            <a:r>
              <a:rPr lang="zh-CN" altLang="en-US" sz="2400" b="1">
                <a:latin typeface="宋体" panose="02010600030101010101" pitchFamily="2" charset="-122"/>
              </a:rPr>
              <a:t>狭义：指人们在社会经济活动中为实现某种预定的生产、经营目标而预先垫付的资金。</a:t>
            </a:r>
          </a:p>
          <a:p>
            <a:pPr>
              <a:lnSpc>
                <a:spcPct val="130000"/>
              </a:lnSpc>
              <a:buFont typeface="Wingdings" panose="05000000000000000000" pitchFamily="2" charset="2"/>
              <a:buNone/>
            </a:pPr>
            <a:r>
              <a:rPr lang="en-US" altLang="zh-CN" sz="2400" b="1">
                <a:solidFill>
                  <a:srgbClr val="FF0066"/>
                </a:solidFill>
                <a:latin typeface="宋体" panose="02010600030101010101" pitchFamily="2" charset="-122"/>
              </a:rPr>
              <a:t>2</a:t>
            </a:r>
            <a:r>
              <a:rPr lang="zh-CN" altLang="en-US" sz="2400" b="1">
                <a:solidFill>
                  <a:srgbClr val="FF0066"/>
                </a:solidFill>
                <a:latin typeface="宋体" panose="02010600030101010101" pitchFamily="2" charset="-122"/>
              </a:rPr>
              <a:t>、投资的分类</a:t>
            </a:r>
          </a:p>
          <a:p>
            <a:pPr>
              <a:lnSpc>
                <a:spcPct val="130000"/>
              </a:lnSpc>
              <a:buFont typeface="Wingdings" panose="05000000000000000000" pitchFamily="2" charset="2"/>
              <a:buNone/>
            </a:pPr>
            <a:r>
              <a:rPr lang="zh-CN" altLang="en-US" sz="2400" b="1">
                <a:solidFill>
                  <a:schemeClr val="accent2"/>
                </a:solidFill>
                <a:latin typeface="宋体" panose="02010600030101010101" pitchFamily="2" charset="-122"/>
              </a:rPr>
              <a:t>（</a:t>
            </a:r>
            <a:r>
              <a:rPr lang="en-US" altLang="zh-CN" sz="2400" b="1">
                <a:solidFill>
                  <a:schemeClr val="accent2"/>
                </a:solidFill>
                <a:latin typeface="宋体" panose="02010600030101010101" pitchFamily="2" charset="-122"/>
              </a:rPr>
              <a:t>1</a:t>
            </a:r>
            <a:r>
              <a:rPr lang="zh-CN" altLang="en-US" sz="2400" b="1">
                <a:solidFill>
                  <a:schemeClr val="accent2"/>
                </a:solidFill>
                <a:latin typeface="宋体" panose="02010600030101010101" pitchFamily="2" charset="-122"/>
              </a:rPr>
              <a:t>）按用途分类：</a:t>
            </a:r>
            <a:r>
              <a:rPr lang="zh-CN" altLang="en-US" sz="2400" b="1">
                <a:latin typeface="宋体" panose="02010600030101010101" pitchFamily="2" charset="-122"/>
              </a:rPr>
              <a:t>生产性投资、非生产性投资</a:t>
            </a:r>
          </a:p>
          <a:p>
            <a:pPr>
              <a:lnSpc>
                <a:spcPct val="130000"/>
              </a:lnSpc>
              <a:buFont typeface="Wingdings" panose="05000000000000000000" pitchFamily="2" charset="2"/>
              <a:buNone/>
            </a:pPr>
            <a:r>
              <a:rPr lang="zh-CN" altLang="en-US" sz="2400" b="1">
                <a:solidFill>
                  <a:schemeClr val="accent2"/>
                </a:solidFill>
                <a:latin typeface="宋体" panose="02010600030101010101" pitchFamily="2" charset="-122"/>
              </a:rPr>
              <a:t>（</a:t>
            </a:r>
            <a:r>
              <a:rPr lang="en-US" altLang="zh-CN" sz="2400" b="1">
                <a:solidFill>
                  <a:schemeClr val="accent2"/>
                </a:solidFill>
                <a:latin typeface="宋体" panose="02010600030101010101" pitchFamily="2" charset="-122"/>
              </a:rPr>
              <a:t>2</a:t>
            </a:r>
            <a:r>
              <a:rPr lang="zh-CN" altLang="en-US" sz="2400" b="1">
                <a:solidFill>
                  <a:schemeClr val="accent2"/>
                </a:solidFill>
                <a:latin typeface="宋体" panose="02010600030101010101" pitchFamily="2" charset="-122"/>
              </a:rPr>
              <a:t>）按建设性质分类：</a:t>
            </a:r>
            <a:r>
              <a:rPr lang="zh-CN" altLang="en-US" sz="2400" b="1">
                <a:latin typeface="宋体" panose="02010600030101010101" pitchFamily="2" charset="-122"/>
              </a:rPr>
              <a:t>新建、改建、扩建、恢复建设、迁建。</a:t>
            </a:r>
          </a:p>
          <a:p>
            <a:pPr>
              <a:lnSpc>
                <a:spcPct val="130000"/>
              </a:lnSpc>
              <a:buFont typeface="Wingdings" panose="05000000000000000000" pitchFamily="2" charset="2"/>
              <a:buNone/>
            </a:pPr>
            <a:r>
              <a:rPr lang="zh-CN" altLang="en-US" sz="2400" b="1">
                <a:solidFill>
                  <a:schemeClr val="accent2"/>
                </a:solidFill>
                <a:latin typeface="宋体" panose="02010600030101010101" pitchFamily="2" charset="-122"/>
              </a:rPr>
              <a:t>（</a:t>
            </a:r>
            <a:r>
              <a:rPr lang="en-US" altLang="zh-CN" sz="2400" b="1">
                <a:solidFill>
                  <a:schemeClr val="accent2"/>
                </a:solidFill>
                <a:latin typeface="宋体" panose="02010600030101010101" pitchFamily="2" charset="-122"/>
              </a:rPr>
              <a:t>3</a:t>
            </a:r>
            <a:r>
              <a:rPr lang="zh-CN" altLang="en-US" sz="2400" b="1">
                <a:solidFill>
                  <a:schemeClr val="accent2"/>
                </a:solidFill>
                <a:latin typeface="宋体" panose="02010600030101010101" pitchFamily="2" charset="-122"/>
              </a:rPr>
              <a:t>）按形成的固定资产分类：</a:t>
            </a:r>
            <a:r>
              <a:rPr lang="zh-CN" altLang="en-US" sz="2400" b="1">
                <a:latin typeface="宋体" panose="02010600030101010101" pitchFamily="2" charset="-122"/>
              </a:rPr>
              <a:t>固定资产投资、流动资产投资、无形资产投资、递延资产投资</a:t>
            </a:r>
          </a:p>
          <a:p>
            <a:pPr>
              <a:lnSpc>
                <a:spcPct val="130000"/>
              </a:lnSpc>
              <a:buFont typeface="Wingdings" panose="05000000000000000000" pitchFamily="2" charset="2"/>
              <a:buNone/>
            </a:pPr>
            <a:r>
              <a:rPr lang="zh-CN" altLang="en-US" sz="2400" b="1">
                <a:solidFill>
                  <a:schemeClr val="accent2"/>
                </a:solidFill>
                <a:latin typeface="宋体" panose="02010600030101010101" pitchFamily="2" charset="-122"/>
              </a:rPr>
              <a:t>（</a:t>
            </a:r>
            <a:r>
              <a:rPr lang="en-US" altLang="zh-CN" sz="2400" b="1">
                <a:solidFill>
                  <a:schemeClr val="accent2"/>
                </a:solidFill>
                <a:latin typeface="宋体" panose="02010600030101010101" pitchFamily="2" charset="-122"/>
              </a:rPr>
              <a:t>4</a:t>
            </a:r>
            <a:r>
              <a:rPr lang="zh-CN" altLang="en-US" sz="2400" b="1">
                <a:solidFill>
                  <a:schemeClr val="accent2"/>
                </a:solidFill>
                <a:latin typeface="宋体" panose="02010600030101010101" pitchFamily="2" charset="-122"/>
              </a:rPr>
              <a:t>）按建设规模分类：</a:t>
            </a:r>
            <a:r>
              <a:rPr lang="zh-CN" altLang="en-US" sz="2400" b="1">
                <a:latin typeface="宋体" panose="02010600030101010101" pitchFamily="2" charset="-122"/>
              </a:rPr>
              <a:t>大型、中型、小型</a:t>
            </a:r>
          </a:p>
          <a:p>
            <a:pPr>
              <a:lnSpc>
                <a:spcPct val="130000"/>
              </a:lnSpc>
              <a:buFont typeface="Wingdings" panose="05000000000000000000" pitchFamily="2" charset="2"/>
              <a:buNone/>
            </a:pPr>
            <a:endParaRPr lang="en-US" altLang="zh-CN" sz="2400" b="1">
              <a:latin typeface="宋体" panose="02010600030101010101" pitchFamily="2" charset="-122"/>
            </a:endParaRPr>
          </a:p>
        </p:txBody>
      </p:sp>
    </p:spTree>
  </p:cSld>
  <p:clrMapOvr>
    <a:masterClrMapping/>
  </p:clrMapOvr>
  <p:transition spd="slow">
    <p:randomBar dir="vert"/>
  </p:transition>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E992247-00CD-4893-A9A7-D2079E688C60}"/>
              </a:ext>
            </a:extLst>
          </p:cNvPr>
          <p:cNvSpPr>
            <a:spLocks noGrp="1"/>
          </p:cNvSpPr>
          <p:nvPr>
            <p:ph type="sldNum" sz="quarter" idx="10"/>
          </p:nvPr>
        </p:nvSpPr>
        <p:spPr/>
        <p:txBody>
          <a:bodyPr/>
          <a:lstStyle/>
          <a:p>
            <a:fld id="{830ACF4D-C9E5-40A9-8E5C-0C367A1C9BDF}" type="slidenum">
              <a:rPr lang="en-US" altLang="zh-CN"/>
              <a:pPr/>
              <a:t>210</a:t>
            </a:fld>
            <a:endParaRPr lang="en-US" altLang="zh-CN">
              <a:solidFill>
                <a:schemeClr val="tx1"/>
              </a:solidFill>
            </a:endParaRPr>
          </a:p>
        </p:txBody>
      </p:sp>
      <p:sp>
        <p:nvSpPr>
          <p:cNvPr id="290818" name="Rectangle 2">
            <a:extLst>
              <a:ext uri="{FF2B5EF4-FFF2-40B4-BE49-F238E27FC236}">
                <a16:creationId xmlns:a16="http://schemas.microsoft.com/office/drawing/2014/main" id="{1C7AB9C2-3083-4DB5-AF0B-1AAFFE937A9D}"/>
              </a:ext>
            </a:extLst>
          </p:cNvPr>
          <p:cNvSpPr>
            <a:spLocks noGrp="1" noChangeArrowheads="1"/>
          </p:cNvSpPr>
          <p:nvPr>
            <p:ph type="body" idx="1"/>
          </p:nvPr>
        </p:nvSpPr>
        <p:spPr/>
        <p:txBody>
          <a:bodyPr/>
          <a:lstStyle/>
          <a:p>
            <a:pPr>
              <a:lnSpc>
                <a:spcPct val="90000"/>
              </a:lnSpc>
              <a:buFont typeface="Wingdings" panose="05000000000000000000" pitchFamily="2" charset="2"/>
              <a:buNone/>
            </a:pPr>
            <a:r>
              <a:rPr lang="en-US" altLang="zh-CN" sz="2400" b="1">
                <a:solidFill>
                  <a:srgbClr val="FF0000"/>
                </a:solidFill>
              </a:rPr>
              <a:t>3.</a:t>
            </a:r>
            <a:r>
              <a:rPr lang="zh-CN" altLang="en-US" sz="2400" b="1">
                <a:solidFill>
                  <a:srgbClr val="FF0000"/>
                </a:solidFill>
              </a:rPr>
              <a:t>功能整理</a:t>
            </a:r>
          </a:p>
          <a:p>
            <a:pPr>
              <a:buFont typeface="Wingdings" panose="05000000000000000000" pitchFamily="2" charset="2"/>
              <a:buNone/>
            </a:pPr>
            <a:r>
              <a:rPr lang="zh-CN" altLang="en-US" sz="2000" b="1"/>
              <a:t>所谓功能整理，就是在功能定义的基础上，按照功能之间的逻辑关系，把产品构成要素的功能按照一定关系进行系统地整理与排列，然后绘制功能系统图，以便于从局部与整体的相互关系上把握问题，从而达到掌握必要功能和发现不必要功能的目的，并提出改进的办法。</a:t>
            </a:r>
          </a:p>
          <a:p>
            <a:pPr>
              <a:lnSpc>
                <a:spcPct val="90000"/>
              </a:lnSpc>
            </a:pPr>
            <a:r>
              <a:rPr lang="zh-CN" altLang="en-US" sz="2400" b="1"/>
              <a:t>功能整理的作用主要有：</a:t>
            </a:r>
          </a:p>
          <a:p>
            <a:pPr>
              <a:lnSpc>
                <a:spcPct val="90000"/>
              </a:lnSpc>
            </a:pPr>
            <a:r>
              <a:rPr lang="zh-CN" altLang="en-US" sz="2400" b="1"/>
              <a:t>    </a:t>
            </a:r>
            <a:r>
              <a:rPr lang="en-US" altLang="zh-CN" sz="2400" b="1"/>
              <a:t>(1)</a:t>
            </a:r>
            <a:r>
              <a:rPr lang="zh-CN" altLang="en-US" sz="2400" b="1"/>
              <a:t>明确功能体系关系。 </a:t>
            </a:r>
          </a:p>
          <a:p>
            <a:pPr>
              <a:lnSpc>
                <a:spcPct val="90000"/>
              </a:lnSpc>
            </a:pPr>
            <a:r>
              <a:rPr lang="zh-CN" altLang="en-US" sz="2400" b="1"/>
              <a:t>    </a:t>
            </a:r>
            <a:r>
              <a:rPr lang="en-US" altLang="zh-CN" sz="2400" b="1"/>
              <a:t>(2)</a:t>
            </a:r>
            <a:r>
              <a:rPr lang="zh-CN" altLang="en-US" sz="2400" b="1"/>
              <a:t>判别功能必要性。 </a:t>
            </a:r>
          </a:p>
          <a:p>
            <a:pPr>
              <a:lnSpc>
                <a:spcPct val="90000"/>
              </a:lnSpc>
            </a:pPr>
            <a:r>
              <a:rPr lang="zh-CN" altLang="en-US" sz="2400" b="1"/>
              <a:t>    </a:t>
            </a:r>
            <a:r>
              <a:rPr lang="en-US" altLang="zh-CN" sz="2400" b="1"/>
              <a:t>(3)</a:t>
            </a:r>
            <a:r>
              <a:rPr lang="zh-CN" altLang="en-US" sz="2400" b="1"/>
              <a:t>检查功能定义准确性。 </a:t>
            </a:r>
          </a:p>
          <a:p>
            <a:pPr>
              <a:lnSpc>
                <a:spcPct val="90000"/>
              </a:lnSpc>
            </a:pPr>
            <a:r>
              <a:rPr lang="zh-CN" altLang="en-US" sz="2400" b="1"/>
              <a:t>    </a:t>
            </a:r>
            <a:r>
              <a:rPr lang="en-US" altLang="zh-CN" sz="2400" b="1"/>
              <a:t>(4)</a:t>
            </a:r>
            <a:r>
              <a:rPr lang="zh-CN" altLang="en-US" sz="2400" b="1"/>
              <a:t>奠定功能定量分析基础。 </a:t>
            </a:r>
          </a:p>
          <a:p>
            <a:pPr>
              <a:lnSpc>
                <a:spcPct val="90000"/>
              </a:lnSpc>
            </a:pPr>
            <a:r>
              <a:rPr lang="zh-CN" altLang="en-US" sz="2400" b="1"/>
              <a:t>    </a:t>
            </a:r>
            <a:r>
              <a:rPr lang="en-US" altLang="zh-CN" sz="2400" b="1"/>
              <a:t>(5)</a:t>
            </a:r>
            <a:r>
              <a:rPr lang="zh-CN" altLang="en-US" sz="2400" b="1"/>
              <a:t>明确改进重点</a:t>
            </a:r>
          </a:p>
          <a:p>
            <a:pPr>
              <a:lnSpc>
                <a:spcPct val="90000"/>
              </a:lnSpc>
              <a:buFont typeface="Wingdings" panose="05000000000000000000" pitchFamily="2" charset="2"/>
              <a:buNone/>
            </a:pPr>
            <a:r>
              <a:rPr lang="zh-CN" altLang="en-US"/>
              <a:t> </a:t>
            </a:r>
          </a:p>
        </p:txBody>
      </p:sp>
      <p:sp>
        <p:nvSpPr>
          <p:cNvPr id="290819" name="Rectangle 3">
            <a:extLst>
              <a:ext uri="{FF2B5EF4-FFF2-40B4-BE49-F238E27FC236}">
                <a16:creationId xmlns:a16="http://schemas.microsoft.com/office/drawing/2014/main" id="{CBA02247-88F8-45F9-8699-F265BC873895}"/>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功能系统分析和评价</a:t>
            </a:r>
          </a:p>
        </p:txBody>
      </p:sp>
    </p:spTree>
  </p:cSld>
  <p:clrMapOvr>
    <a:masterClrMapping/>
  </p:clrMapOvr>
  <p:transition spd="slow">
    <p:randomBar dir="vert"/>
  </p:transitio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8342DCF0-80B6-40C0-94E0-12E7F41BCB29}"/>
              </a:ext>
            </a:extLst>
          </p:cNvPr>
          <p:cNvSpPr>
            <a:spLocks noGrp="1"/>
          </p:cNvSpPr>
          <p:nvPr>
            <p:ph type="sldNum" sz="quarter" idx="10"/>
          </p:nvPr>
        </p:nvSpPr>
        <p:spPr/>
        <p:txBody>
          <a:bodyPr/>
          <a:lstStyle/>
          <a:p>
            <a:fld id="{E6224A8C-160A-4288-ADBC-FC3A9FDF4FD6}" type="slidenum">
              <a:rPr lang="en-US" altLang="zh-CN"/>
              <a:pPr/>
              <a:t>211</a:t>
            </a:fld>
            <a:endParaRPr lang="en-US" altLang="zh-CN">
              <a:solidFill>
                <a:schemeClr val="tx1"/>
              </a:solidFill>
            </a:endParaRPr>
          </a:p>
        </p:txBody>
      </p:sp>
      <p:sp>
        <p:nvSpPr>
          <p:cNvPr id="291842" name="Rectangle 2">
            <a:extLst>
              <a:ext uri="{FF2B5EF4-FFF2-40B4-BE49-F238E27FC236}">
                <a16:creationId xmlns:a16="http://schemas.microsoft.com/office/drawing/2014/main" id="{369BD3B2-0871-4CA2-9586-AD238F877838}"/>
              </a:ext>
            </a:extLst>
          </p:cNvPr>
          <p:cNvSpPr>
            <a:spLocks noGrp="1" noChangeArrowheads="1"/>
          </p:cNvSpPr>
          <p:nvPr>
            <p:ph type="body" idx="1"/>
          </p:nvPr>
        </p:nvSpPr>
        <p:spPr/>
        <p:txBody>
          <a:bodyPr/>
          <a:lstStyle/>
          <a:p>
            <a:r>
              <a:rPr lang="zh-CN" altLang="en-US" sz="2400" b="1">
                <a:solidFill>
                  <a:srgbClr val="990099"/>
                </a:solidFill>
              </a:rPr>
              <a:t>功能整理的工作程序，通常按如下进行：</a:t>
            </a:r>
          </a:p>
          <a:p>
            <a:r>
              <a:rPr lang="en-US" altLang="zh-CN" sz="2000" b="1"/>
              <a:t>(1)</a:t>
            </a:r>
            <a:r>
              <a:rPr lang="zh-CN" altLang="en-US" sz="2000" b="1"/>
              <a:t>把功能定义写在小卡片上，每条写一张卡片，这样便于排列、调整和修改。</a:t>
            </a:r>
          </a:p>
          <a:p>
            <a:r>
              <a:rPr lang="en-US" altLang="zh-CN" sz="2000" b="1"/>
              <a:t>(2)</a:t>
            </a:r>
            <a:r>
              <a:rPr lang="zh-CN" altLang="en-US" sz="2000" b="1"/>
              <a:t>从基本功能中挑选出一个最基本的功能，也就是最上位的功能</a:t>
            </a:r>
            <a:r>
              <a:rPr lang="en-US" altLang="zh-CN" sz="2000" b="1"/>
              <a:t>(</a:t>
            </a:r>
            <a:r>
              <a:rPr lang="zh-CN" altLang="en-US" sz="2000" b="1"/>
              <a:t>产品的目的</a:t>
            </a:r>
            <a:r>
              <a:rPr lang="en-US" altLang="zh-CN" sz="2000" b="1"/>
              <a:t>)</a:t>
            </a:r>
            <a:r>
              <a:rPr lang="zh-CN" altLang="en-US" sz="2000" b="1"/>
              <a:t>，排列在左边。其它卡片按功能的性质、以树枝状结构的形式向右排列。</a:t>
            </a:r>
          </a:p>
          <a:p>
            <a:r>
              <a:rPr lang="en-US" altLang="zh-CN" sz="2000" b="1"/>
              <a:t>(3)</a:t>
            </a:r>
            <a:r>
              <a:rPr lang="zh-CN" altLang="en-US" sz="2000" b="1"/>
              <a:t>逐个研究功能之间的关系，也就是找出功能之间的上下位关系。 见图</a:t>
            </a:r>
            <a:r>
              <a:rPr lang="en-US" altLang="zh-CN" sz="2000" b="1"/>
              <a:t>9.3</a:t>
            </a:r>
          </a:p>
          <a:p>
            <a:pPr algn="ctr">
              <a:buFont typeface="Wingdings" panose="05000000000000000000" pitchFamily="2" charset="2"/>
              <a:buNone/>
            </a:pPr>
            <a:r>
              <a:rPr lang="zh-CN" altLang="en-US" sz="2000"/>
              <a:t>图</a:t>
            </a:r>
            <a:r>
              <a:rPr lang="en-US" altLang="zh-CN" sz="2000"/>
              <a:t>9.3   </a:t>
            </a:r>
            <a:r>
              <a:rPr lang="zh-CN" altLang="en-US" sz="2000"/>
              <a:t>上位功能与下位功能关系图</a:t>
            </a:r>
          </a:p>
          <a:p>
            <a:endParaRPr lang="zh-CN" altLang="en-US" sz="2000"/>
          </a:p>
          <a:p>
            <a:endParaRPr lang="en-US" altLang="zh-CN" sz="2000"/>
          </a:p>
        </p:txBody>
      </p:sp>
      <p:sp>
        <p:nvSpPr>
          <p:cNvPr id="291843" name="Rectangle 3">
            <a:extLst>
              <a:ext uri="{FF2B5EF4-FFF2-40B4-BE49-F238E27FC236}">
                <a16:creationId xmlns:a16="http://schemas.microsoft.com/office/drawing/2014/main" id="{764740C1-0392-4084-9B70-E7A298B1750A}"/>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第三节  功能系统分析和评价</a:t>
            </a:r>
          </a:p>
        </p:txBody>
      </p:sp>
      <p:pic>
        <p:nvPicPr>
          <p:cNvPr id="291844" name="Picture 4">
            <a:extLst>
              <a:ext uri="{FF2B5EF4-FFF2-40B4-BE49-F238E27FC236}">
                <a16:creationId xmlns:a16="http://schemas.microsoft.com/office/drawing/2014/main" id="{E2FEF2AA-DC9E-4207-BC0B-AFED4528AE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4365625"/>
            <a:ext cx="6408737" cy="19446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751DFCD1-74BD-4F55-8C29-675C7DE5A452}"/>
              </a:ext>
            </a:extLst>
          </p:cNvPr>
          <p:cNvSpPr>
            <a:spLocks noGrp="1"/>
          </p:cNvSpPr>
          <p:nvPr>
            <p:ph type="sldNum" sz="quarter" idx="10"/>
          </p:nvPr>
        </p:nvSpPr>
        <p:spPr/>
        <p:txBody>
          <a:bodyPr/>
          <a:lstStyle/>
          <a:p>
            <a:fld id="{2FB8349A-5C79-4585-9B43-810308CF2586}" type="slidenum">
              <a:rPr lang="en-US" altLang="zh-CN"/>
              <a:pPr/>
              <a:t>212</a:t>
            </a:fld>
            <a:endParaRPr lang="en-US" altLang="zh-CN">
              <a:solidFill>
                <a:schemeClr val="tx1"/>
              </a:solidFill>
            </a:endParaRPr>
          </a:p>
        </p:txBody>
      </p:sp>
      <p:sp>
        <p:nvSpPr>
          <p:cNvPr id="292866" name="Rectangle 2">
            <a:extLst>
              <a:ext uri="{FF2B5EF4-FFF2-40B4-BE49-F238E27FC236}">
                <a16:creationId xmlns:a16="http://schemas.microsoft.com/office/drawing/2014/main" id="{84EAE2DC-2025-4028-8690-AA2032E094E0}"/>
              </a:ext>
            </a:extLst>
          </p:cNvPr>
          <p:cNvSpPr>
            <a:spLocks noGrp="1" noChangeArrowheads="1"/>
          </p:cNvSpPr>
          <p:nvPr>
            <p:ph type="body" idx="1"/>
          </p:nvPr>
        </p:nvSpPr>
        <p:spPr/>
        <p:txBody>
          <a:bodyPr/>
          <a:lstStyle/>
          <a:p>
            <a:r>
              <a:rPr lang="en-US" altLang="zh-CN" sz="2400" b="1"/>
              <a:t>(4)</a:t>
            </a:r>
            <a:r>
              <a:rPr lang="zh-CN" altLang="en-US" sz="2400" b="1"/>
              <a:t>功能的并列关系 。</a:t>
            </a:r>
          </a:p>
          <a:p>
            <a:r>
              <a:rPr lang="en-US" altLang="zh-CN" sz="2400" b="1"/>
              <a:t>(5)</a:t>
            </a:r>
            <a:r>
              <a:rPr lang="zh-CN" altLang="en-US" sz="2400" b="1"/>
              <a:t>编制功能系统图。如图</a:t>
            </a:r>
            <a:r>
              <a:rPr lang="en-US" altLang="zh-CN" sz="2400" b="1"/>
              <a:t>9.4</a:t>
            </a:r>
          </a:p>
          <a:p>
            <a:pPr algn="ctr">
              <a:buFont typeface="Wingdings" panose="05000000000000000000" pitchFamily="2" charset="2"/>
              <a:buNone/>
            </a:pPr>
            <a:r>
              <a:rPr lang="zh-CN" altLang="en-US" sz="1800" b="1"/>
              <a:t>图</a:t>
            </a:r>
            <a:r>
              <a:rPr lang="en-US" altLang="zh-CN" sz="1800" b="1"/>
              <a:t>9.4  </a:t>
            </a:r>
            <a:r>
              <a:rPr lang="zh-CN" altLang="en-US" sz="1800" b="1"/>
              <a:t>功能系统图</a:t>
            </a:r>
          </a:p>
        </p:txBody>
      </p:sp>
      <p:sp>
        <p:nvSpPr>
          <p:cNvPr id="292867" name="Rectangle 3">
            <a:extLst>
              <a:ext uri="{FF2B5EF4-FFF2-40B4-BE49-F238E27FC236}">
                <a16:creationId xmlns:a16="http://schemas.microsoft.com/office/drawing/2014/main" id="{F98ABCFD-7F14-4BCC-AE54-F485409D7C27}"/>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第三节  功能系统分析和评价</a:t>
            </a:r>
          </a:p>
        </p:txBody>
      </p:sp>
      <p:pic>
        <p:nvPicPr>
          <p:cNvPr id="292868" name="Picture 4">
            <a:extLst>
              <a:ext uri="{FF2B5EF4-FFF2-40B4-BE49-F238E27FC236}">
                <a16:creationId xmlns:a16="http://schemas.microsoft.com/office/drawing/2014/main" id="{B813EA19-8DF5-4BEF-9F25-0E28A787A8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2060575"/>
            <a:ext cx="5111750"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165290C-D79F-4D74-85E5-81F44328654D}"/>
              </a:ext>
            </a:extLst>
          </p:cNvPr>
          <p:cNvSpPr>
            <a:spLocks noGrp="1"/>
          </p:cNvSpPr>
          <p:nvPr>
            <p:ph type="sldNum" sz="quarter" idx="10"/>
          </p:nvPr>
        </p:nvSpPr>
        <p:spPr/>
        <p:txBody>
          <a:bodyPr/>
          <a:lstStyle/>
          <a:p>
            <a:fld id="{AE2BCB65-5FB1-4217-8490-CA14FC8E31E5}" type="slidenum">
              <a:rPr lang="en-US" altLang="zh-CN"/>
              <a:pPr/>
              <a:t>213</a:t>
            </a:fld>
            <a:endParaRPr lang="en-US" altLang="zh-CN">
              <a:solidFill>
                <a:schemeClr val="tx1"/>
              </a:solidFill>
            </a:endParaRPr>
          </a:p>
        </p:txBody>
      </p:sp>
      <p:sp>
        <p:nvSpPr>
          <p:cNvPr id="293890" name="Rectangle 2">
            <a:extLst>
              <a:ext uri="{FF2B5EF4-FFF2-40B4-BE49-F238E27FC236}">
                <a16:creationId xmlns:a16="http://schemas.microsoft.com/office/drawing/2014/main" id="{7C7CABDA-FF30-4B8B-BEC2-2B961DC64136}"/>
              </a:ext>
            </a:extLst>
          </p:cNvPr>
          <p:cNvSpPr>
            <a:spLocks noGrp="1" noChangeArrowheads="1"/>
          </p:cNvSpPr>
          <p:nvPr>
            <p:ph type="body" idx="1"/>
          </p:nvPr>
        </p:nvSpPr>
        <p:spPr/>
        <p:txBody>
          <a:bodyPr/>
          <a:lstStyle/>
          <a:p>
            <a:pPr>
              <a:buFont typeface="Wingdings" panose="05000000000000000000" pitchFamily="2" charset="2"/>
              <a:buNone/>
            </a:pPr>
            <a:r>
              <a:rPr lang="zh-CN" altLang="en-US" b="1">
                <a:solidFill>
                  <a:schemeClr val="accent2"/>
                </a:solidFill>
              </a:rPr>
              <a:t>二、功能评价</a:t>
            </a:r>
          </a:p>
          <a:p>
            <a:pPr>
              <a:buFont typeface="Wingdings" panose="05000000000000000000" pitchFamily="2" charset="2"/>
              <a:buNone/>
            </a:pPr>
            <a:r>
              <a:rPr lang="zh-CN" altLang="en-US" sz="2000"/>
              <a:t>    </a:t>
            </a:r>
            <a:r>
              <a:rPr lang="zh-CN" altLang="en-US" sz="2000" b="1"/>
              <a:t>所谓功能评价，是指对通过功能系统分析所确定的功能领域进行定量化计算，并定量地评价功能价值，从而选出功能价值低、改善期望值大的功能作为价值工程的重点改进对象的活动。功能评价的关键是将功能数量化，即对功能价值的测定与比较。</a:t>
            </a:r>
          </a:p>
          <a:p>
            <a:pPr>
              <a:buFont typeface="Wingdings" panose="05000000000000000000" pitchFamily="2" charset="2"/>
              <a:buNone/>
            </a:pPr>
            <a:r>
              <a:rPr lang="zh-CN" altLang="en-US" sz="2000" b="1"/>
              <a:t>    功能评价实际上就是将测定的功能价值通过与评价基准的比较来进行判断和评定。由于对功能价值的测定方法及相应评价基准选择的不同，形成了不同的评价方法。总的来讲，可将功能评价的方法分为两大类：即功能成本法和功能系数法。</a:t>
            </a:r>
            <a:r>
              <a:rPr lang="zh-CN" altLang="en-US" sz="2000"/>
              <a:t> </a:t>
            </a:r>
          </a:p>
        </p:txBody>
      </p:sp>
      <p:sp>
        <p:nvSpPr>
          <p:cNvPr id="293891" name="Rectangle 3">
            <a:extLst>
              <a:ext uri="{FF2B5EF4-FFF2-40B4-BE49-F238E27FC236}">
                <a16:creationId xmlns:a16="http://schemas.microsoft.com/office/drawing/2014/main" id="{FDEC6355-27D2-49DD-A3BF-577805AFDD28}"/>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第三节  功能系统分析和评价</a:t>
            </a:r>
          </a:p>
        </p:txBody>
      </p:sp>
    </p:spTree>
  </p:cSld>
  <p:clrMapOvr>
    <a:masterClrMapping/>
  </p:clrMapOvr>
  <p:transition spd="slow">
    <p:randomBar dir="vert"/>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D6F1CA67-DFCE-49D3-BD73-8F06D5530DBD}"/>
              </a:ext>
            </a:extLst>
          </p:cNvPr>
          <p:cNvSpPr>
            <a:spLocks noGrp="1"/>
          </p:cNvSpPr>
          <p:nvPr>
            <p:ph type="sldNum" sz="quarter" idx="10"/>
          </p:nvPr>
        </p:nvSpPr>
        <p:spPr/>
        <p:txBody>
          <a:bodyPr/>
          <a:lstStyle/>
          <a:p>
            <a:fld id="{C88A3377-CD44-4033-AF77-F2F76A88F4CF}" type="slidenum">
              <a:rPr lang="en-US" altLang="zh-CN"/>
              <a:pPr/>
              <a:t>214</a:t>
            </a:fld>
            <a:endParaRPr lang="en-US" altLang="zh-CN">
              <a:solidFill>
                <a:schemeClr val="tx1"/>
              </a:solidFill>
            </a:endParaRPr>
          </a:p>
        </p:txBody>
      </p:sp>
      <p:sp>
        <p:nvSpPr>
          <p:cNvPr id="294914" name="Rectangle 2">
            <a:extLst>
              <a:ext uri="{FF2B5EF4-FFF2-40B4-BE49-F238E27FC236}">
                <a16:creationId xmlns:a16="http://schemas.microsoft.com/office/drawing/2014/main" id="{096CB0FC-3DA8-4DA3-8A74-689E5465C751}"/>
              </a:ext>
            </a:extLst>
          </p:cNvPr>
          <p:cNvSpPr>
            <a:spLocks noGrp="1" noChangeArrowheads="1"/>
          </p:cNvSpPr>
          <p:nvPr>
            <p:ph type="body" idx="1"/>
          </p:nvPr>
        </p:nvSpPr>
        <p:spPr>
          <a:xfrm>
            <a:off x="2124075" y="260350"/>
            <a:ext cx="6840538" cy="4105275"/>
          </a:xfrm>
        </p:spPr>
        <p:txBody>
          <a:bodyPr/>
          <a:lstStyle/>
          <a:p>
            <a:r>
              <a:rPr lang="en-US" altLang="zh-CN" sz="2400" b="1">
                <a:solidFill>
                  <a:srgbClr val="FF0000"/>
                </a:solidFill>
              </a:rPr>
              <a:t>1</a:t>
            </a:r>
            <a:r>
              <a:rPr lang="zh-CN" altLang="en-US" sz="2400" b="1">
                <a:solidFill>
                  <a:srgbClr val="FF0000"/>
                </a:solidFill>
              </a:rPr>
              <a:t>）功能成本法</a:t>
            </a:r>
          </a:p>
          <a:p>
            <a:pPr>
              <a:lnSpc>
                <a:spcPct val="105000"/>
              </a:lnSpc>
            </a:pPr>
            <a:r>
              <a:rPr lang="zh-CN" altLang="en-US" sz="2000" b="1"/>
              <a:t>这种方法是通过设想方案的各功能成本与目前成本分别进行比较，寻求改进途径。其基本思路是，实现分析对象某一功能可以有几个方案，对应着几个成本，其中最低的成本称为目标成本，它与相应的目前成本之比为该功能的价值系数，两者之差为该功能的成本降低的期望值。</a:t>
            </a:r>
          </a:p>
          <a:p>
            <a:pPr>
              <a:lnSpc>
                <a:spcPct val="105000"/>
              </a:lnSpc>
            </a:pPr>
            <a:r>
              <a:rPr lang="zh-CN" altLang="en-US" sz="2400" b="1">
                <a:solidFill>
                  <a:srgbClr val="3366FF"/>
                </a:solidFill>
              </a:rPr>
              <a:t>该方法的基本步骤如下：</a:t>
            </a:r>
            <a:br>
              <a:rPr lang="zh-CN" altLang="en-US" b="1">
                <a:solidFill>
                  <a:srgbClr val="3366FF"/>
                </a:solidFill>
              </a:rPr>
            </a:br>
            <a:r>
              <a:rPr lang="zh-CN" altLang="en-US" sz="2000" b="1">
                <a:solidFill>
                  <a:srgbClr val="3366FF"/>
                </a:solidFill>
              </a:rPr>
              <a:t>（</a:t>
            </a:r>
            <a:r>
              <a:rPr lang="en-US" altLang="zh-CN" sz="2000" b="1">
                <a:solidFill>
                  <a:srgbClr val="3366FF"/>
                </a:solidFill>
              </a:rPr>
              <a:t>1</a:t>
            </a:r>
            <a:r>
              <a:rPr lang="zh-CN" altLang="en-US" sz="2000" b="1">
                <a:solidFill>
                  <a:srgbClr val="3366FF"/>
                </a:solidFill>
              </a:rPr>
              <a:t>）确定一个产品（或部件）的全部零件的现实成本。</a:t>
            </a:r>
            <a:br>
              <a:rPr lang="zh-CN" altLang="en-US" sz="2000" b="1">
                <a:solidFill>
                  <a:srgbClr val="3366FF"/>
                </a:solidFill>
              </a:rPr>
            </a:br>
            <a:r>
              <a:rPr lang="zh-CN" altLang="en-US" sz="2000" b="1">
                <a:solidFill>
                  <a:srgbClr val="3366FF"/>
                </a:solidFill>
              </a:rPr>
              <a:t>（</a:t>
            </a:r>
            <a:r>
              <a:rPr lang="en-US" altLang="zh-CN" sz="2000" b="1">
                <a:solidFill>
                  <a:srgbClr val="3366FF"/>
                </a:solidFill>
              </a:rPr>
              <a:t>2</a:t>
            </a:r>
            <a:r>
              <a:rPr lang="zh-CN" altLang="en-US" sz="2000" b="1">
                <a:solidFill>
                  <a:srgbClr val="3366FF"/>
                </a:solidFill>
              </a:rPr>
              <a:t>）把零件成本核算成功能成本。见表</a:t>
            </a:r>
            <a:r>
              <a:rPr lang="en-US" altLang="zh-CN" sz="2000" b="1">
                <a:solidFill>
                  <a:srgbClr val="3366FF"/>
                </a:solidFill>
              </a:rPr>
              <a:t>9-8</a:t>
            </a:r>
          </a:p>
          <a:p>
            <a:pPr algn="ctr">
              <a:lnSpc>
                <a:spcPct val="105000"/>
              </a:lnSpc>
              <a:buFont typeface="Wingdings" panose="05000000000000000000" pitchFamily="2" charset="2"/>
              <a:buNone/>
            </a:pPr>
            <a:r>
              <a:rPr lang="zh-CN" altLang="en-US" sz="1800"/>
              <a:t>表</a:t>
            </a:r>
            <a:r>
              <a:rPr lang="en-US" altLang="zh-CN" sz="1800"/>
              <a:t>9-8  </a:t>
            </a:r>
            <a:r>
              <a:rPr lang="zh-CN" altLang="en-US" sz="1800"/>
              <a:t>功能成本分析表</a:t>
            </a:r>
          </a:p>
          <a:p>
            <a:endParaRPr lang="en-US" altLang="zh-CN" sz="1800"/>
          </a:p>
        </p:txBody>
      </p:sp>
      <p:sp>
        <p:nvSpPr>
          <p:cNvPr id="294915" name="Rectangle 3">
            <a:extLst>
              <a:ext uri="{FF2B5EF4-FFF2-40B4-BE49-F238E27FC236}">
                <a16:creationId xmlns:a16="http://schemas.microsoft.com/office/drawing/2014/main" id="{86A43423-3E5C-472B-805F-AFE0BE2771E3}"/>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第三节  功能系统分析和评价</a:t>
            </a:r>
          </a:p>
        </p:txBody>
      </p:sp>
      <p:pic>
        <p:nvPicPr>
          <p:cNvPr id="294916" name="Picture 4">
            <a:extLst>
              <a:ext uri="{FF2B5EF4-FFF2-40B4-BE49-F238E27FC236}">
                <a16:creationId xmlns:a16="http://schemas.microsoft.com/office/drawing/2014/main" id="{F3AA51D2-18E2-46F6-930B-E7F00C82C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221163"/>
            <a:ext cx="5761038" cy="2439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FDC34613-5434-4832-92A7-5B5081954EC0}"/>
              </a:ext>
            </a:extLst>
          </p:cNvPr>
          <p:cNvSpPr>
            <a:spLocks noGrp="1"/>
          </p:cNvSpPr>
          <p:nvPr>
            <p:ph type="sldNum" sz="quarter" idx="10"/>
          </p:nvPr>
        </p:nvSpPr>
        <p:spPr/>
        <p:txBody>
          <a:bodyPr/>
          <a:lstStyle/>
          <a:p>
            <a:fld id="{3214CE7B-F880-41ED-A476-15C5C95C5EED}" type="slidenum">
              <a:rPr lang="en-US" altLang="zh-CN"/>
              <a:pPr/>
              <a:t>215</a:t>
            </a:fld>
            <a:endParaRPr lang="en-US" altLang="zh-CN">
              <a:solidFill>
                <a:schemeClr val="tx1"/>
              </a:solidFill>
            </a:endParaRPr>
          </a:p>
        </p:txBody>
      </p:sp>
      <p:sp>
        <p:nvSpPr>
          <p:cNvPr id="295938" name="Rectangle 2">
            <a:extLst>
              <a:ext uri="{FF2B5EF4-FFF2-40B4-BE49-F238E27FC236}">
                <a16:creationId xmlns:a16="http://schemas.microsoft.com/office/drawing/2014/main" id="{425DA924-6627-40A7-AD86-17469F3D3D67}"/>
              </a:ext>
            </a:extLst>
          </p:cNvPr>
          <p:cNvSpPr>
            <a:spLocks noGrp="1" noChangeArrowheads="1"/>
          </p:cNvSpPr>
          <p:nvPr>
            <p:ph type="body" idx="1"/>
          </p:nvPr>
        </p:nvSpPr>
        <p:spPr/>
        <p:txBody>
          <a:bodyPr/>
          <a:lstStyle/>
          <a:p>
            <a:pPr>
              <a:lnSpc>
                <a:spcPct val="90000"/>
              </a:lnSpc>
            </a:pPr>
            <a:r>
              <a:rPr lang="zh-CN" altLang="en-US" sz="2400">
                <a:solidFill>
                  <a:srgbClr val="009900"/>
                </a:solidFill>
              </a:rPr>
              <a:t>（</a:t>
            </a:r>
            <a:r>
              <a:rPr lang="en-US" altLang="zh-CN" sz="2400" b="1">
                <a:solidFill>
                  <a:srgbClr val="009900"/>
                </a:solidFill>
              </a:rPr>
              <a:t>3</a:t>
            </a:r>
            <a:r>
              <a:rPr lang="zh-CN" altLang="en-US" sz="2400" b="1">
                <a:solidFill>
                  <a:srgbClr val="009900"/>
                </a:solidFill>
              </a:rPr>
              <a:t>）确定功能的必要成本（最低成本，也称目标成本）。 </a:t>
            </a:r>
          </a:p>
          <a:p>
            <a:pPr>
              <a:lnSpc>
                <a:spcPct val="90000"/>
              </a:lnSpc>
            </a:pPr>
            <a:r>
              <a:rPr lang="zh-CN" altLang="en-US" sz="2400" b="1">
                <a:solidFill>
                  <a:srgbClr val="009900"/>
                </a:solidFill>
              </a:rPr>
              <a:t>（</a:t>
            </a:r>
            <a:r>
              <a:rPr lang="en-US" altLang="zh-CN" sz="2400" b="1">
                <a:solidFill>
                  <a:srgbClr val="009900"/>
                </a:solidFill>
              </a:rPr>
              <a:t>4</a:t>
            </a:r>
            <a:r>
              <a:rPr lang="zh-CN" altLang="en-US" sz="2400" b="1">
                <a:solidFill>
                  <a:srgbClr val="009900"/>
                </a:solidFill>
              </a:rPr>
              <a:t>）计算各功能的价值。计算公式仍采用</a:t>
            </a:r>
            <a:r>
              <a:rPr lang="en-US" altLang="zh-CN" sz="2400" b="1">
                <a:solidFill>
                  <a:srgbClr val="009900"/>
                </a:solidFill>
              </a:rPr>
              <a:t>V=F</a:t>
            </a:r>
            <a:r>
              <a:rPr lang="zh-CN" altLang="en-US" sz="2400" b="1">
                <a:solidFill>
                  <a:srgbClr val="009900"/>
                </a:solidFill>
              </a:rPr>
              <a:t>／</a:t>
            </a:r>
            <a:r>
              <a:rPr lang="en-US" altLang="zh-CN" sz="2400" b="1">
                <a:solidFill>
                  <a:srgbClr val="009900"/>
                </a:solidFill>
              </a:rPr>
              <a:t>C</a:t>
            </a:r>
            <a:r>
              <a:rPr lang="zh-CN" altLang="en-US" sz="2400" b="1">
                <a:solidFill>
                  <a:srgbClr val="009900"/>
                </a:solidFill>
              </a:rPr>
              <a:t>，但这里的</a:t>
            </a:r>
            <a:r>
              <a:rPr lang="en-US" altLang="zh-CN" sz="2400" b="1">
                <a:solidFill>
                  <a:srgbClr val="009900"/>
                </a:solidFill>
              </a:rPr>
              <a:t>V</a:t>
            </a:r>
            <a:r>
              <a:rPr lang="zh-CN" altLang="en-US" sz="2400" b="1">
                <a:solidFill>
                  <a:srgbClr val="009900"/>
                </a:solidFill>
              </a:rPr>
              <a:t>以价值系数表示之，</a:t>
            </a:r>
            <a:r>
              <a:rPr lang="en-US" altLang="zh-CN" sz="2400" b="1">
                <a:solidFill>
                  <a:srgbClr val="009900"/>
                </a:solidFill>
              </a:rPr>
              <a:t>F</a:t>
            </a:r>
            <a:r>
              <a:rPr lang="zh-CN" altLang="en-US" sz="2400" b="1">
                <a:solidFill>
                  <a:srgbClr val="009900"/>
                </a:solidFill>
              </a:rPr>
              <a:t>是以实现这一功能的必要成本来计量，</a:t>
            </a:r>
            <a:r>
              <a:rPr lang="en-US" altLang="zh-CN" sz="2400" b="1">
                <a:solidFill>
                  <a:srgbClr val="009900"/>
                </a:solidFill>
              </a:rPr>
              <a:t>C</a:t>
            </a:r>
            <a:r>
              <a:rPr lang="zh-CN" altLang="en-US" sz="2400" b="1">
                <a:solidFill>
                  <a:srgbClr val="009900"/>
                </a:solidFill>
              </a:rPr>
              <a:t>表示实现这一功能的现实成本，即</a:t>
            </a:r>
            <a:r>
              <a:rPr lang="zh-CN" altLang="en-US" sz="2400" b="1"/>
              <a:t> </a:t>
            </a:r>
          </a:p>
          <a:p>
            <a:pPr>
              <a:lnSpc>
                <a:spcPct val="90000"/>
              </a:lnSpc>
            </a:pPr>
            <a:endParaRPr lang="zh-CN" altLang="en-US" sz="2400" b="1"/>
          </a:p>
          <a:p>
            <a:pPr>
              <a:lnSpc>
                <a:spcPct val="90000"/>
              </a:lnSpc>
            </a:pPr>
            <a:endParaRPr lang="zh-CN" altLang="en-US" sz="2400" b="1"/>
          </a:p>
          <a:p>
            <a:pPr>
              <a:lnSpc>
                <a:spcPct val="90000"/>
              </a:lnSpc>
            </a:pPr>
            <a:endParaRPr lang="zh-CN" altLang="en-US" sz="2400" b="1"/>
          </a:p>
          <a:p>
            <a:pPr>
              <a:lnSpc>
                <a:spcPct val="90000"/>
              </a:lnSpc>
            </a:pPr>
            <a:r>
              <a:rPr lang="zh-CN" altLang="en-US" sz="2400" b="1">
                <a:solidFill>
                  <a:srgbClr val="3366FF"/>
                </a:solidFill>
              </a:rPr>
              <a:t>（</a:t>
            </a:r>
            <a:r>
              <a:rPr lang="en-US" altLang="zh-CN" sz="2400" b="1">
                <a:solidFill>
                  <a:srgbClr val="3366FF"/>
                </a:solidFill>
              </a:rPr>
              <a:t>5</a:t>
            </a:r>
            <a:r>
              <a:rPr lang="zh-CN" altLang="en-US" sz="2400" b="1">
                <a:solidFill>
                  <a:srgbClr val="3366FF"/>
                </a:solidFill>
              </a:rPr>
              <a:t>）按照价值系数从小到大的顺序排队，确定价值工程对象、重点、顺序和目标。 </a:t>
            </a:r>
          </a:p>
        </p:txBody>
      </p:sp>
      <p:sp>
        <p:nvSpPr>
          <p:cNvPr id="295939" name="Rectangle 3">
            <a:extLst>
              <a:ext uri="{FF2B5EF4-FFF2-40B4-BE49-F238E27FC236}">
                <a16:creationId xmlns:a16="http://schemas.microsoft.com/office/drawing/2014/main" id="{A1D87595-0B4D-420B-8AF9-042DE25C742A}"/>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第三节  功能系统分析和评价</a:t>
            </a:r>
          </a:p>
        </p:txBody>
      </p:sp>
      <p:pic>
        <p:nvPicPr>
          <p:cNvPr id="295940" name="Picture 4" descr="gs6">
            <a:extLst>
              <a:ext uri="{FF2B5EF4-FFF2-40B4-BE49-F238E27FC236}">
                <a16:creationId xmlns:a16="http://schemas.microsoft.com/office/drawing/2014/main" id="{DC64A60E-AB25-49FF-A613-C1FDFC9ED9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375" y="3284538"/>
            <a:ext cx="4249738"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DD123F8-B2CB-4F7F-8C75-27211C4E843D}"/>
              </a:ext>
            </a:extLst>
          </p:cNvPr>
          <p:cNvSpPr>
            <a:spLocks noGrp="1"/>
          </p:cNvSpPr>
          <p:nvPr>
            <p:ph type="sldNum" sz="quarter" idx="10"/>
          </p:nvPr>
        </p:nvSpPr>
        <p:spPr/>
        <p:txBody>
          <a:bodyPr/>
          <a:lstStyle/>
          <a:p>
            <a:fld id="{9F756F5C-D75D-4871-8D9E-4EC9AFC0B31B}" type="slidenum">
              <a:rPr lang="en-US" altLang="zh-CN"/>
              <a:pPr/>
              <a:t>216</a:t>
            </a:fld>
            <a:endParaRPr lang="en-US" altLang="zh-CN">
              <a:solidFill>
                <a:schemeClr val="tx1"/>
              </a:solidFill>
            </a:endParaRPr>
          </a:p>
        </p:txBody>
      </p:sp>
      <p:sp>
        <p:nvSpPr>
          <p:cNvPr id="296962" name="Rectangle 2">
            <a:extLst>
              <a:ext uri="{FF2B5EF4-FFF2-40B4-BE49-F238E27FC236}">
                <a16:creationId xmlns:a16="http://schemas.microsoft.com/office/drawing/2014/main" id="{FBAB67B0-6328-4CE1-8360-767FB6D47007}"/>
              </a:ext>
            </a:extLst>
          </p:cNvPr>
          <p:cNvSpPr>
            <a:spLocks noGrp="1" noChangeArrowheads="1"/>
          </p:cNvSpPr>
          <p:nvPr>
            <p:ph type="body" idx="1"/>
          </p:nvPr>
        </p:nvSpPr>
        <p:spPr/>
        <p:txBody>
          <a:bodyPr/>
          <a:lstStyle/>
          <a:p>
            <a:r>
              <a:rPr lang="en-US" altLang="zh-CN" sz="2400" b="1">
                <a:solidFill>
                  <a:srgbClr val="009900"/>
                </a:solidFill>
              </a:rPr>
              <a:t>2</a:t>
            </a:r>
            <a:r>
              <a:rPr lang="zh-CN" altLang="en-US" sz="2400" b="1">
                <a:solidFill>
                  <a:srgbClr val="009900"/>
                </a:solidFill>
              </a:rPr>
              <a:t>）功能系数法</a:t>
            </a:r>
          </a:p>
          <a:p>
            <a:r>
              <a:rPr lang="zh-CN" altLang="en-US" sz="2400" b="1"/>
              <a:t>功能系数是指构成要素</a:t>
            </a:r>
            <a:r>
              <a:rPr lang="en-US" altLang="zh-CN" sz="2400" b="1"/>
              <a:t>(</a:t>
            </a:r>
            <a:r>
              <a:rPr lang="zh-CN" altLang="en-US" sz="2400" b="1"/>
              <a:t>如零部件等</a:t>
            </a:r>
            <a:r>
              <a:rPr lang="en-US" altLang="zh-CN" sz="2400" b="1"/>
              <a:t>)</a:t>
            </a:r>
            <a:r>
              <a:rPr lang="zh-CN" altLang="en-US" sz="2400" b="1"/>
              <a:t>的功能在总体功能中所占的比重。功能系数是通过评定总体功能中各构成要素功能的重要程度</a:t>
            </a:r>
            <a:r>
              <a:rPr lang="en-US" altLang="zh-CN" sz="2400" b="1"/>
              <a:t>(</a:t>
            </a:r>
            <a:r>
              <a:rPr lang="zh-CN" altLang="en-US" sz="2400" b="1"/>
              <a:t>或用户需求强度</a:t>
            </a:r>
            <a:r>
              <a:rPr lang="en-US" altLang="zh-CN" sz="2400" b="1"/>
              <a:t>)</a:t>
            </a:r>
            <a:r>
              <a:rPr lang="zh-CN" altLang="en-US" sz="2400" b="1"/>
              <a:t>，并用功能分值来表达功能评价程度的大小，再化成百分数后得到的。</a:t>
            </a:r>
          </a:p>
          <a:p>
            <a:r>
              <a:rPr lang="zh-CN" altLang="en-US" sz="2400" b="1">
                <a:solidFill>
                  <a:srgbClr val="FF0000"/>
                </a:solidFill>
              </a:rPr>
              <a:t>功能系数法是将评价对象的功能系数与相对应的成本系数</a:t>
            </a:r>
            <a:r>
              <a:rPr lang="en-US" altLang="zh-CN" sz="2400" b="1">
                <a:solidFill>
                  <a:srgbClr val="FF0000"/>
                </a:solidFill>
              </a:rPr>
              <a:t>(</a:t>
            </a:r>
            <a:r>
              <a:rPr lang="zh-CN" altLang="en-US" sz="2400" b="1">
                <a:solidFill>
                  <a:srgbClr val="FF0000"/>
                </a:solidFill>
              </a:rPr>
              <a:t>即构成要素的目前成本在总体成本中的比率</a:t>
            </a:r>
            <a:r>
              <a:rPr lang="en-US" altLang="zh-CN" sz="2400" b="1">
                <a:solidFill>
                  <a:srgbClr val="FF0000"/>
                </a:solidFill>
              </a:rPr>
              <a:t>)</a:t>
            </a:r>
            <a:r>
              <a:rPr lang="zh-CN" altLang="en-US" sz="2400" b="1">
                <a:solidFill>
                  <a:srgbClr val="FF0000"/>
                </a:solidFill>
              </a:rPr>
              <a:t>相比，算出评价对象的价值系数，并对其进行综合分析，确定价值工程重点改进对象的方法。</a:t>
            </a:r>
          </a:p>
        </p:txBody>
      </p:sp>
      <p:sp>
        <p:nvSpPr>
          <p:cNvPr id="296963" name="Rectangle 3">
            <a:extLst>
              <a:ext uri="{FF2B5EF4-FFF2-40B4-BE49-F238E27FC236}">
                <a16:creationId xmlns:a16="http://schemas.microsoft.com/office/drawing/2014/main" id="{484FEC94-8B7C-48F5-B4E9-D17A646405B2}"/>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200"/>
              <a:t>第三</a:t>
            </a:r>
            <a:r>
              <a:rPr lang="zh-CN" altLang="en-US"/>
              <a:t>节  功能系统分析和评价</a:t>
            </a:r>
          </a:p>
        </p:txBody>
      </p:sp>
    </p:spTree>
  </p:cSld>
  <p:clrMapOvr>
    <a:masterClrMapping/>
  </p:clrMapOvr>
  <p:transition spd="slow">
    <p:randomBar dir="vert"/>
  </p:transitio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109E989-DCF3-4FB5-9F0A-5054E4AF6699}"/>
              </a:ext>
            </a:extLst>
          </p:cNvPr>
          <p:cNvSpPr>
            <a:spLocks noGrp="1"/>
          </p:cNvSpPr>
          <p:nvPr>
            <p:ph type="sldNum" sz="quarter" idx="10"/>
          </p:nvPr>
        </p:nvSpPr>
        <p:spPr/>
        <p:txBody>
          <a:bodyPr/>
          <a:lstStyle/>
          <a:p>
            <a:fld id="{9B41D2F8-AAAB-4018-B91A-FB89A4451107}" type="slidenum">
              <a:rPr lang="en-US" altLang="zh-CN"/>
              <a:pPr/>
              <a:t>217</a:t>
            </a:fld>
            <a:endParaRPr lang="en-US" altLang="zh-CN">
              <a:solidFill>
                <a:schemeClr val="tx1"/>
              </a:solidFill>
            </a:endParaRPr>
          </a:p>
        </p:txBody>
      </p:sp>
      <p:sp>
        <p:nvSpPr>
          <p:cNvPr id="297986" name="Rectangle 2">
            <a:extLst>
              <a:ext uri="{FF2B5EF4-FFF2-40B4-BE49-F238E27FC236}">
                <a16:creationId xmlns:a16="http://schemas.microsoft.com/office/drawing/2014/main" id="{2BE29B1F-CAC5-4A08-BF65-00BBEE0C8943}"/>
              </a:ext>
            </a:extLst>
          </p:cNvPr>
          <p:cNvSpPr>
            <a:spLocks noGrp="1" noChangeArrowheads="1"/>
          </p:cNvSpPr>
          <p:nvPr>
            <p:ph type="body" idx="1"/>
          </p:nvPr>
        </p:nvSpPr>
        <p:spPr/>
        <p:txBody>
          <a:bodyPr/>
          <a:lstStyle/>
          <a:p>
            <a:pPr algn="just">
              <a:buFont typeface="Wingdings" panose="05000000000000000000" pitchFamily="2" charset="2"/>
              <a:buNone/>
            </a:pPr>
            <a:r>
              <a:rPr lang="zh-CN" altLang="en-US" b="1">
                <a:solidFill>
                  <a:schemeClr val="accent2"/>
                </a:solidFill>
              </a:rPr>
              <a:t>一、方案的创造</a:t>
            </a:r>
          </a:p>
          <a:p>
            <a:pPr algn="just">
              <a:lnSpc>
                <a:spcPct val="105000"/>
              </a:lnSpc>
              <a:buFont typeface="Wingdings" panose="05000000000000000000" pitchFamily="2" charset="2"/>
              <a:buNone/>
            </a:pPr>
            <a:r>
              <a:rPr lang="zh-CN" altLang="en-US" sz="2000" b="1"/>
              <a:t>方案创造，就是从改善对象的价值出发，针对应改进的具体目标，依据已建立的功能系统图和功能目标成本，通过创造性的思维活动，提出实现功能的各种改进方案。</a:t>
            </a:r>
            <a:r>
              <a:rPr lang="zh-CN" altLang="en-US"/>
              <a:t> </a:t>
            </a:r>
          </a:p>
          <a:p>
            <a:pPr>
              <a:lnSpc>
                <a:spcPct val="105000"/>
              </a:lnSpc>
            </a:pPr>
            <a:r>
              <a:rPr lang="zh-CN" altLang="en-US" sz="2400"/>
              <a:t>方案创造的主要方法主要有如下几种：</a:t>
            </a:r>
            <a:endParaRPr lang="zh-CN" altLang="en-US" sz="2400" b="1"/>
          </a:p>
          <a:p>
            <a:pPr>
              <a:lnSpc>
                <a:spcPct val="105000"/>
              </a:lnSpc>
            </a:pPr>
            <a:r>
              <a:rPr lang="en-US" altLang="zh-CN" sz="2400" b="1">
                <a:solidFill>
                  <a:srgbClr val="990099"/>
                </a:solidFill>
              </a:rPr>
              <a:t>1</a:t>
            </a:r>
            <a:r>
              <a:rPr lang="zh-CN" altLang="en-US" sz="2400" b="1">
                <a:solidFill>
                  <a:srgbClr val="990099"/>
                </a:solidFill>
              </a:rPr>
              <a:t>）哥顿法</a:t>
            </a:r>
          </a:p>
          <a:p>
            <a:pPr>
              <a:lnSpc>
                <a:spcPct val="105000"/>
              </a:lnSpc>
              <a:buFont typeface="Wingdings" panose="05000000000000000000" pitchFamily="2" charset="2"/>
              <a:buNone/>
            </a:pPr>
            <a:r>
              <a:rPr lang="zh-CN" altLang="en-US" sz="2400" b="1"/>
              <a:t>   </a:t>
            </a:r>
            <a:r>
              <a:rPr lang="zh-CN" altLang="en-US" sz="2000" b="1"/>
              <a:t>这是美国人哥顿在</a:t>
            </a:r>
            <a:r>
              <a:rPr lang="en-US" altLang="zh-CN" sz="2000" b="1"/>
              <a:t>1964</a:t>
            </a:r>
            <a:r>
              <a:rPr lang="zh-CN" altLang="en-US" sz="2000" b="1"/>
              <a:t>年提出的方法。这种方法的指导思想是，把要研究的问题适当抽象，以利于开阔思路。会议主持者并不把要解决的问题全部摊开，只把问题抽象地介绍给大家，要求海阔天空地提出各种设想。 </a:t>
            </a:r>
            <a:endParaRPr lang="zh-CN" altLang="en-US" sz="2000" b="1">
              <a:solidFill>
                <a:schemeClr val="accent2"/>
              </a:solidFill>
            </a:endParaRPr>
          </a:p>
          <a:p>
            <a:endParaRPr lang="en-US" altLang="zh-CN" sz="2000" b="1">
              <a:solidFill>
                <a:schemeClr val="accent2"/>
              </a:solidFill>
            </a:endParaRPr>
          </a:p>
        </p:txBody>
      </p:sp>
      <p:sp>
        <p:nvSpPr>
          <p:cNvPr id="297987" name="Rectangle 3">
            <a:extLst>
              <a:ext uri="{FF2B5EF4-FFF2-40B4-BE49-F238E27FC236}">
                <a16:creationId xmlns:a16="http://schemas.microsoft.com/office/drawing/2014/main" id="{EBFA7483-5D31-4062-8030-AC1D860DEB62}"/>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9329B86-51CB-4885-9A45-642B88B0BC64}"/>
              </a:ext>
            </a:extLst>
          </p:cNvPr>
          <p:cNvSpPr>
            <a:spLocks noGrp="1"/>
          </p:cNvSpPr>
          <p:nvPr>
            <p:ph type="sldNum" sz="quarter" idx="10"/>
          </p:nvPr>
        </p:nvSpPr>
        <p:spPr/>
        <p:txBody>
          <a:bodyPr/>
          <a:lstStyle/>
          <a:p>
            <a:fld id="{C4EE709C-B582-4BED-B8F6-CCD1962CC076}" type="slidenum">
              <a:rPr lang="en-US" altLang="zh-CN"/>
              <a:pPr/>
              <a:t>218</a:t>
            </a:fld>
            <a:endParaRPr lang="en-US" altLang="zh-CN">
              <a:solidFill>
                <a:schemeClr val="tx1"/>
              </a:solidFill>
            </a:endParaRPr>
          </a:p>
        </p:txBody>
      </p:sp>
      <p:sp>
        <p:nvSpPr>
          <p:cNvPr id="299010" name="Rectangle 2">
            <a:extLst>
              <a:ext uri="{FF2B5EF4-FFF2-40B4-BE49-F238E27FC236}">
                <a16:creationId xmlns:a16="http://schemas.microsoft.com/office/drawing/2014/main" id="{7D3602F9-CA4B-4A83-AD19-656C4468F437}"/>
              </a:ext>
            </a:extLst>
          </p:cNvPr>
          <p:cNvSpPr>
            <a:spLocks noGrp="1" noChangeArrowheads="1"/>
          </p:cNvSpPr>
          <p:nvPr>
            <p:ph type="body" idx="1"/>
          </p:nvPr>
        </p:nvSpPr>
        <p:spPr>
          <a:xfrm>
            <a:off x="2438400" y="188913"/>
            <a:ext cx="6705600" cy="6264275"/>
          </a:xfrm>
        </p:spPr>
        <p:txBody>
          <a:bodyPr/>
          <a:lstStyle/>
          <a:p>
            <a:r>
              <a:rPr lang="en-US" altLang="zh-CN" sz="2400" b="1">
                <a:solidFill>
                  <a:srgbClr val="990099"/>
                </a:solidFill>
              </a:rPr>
              <a:t>2</a:t>
            </a:r>
            <a:r>
              <a:rPr lang="zh-CN" altLang="en-US" sz="2400" b="1">
                <a:solidFill>
                  <a:srgbClr val="990099"/>
                </a:solidFill>
              </a:rPr>
              <a:t>）头脑风暴法</a:t>
            </a:r>
          </a:p>
          <a:p>
            <a:r>
              <a:rPr lang="zh-CN" altLang="en-US" sz="2000" b="1"/>
              <a:t>头脑风暴法（</a:t>
            </a:r>
            <a:r>
              <a:rPr lang="en-US" altLang="zh-CN" sz="2000" b="1"/>
              <a:t>Brain storming</a:t>
            </a:r>
            <a:r>
              <a:rPr lang="zh-CN" altLang="en-US" sz="2000" b="1"/>
              <a:t>）是一种专家会议法，是用来产生有助于查明和概念化问题的思想、目标和策略的方法。它是１９４８年由创造性思维专家奥斯本（</a:t>
            </a:r>
            <a:r>
              <a:rPr lang="en-US" altLang="zh-CN" sz="2000" b="1"/>
              <a:t>Alex F.Osborn</a:t>
            </a:r>
            <a:r>
              <a:rPr lang="zh-CN" altLang="en-US" sz="2000" b="1"/>
              <a:t>）首先提出的一种加强创造性思维的手段，它可以用来产生大量关于解决问题的潜在解决办法的建议。</a:t>
            </a:r>
          </a:p>
          <a:p>
            <a:r>
              <a:rPr lang="zh-CN" altLang="en-US" sz="2000" b="1">
                <a:solidFill>
                  <a:srgbClr val="FF0000"/>
                </a:solidFill>
              </a:rPr>
              <a:t>优点：</a:t>
            </a:r>
            <a:r>
              <a:rPr lang="zh-CN" altLang="en-US" sz="2000" b="1">
                <a:solidFill>
                  <a:srgbClr val="009900"/>
                </a:solidFill>
              </a:rPr>
              <a:t>（１）它能够发挥一组专家的共同智慧，产生专家智能互补效应；</a:t>
            </a:r>
          </a:p>
          <a:p>
            <a:r>
              <a:rPr lang="zh-CN" altLang="en-US" sz="2000" b="1">
                <a:solidFill>
                  <a:srgbClr val="009900"/>
                </a:solidFill>
              </a:rPr>
              <a:t>（２）它使专家交流信息、相互启发，产生“思维共振”作用，爆发出更多的创造性思维的火花；</a:t>
            </a:r>
          </a:p>
          <a:p>
            <a:r>
              <a:rPr lang="zh-CN" altLang="en-US" sz="2000" b="1">
                <a:solidFill>
                  <a:srgbClr val="009900"/>
                </a:solidFill>
              </a:rPr>
              <a:t>（</a:t>
            </a:r>
            <a:r>
              <a:rPr lang="en-US" altLang="zh-CN" sz="2000" b="1">
                <a:solidFill>
                  <a:srgbClr val="009900"/>
                </a:solidFill>
              </a:rPr>
              <a:t>3</a:t>
            </a:r>
            <a:r>
              <a:rPr lang="zh-CN" altLang="en-US" sz="2000" b="1">
                <a:solidFill>
                  <a:srgbClr val="009900"/>
                </a:solidFill>
              </a:rPr>
              <a:t>）专家团体所拥有及提供的知识和信息量比单个专家所有的知识和信息量要大得多；</a:t>
            </a:r>
          </a:p>
          <a:p>
            <a:r>
              <a:rPr lang="zh-CN" altLang="en-US" sz="2000" b="1">
                <a:solidFill>
                  <a:srgbClr val="009900"/>
                </a:solidFill>
              </a:rPr>
              <a:t>（４）备选方案更多、更全面和更合理。</a:t>
            </a:r>
          </a:p>
          <a:p>
            <a:endParaRPr lang="zh-CN" altLang="en-US" sz="2000" b="1"/>
          </a:p>
          <a:p>
            <a:r>
              <a:rPr lang="zh-CN" altLang="en-US" sz="2000" b="1">
                <a:solidFill>
                  <a:srgbClr val="FF0000"/>
                </a:solidFill>
              </a:rPr>
              <a:t>缺点：</a:t>
            </a:r>
            <a:r>
              <a:rPr lang="zh-CN" altLang="en-US" sz="2000" b="1"/>
              <a:t>与会专家人数有限，代表性是否充分成问题；与会者易受权威及潮流的影响；出于自尊心等因素，有的专家易于固执己见等。 </a:t>
            </a:r>
          </a:p>
          <a:p>
            <a:endParaRPr lang="en-US" altLang="zh-CN" sz="2000" b="1"/>
          </a:p>
        </p:txBody>
      </p:sp>
      <p:sp>
        <p:nvSpPr>
          <p:cNvPr id="299011" name="Rectangle 3">
            <a:extLst>
              <a:ext uri="{FF2B5EF4-FFF2-40B4-BE49-F238E27FC236}">
                <a16:creationId xmlns:a16="http://schemas.microsoft.com/office/drawing/2014/main" id="{1ABFA01E-E73F-431D-8440-56467D4C80B5}"/>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C0C40F4-5244-458B-B9EE-67B42F0FECF0}"/>
              </a:ext>
            </a:extLst>
          </p:cNvPr>
          <p:cNvSpPr>
            <a:spLocks noGrp="1"/>
          </p:cNvSpPr>
          <p:nvPr>
            <p:ph type="sldNum" sz="quarter" idx="10"/>
          </p:nvPr>
        </p:nvSpPr>
        <p:spPr/>
        <p:txBody>
          <a:bodyPr/>
          <a:lstStyle/>
          <a:p>
            <a:fld id="{BCE20C0B-ED92-4A88-A2D7-6D404F034E31}" type="slidenum">
              <a:rPr lang="en-US" altLang="zh-CN"/>
              <a:pPr/>
              <a:t>219</a:t>
            </a:fld>
            <a:endParaRPr lang="en-US" altLang="zh-CN">
              <a:solidFill>
                <a:schemeClr val="tx1"/>
              </a:solidFill>
            </a:endParaRPr>
          </a:p>
        </p:txBody>
      </p:sp>
      <p:sp>
        <p:nvSpPr>
          <p:cNvPr id="300034" name="Rectangle 2">
            <a:extLst>
              <a:ext uri="{FF2B5EF4-FFF2-40B4-BE49-F238E27FC236}">
                <a16:creationId xmlns:a16="http://schemas.microsoft.com/office/drawing/2014/main" id="{52B5057C-6751-41FD-A1C8-631D4BD935EE}"/>
              </a:ext>
            </a:extLst>
          </p:cNvPr>
          <p:cNvSpPr>
            <a:spLocks noGrp="1" noChangeArrowheads="1"/>
          </p:cNvSpPr>
          <p:nvPr>
            <p:ph type="body" idx="1"/>
          </p:nvPr>
        </p:nvSpPr>
        <p:spPr>
          <a:xfrm>
            <a:off x="2438400" y="762000"/>
            <a:ext cx="6021388" cy="5334000"/>
          </a:xfrm>
        </p:spPr>
        <p:txBody>
          <a:bodyPr/>
          <a:lstStyle/>
          <a:p>
            <a:r>
              <a:rPr lang="en-US" altLang="zh-CN" sz="2400" b="1">
                <a:solidFill>
                  <a:srgbClr val="990099"/>
                </a:solidFill>
              </a:rPr>
              <a:t>3</a:t>
            </a:r>
            <a:r>
              <a:rPr lang="zh-CN" altLang="en-US" sz="2400" b="1">
                <a:solidFill>
                  <a:srgbClr val="990099"/>
                </a:solidFill>
              </a:rPr>
              <a:t>）德尔菲法（</a:t>
            </a:r>
            <a:r>
              <a:rPr lang="en-US" altLang="zh-CN" sz="2400" b="1">
                <a:solidFill>
                  <a:srgbClr val="990099"/>
                </a:solidFill>
              </a:rPr>
              <a:t>Delphi technique</a:t>
            </a:r>
            <a:r>
              <a:rPr lang="zh-CN" altLang="en-US" sz="2400" b="1">
                <a:solidFill>
                  <a:srgbClr val="990099"/>
                </a:solidFill>
              </a:rPr>
              <a:t>）</a:t>
            </a:r>
          </a:p>
          <a:p>
            <a:r>
              <a:rPr lang="zh-CN" altLang="en-US" sz="2400" b="1">
                <a:solidFill>
                  <a:schemeClr val="accent2"/>
                </a:solidFill>
              </a:rPr>
              <a:t>德尔菲方法采用函询调查的形式，向与预测问题有关领域的专家分别提出问题，使专家在彼此不见面的情况下发表意见、交流信息，而后将他们的答复意见加以整理、综合。</a:t>
            </a:r>
          </a:p>
          <a:p>
            <a:r>
              <a:rPr lang="zh-CN" altLang="en-US" sz="2400" b="1">
                <a:solidFill>
                  <a:schemeClr val="accent2"/>
                </a:solidFill>
              </a:rPr>
              <a:t>德尔菲法的主要目的是使专家达成共识，得出最后预测结果。   </a:t>
            </a:r>
          </a:p>
        </p:txBody>
      </p:sp>
      <p:sp>
        <p:nvSpPr>
          <p:cNvPr id="300035" name="Rectangle 3">
            <a:extLst>
              <a:ext uri="{FF2B5EF4-FFF2-40B4-BE49-F238E27FC236}">
                <a16:creationId xmlns:a16="http://schemas.microsoft.com/office/drawing/2014/main" id="{B85C3717-179D-4808-BF60-CFD96312E246}"/>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3">
            <a:extLst>
              <a:ext uri="{FF2B5EF4-FFF2-40B4-BE49-F238E27FC236}">
                <a16:creationId xmlns:a16="http://schemas.microsoft.com/office/drawing/2014/main" id="{8E28ED13-822E-4371-B18F-AF70DE6A37E2}"/>
              </a:ext>
            </a:extLst>
          </p:cNvPr>
          <p:cNvSpPr>
            <a:spLocks noGrp="1"/>
          </p:cNvSpPr>
          <p:nvPr>
            <p:ph type="sldNum" sz="quarter" idx="10"/>
          </p:nvPr>
        </p:nvSpPr>
        <p:spPr/>
        <p:txBody>
          <a:bodyPr/>
          <a:lstStyle/>
          <a:p>
            <a:fld id="{27CD9626-CD3A-4A84-913F-3BD907AB946B}" type="slidenum">
              <a:rPr lang="en-US" altLang="zh-CN"/>
              <a:pPr/>
              <a:t>22</a:t>
            </a:fld>
            <a:endParaRPr lang="en-US" altLang="zh-CN">
              <a:solidFill>
                <a:schemeClr val="tx1"/>
              </a:solidFill>
            </a:endParaRPr>
          </a:p>
        </p:txBody>
      </p:sp>
      <p:sp>
        <p:nvSpPr>
          <p:cNvPr id="82946" name="Rectangle 2">
            <a:extLst>
              <a:ext uri="{FF2B5EF4-FFF2-40B4-BE49-F238E27FC236}">
                <a16:creationId xmlns:a16="http://schemas.microsoft.com/office/drawing/2014/main" id="{271E85F2-4937-410E-ABC9-75107C19583A}"/>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经济效益的基本要素</a:t>
            </a:r>
          </a:p>
        </p:txBody>
      </p:sp>
      <p:sp>
        <p:nvSpPr>
          <p:cNvPr id="82947" name="Rectangle 3">
            <a:extLst>
              <a:ext uri="{FF2B5EF4-FFF2-40B4-BE49-F238E27FC236}">
                <a16:creationId xmlns:a16="http://schemas.microsoft.com/office/drawing/2014/main" id="{1A8F9E52-C261-4DD6-9122-3981361FBED5}"/>
              </a:ext>
            </a:extLst>
          </p:cNvPr>
          <p:cNvSpPr>
            <a:spLocks noGrp="1" noChangeArrowheads="1"/>
          </p:cNvSpPr>
          <p:nvPr>
            <p:ph type="body" idx="1"/>
          </p:nvPr>
        </p:nvSpPr>
        <p:spPr>
          <a:xfrm>
            <a:off x="2438400" y="0"/>
            <a:ext cx="6705600" cy="6096000"/>
          </a:xfrm>
        </p:spPr>
        <p:txBody>
          <a:bodyPr/>
          <a:lstStyle/>
          <a:p>
            <a:pPr>
              <a:lnSpc>
                <a:spcPct val="90000"/>
              </a:lnSpc>
            </a:pPr>
            <a:r>
              <a:rPr lang="en-US" altLang="zh-CN" sz="2400" b="1">
                <a:solidFill>
                  <a:srgbClr val="FF0066"/>
                </a:solidFill>
              </a:rPr>
              <a:t>3</a:t>
            </a:r>
            <a:r>
              <a:rPr lang="zh-CN" altLang="en-US" sz="2400" b="1">
                <a:solidFill>
                  <a:srgbClr val="FF0066"/>
                </a:solidFill>
              </a:rPr>
              <a:t>、建设项目总投资的构成</a:t>
            </a:r>
          </a:p>
          <a:p>
            <a:pPr>
              <a:lnSpc>
                <a:spcPct val="90000"/>
              </a:lnSpc>
            </a:pPr>
            <a:r>
              <a:rPr lang="en-US" altLang="zh-CN" sz="2400" b="1">
                <a:solidFill>
                  <a:srgbClr val="FF0066"/>
                </a:solidFill>
              </a:rPr>
              <a:t>4</a:t>
            </a:r>
            <a:r>
              <a:rPr lang="zh-CN" altLang="en-US" sz="2400" b="1">
                <a:solidFill>
                  <a:srgbClr val="FF0066"/>
                </a:solidFill>
              </a:rPr>
              <a:t>、建设项目总投资的资金来源</a:t>
            </a:r>
          </a:p>
          <a:p>
            <a:pPr>
              <a:lnSpc>
                <a:spcPct val="90000"/>
              </a:lnSpc>
              <a:buFont typeface="Wingdings" panose="05000000000000000000" pitchFamily="2" charset="2"/>
              <a:buNone/>
            </a:pPr>
            <a:endParaRPr lang="zh-CN" altLang="en-US" sz="1600" b="1"/>
          </a:p>
          <a:p>
            <a:pPr>
              <a:lnSpc>
                <a:spcPct val="90000"/>
              </a:lnSpc>
              <a:buFont typeface="Wingdings" panose="05000000000000000000" pitchFamily="2" charset="2"/>
              <a:buNone/>
            </a:pPr>
            <a:r>
              <a:rPr lang="zh-CN" altLang="en-US" sz="1600" b="1"/>
              <a:t>                                                           </a:t>
            </a:r>
            <a:r>
              <a:rPr lang="zh-CN" altLang="en-US" sz="1600" b="1">
                <a:solidFill>
                  <a:srgbClr val="006600"/>
                </a:solidFill>
              </a:rPr>
              <a:t>资本金</a:t>
            </a:r>
          </a:p>
          <a:p>
            <a:pPr>
              <a:lnSpc>
                <a:spcPct val="90000"/>
              </a:lnSpc>
              <a:buFont typeface="Wingdings" panose="05000000000000000000" pitchFamily="2" charset="2"/>
              <a:buNone/>
            </a:pPr>
            <a:r>
              <a:rPr lang="zh-CN" altLang="en-US" sz="1600" b="1">
                <a:solidFill>
                  <a:srgbClr val="006600"/>
                </a:solidFill>
              </a:rPr>
              <a:t>                           自有资金               资本公积</a:t>
            </a:r>
          </a:p>
          <a:p>
            <a:pPr>
              <a:lnSpc>
                <a:spcPct val="90000"/>
              </a:lnSpc>
              <a:buFont typeface="Wingdings" panose="05000000000000000000" pitchFamily="2" charset="2"/>
              <a:buNone/>
            </a:pPr>
            <a:r>
              <a:rPr lang="zh-CN" altLang="en-US" sz="1600" b="1">
                <a:solidFill>
                  <a:srgbClr val="006600"/>
                </a:solidFill>
              </a:rPr>
              <a:t>                                                           折旧与摊销</a:t>
            </a:r>
          </a:p>
          <a:p>
            <a:pPr>
              <a:lnSpc>
                <a:spcPct val="90000"/>
              </a:lnSpc>
              <a:buFont typeface="Wingdings" panose="05000000000000000000" pitchFamily="2" charset="2"/>
              <a:buNone/>
            </a:pPr>
            <a:r>
              <a:rPr lang="zh-CN" altLang="en-US" sz="1600" b="1">
                <a:solidFill>
                  <a:srgbClr val="006600"/>
                </a:solidFill>
              </a:rPr>
              <a:t>                                                           未分配利润</a:t>
            </a:r>
          </a:p>
          <a:p>
            <a:pPr>
              <a:lnSpc>
                <a:spcPct val="90000"/>
              </a:lnSpc>
              <a:buFont typeface="Wingdings" panose="05000000000000000000" pitchFamily="2" charset="2"/>
              <a:buNone/>
            </a:pPr>
            <a:r>
              <a:rPr lang="zh-CN" altLang="en-US" sz="1600" b="1">
                <a:solidFill>
                  <a:srgbClr val="006600"/>
                </a:solidFill>
              </a:rPr>
              <a:t>资金来源  </a:t>
            </a:r>
          </a:p>
          <a:p>
            <a:pPr>
              <a:lnSpc>
                <a:spcPct val="90000"/>
              </a:lnSpc>
              <a:buFont typeface="Wingdings" panose="05000000000000000000" pitchFamily="2" charset="2"/>
              <a:buNone/>
            </a:pPr>
            <a:r>
              <a:rPr lang="zh-CN" altLang="en-US" sz="1600" b="1">
                <a:solidFill>
                  <a:srgbClr val="006600"/>
                </a:solidFill>
              </a:rPr>
              <a:t>                                                        长期负债</a:t>
            </a:r>
          </a:p>
          <a:p>
            <a:pPr>
              <a:lnSpc>
                <a:spcPct val="90000"/>
              </a:lnSpc>
              <a:buFont typeface="Wingdings" panose="05000000000000000000" pitchFamily="2" charset="2"/>
              <a:buNone/>
            </a:pPr>
            <a:r>
              <a:rPr lang="zh-CN" altLang="en-US" sz="1600" b="1">
                <a:solidFill>
                  <a:srgbClr val="006600"/>
                </a:solidFill>
              </a:rPr>
              <a:t>                            债务资金            短期负债</a:t>
            </a:r>
          </a:p>
          <a:p>
            <a:pPr>
              <a:lnSpc>
                <a:spcPct val="90000"/>
              </a:lnSpc>
              <a:buFont typeface="Wingdings" panose="05000000000000000000" pitchFamily="2" charset="2"/>
              <a:buNone/>
            </a:pPr>
            <a:r>
              <a:rPr lang="zh-CN" altLang="en-US" sz="1600" b="1">
                <a:solidFill>
                  <a:srgbClr val="006600"/>
                </a:solidFill>
              </a:rPr>
              <a:t>                                                        流动负债</a:t>
            </a:r>
          </a:p>
          <a:p>
            <a:pPr>
              <a:lnSpc>
                <a:spcPct val="90000"/>
              </a:lnSpc>
              <a:buFont typeface="Wingdings" panose="05000000000000000000" pitchFamily="2" charset="2"/>
              <a:buNone/>
            </a:pPr>
            <a:endParaRPr lang="zh-CN" altLang="en-US" sz="1600" b="1">
              <a:solidFill>
                <a:srgbClr val="006600"/>
              </a:solidFill>
            </a:endParaRPr>
          </a:p>
          <a:p>
            <a:pPr>
              <a:lnSpc>
                <a:spcPct val="90000"/>
              </a:lnSpc>
              <a:buFont typeface="Wingdings" panose="05000000000000000000" pitchFamily="2" charset="2"/>
              <a:buNone/>
            </a:pPr>
            <a:endParaRPr lang="zh-CN" altLang="en-US" sz="1600" b="1">
              <a:solidFill>
                <a:srgbClr val="006600"/>
              </a:solidFill>
            </a:endParaRPr>
          </a:p>
          <a:p>
            <a:pPr>
              <a:lnSpc>
                <a:spcPct val="90000"/>
              </a:lnSpc>
              <a:buFont typeface="Wingdings" panose="05000000000000000000" pitchFamily="2" charset="2"/>
              <a:buNone/>
            </a:pPr>
            <a:r>
              <a:rPr lang="zh-CN" altLang="en-US" sz="1600" b="1">
                <a:solidFill>
                  <a:srgbClr val="006600"/>
                </a:solidFill>
              </a:rPr>
              <a:t>                      固定资产投资                                               固定资产</a:t>
            </a:r>
          </a:p>
          <a:p>
            <a:pPr>
              <a:lnSpc>
                <a:spcPct val="90000"/>
              </a:lnSpc>
              <a:buFont typeface="Wingdings" panose="05000000000000000000" pitchFamily="2" charset="2"/>
              <a:buNone/>
            </a:pPr>
            <a:r>
              <a:rPr lang="zh-CN" altLang="en-US" sz="1600" b="1">
                <a:solidFill>
                  <a:srgbClr val="006600"/>
                </a:solidFill>
              </a:rPr>
              <a:t>投资                                                              形成的           无形资产</a:t>
            </a:r>
          </a:p>
          <a:p>
            <a:pPr>
              <a:lnSpc>
                <a:spcPct val="90000"/>
              </a:lnSpc>
              <a:buFont typeface="Wingdings" panose="05000000000000000000" pitchFamily="2" charset="2"/>
              <a:buNone/>
            </a:pPr>
            <a:r>
              <a:rPr lang="zh-CN" altLang="en-US" sz="1600" b="1">
                <a:solidFill>
                  <a:srgbClr val="006600"/>
                </a:solidFill>
              </a:rPr>
              <a:t>构成               建设期贷款利息                     资  产           递延资产</a:t>
            </a:r>
          </a:p>
          <a:p>
            <a:pPr>
              <a:lnSpc>
                <a:spcPct val="90000"/>
              </a:lnSpc>
              <a:buFont typeface="Wingdings" panose="05000000000000000000" pitchFamily="2" charset="2"/>
              <a:buNone/>
            </a:pPr>
            <a:r>
              <a:rPr lang="zh-CN" altLang="en-US" sz="1600" b="1">
                <a:solidFill>
                  <a:srgbClr val="006600"/>
                </a:solidFill>
              </a:rPr>
              <a:t>                                                                                             流动资产</a:t>
            </a:r>
          </a:p>
          <a:p>
            <a:pPr>
              <a:lnSpc>
                <a:spcPct val="90000"/>
              </a:lnSpc>
              <a:buFont typeface="Wingdings" panose="05000000000000000000" pitchFamily="2" charset="2"/>
              <a:buNone/>
            </a:pPr>
            <a:r>
              <a:rPr lang="zh-CN" altLang="en-US" sz="1600" b="1">
                <a:solidFill>
                  <a:srgbClr val="006600"/>
                </a:solidFill>
              </a:rPr>
              <a:t>                      流动资金投资</a:t>
            </a:r>
          </a:p>
          <a:p>
            <a:pPr>
              <a:lnSpc>
                <a:spcPct val="90000"/>
              </a:lnSpc>
              <a:buFont typeface="Wingdings" panose="05000000000000000000" pitchFamily="2" charset="2"/>
              <a:buNone/>
            </a:pPr>
            <a:r>
              <a:rPr lang="zh-CN" altLang="en-US" sz="1600" b="1">
                <a:solidFill>
                  <a:srgbClr val="006600"/>
                </a:solidFill>
              </a:rPr>
              <a:t>                     </a:t>
            </a:r>
          </a:p>
          <a:p>
            <a:pPr>
              <a:lnSpc>
                <a:spcPct val="90000"/>
              </a:lnSpc>
              <a:buFont typeface="Wingdings" panose="05000000000000000000" pitchFamily="2" charset="2"/>
              <a:buNone/>
            </a:pPr>
            <a:endParaRPr lang="zh-CN" altLang="en-US" sz="1600" b="1">
              <a:solidFill>
                <a:srgbClr val="006600"/>
              </a:solidFill>
            </a:endParaRPr>
          </a:p>
          <a:p>
            <a:pPr>
              <a:lnSpc>
                <a:spcPct val="90000"/>
              </a:lnSpc>
              <a:buFont typeface="Wingdings" panose="05000000000000000000" pitchFamily="2" charset="2"/>
              <a:buNone/>
            </a:pPr>
            <a:r>
              <a:rPr lang="zh-CN" altLang="en-US" sz="1600" b="1">
                <a:solidFill>
                  <a:srgbClr val="006600"/>
                </a:solidFill>
              </a:rPr>
              <a:t>                                  </a:t>
            </a:r>
          </a:p>
        </p:txBody>
      </p:sp>
      <p:sp>
        <p:nvSpPr>
          <p:cNvPr id="82948" name="AutoShape 4">
            <a:extLst>
              <a:ext uri="{FF2B5EF4-FFF2-40B4-BE49-F238E27FC236}">
                <a16:creationId xmlns:a16="http://schemas.microsoft.com/office/drawing/2014/main" id="{5D978EB7-4906-48A1-997F-D2A28F3B47CD}"/>
              </a:ext>
            </a:extLst>
          </p:cNvPr>
          <p:cNvSpPr>
            <a:spLocks/>
          </p:cNvSpPr>
          <p:nvPr/>
        </p:nvSpPr>
        <p:spPr bwMode="auto">
          <a:xfrm>
            <a:off x="3708400" y="1268413"/>
            <a:ext cx="71438" cy="1800225"/>
          </a:xfrm>
          <a:prstGeom prst="leftBrace">
            <a:avLst>
              <a:gd name="adj1" fmla="val 209999"/>
              <a:gd name="adj2" fmla="val 50000"/>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49" name="AutoShape 5">
            <a:extLst>
              <a:ext uri="{FF2B5EF4-FFF2-40B4-BE49-F238E27FC236}">
                <a16:creationId xmlns:a16="http://schemas.microsoft.com/office/drawing/2014/main" id="{1F98597C-66DE-45B3-9C9D-3067022BEF08}"/>
              </a:ext>
            </a:extLst>
          </p:cNvPr>
          <p:cNvSpPr>
            <a:spLocks/>
          </p:cNvSpPr>
          <p:nvPr/>
        </p:nvSpPr>
        <p:spPr bwMode="auto">
          <a:xfrm>
            <a:off x="5219700" y="908050"/>
            <a:ext cx="144463" cy="1225550"/>
          </a:xfrm>
          <a:prstGeom prst="leftBrace">
            <a:avLst>
              <a:gd name="adj1" fmla="val 70696"/>
              <a:gd name="adj2" fmla="val 50000"/>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0" name="AutoShape 6">
            <a:extLst>
              <a:ext uri="{FF2B5EF4-FFF2-40B4-BE49-F238E27FC236}">
                <a16:creationId xmlns:a16="http://schemas.microsoft.com/office/drawing/2014/main" id="{49D744EA-4D0F-4EE4-8F70-E40A2EA39237}"/>
              </a:ext>
            </a:extLst>
          </p:cNvPr>
          <p:cNvSpPr>
            <a:spLocks/>
          </p:cNvSpPr>
          <p:nvPr/>
        </p:nvSpPr>
        <p:spPr bwMode="auto">
          <a:xfrm>
            <a:off x="5148263" y="2276475"/>
            <a:ext cx="71437" cy="1152525"/>
          </a:xfrm>
          <a:prstGeom prst="leftBrace">
            <a:avLst>
              <a:gd name="adj1" fmla="val 134445"/>
              <a:gd name="adj2" fmla="val 50000"/>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1" name="Line 7">
            <a:extLst>
              <a:ext uri="{FF2B5EF4-FFF2-40B4-BE49-F238E27FC236}">
                <a16:creationId xmlns:a16="http://schemas.microsoft.com/office/drawing/2014/main" id="{FD1B1E58-A3ED-486A-8547-B0B57FE38D86}"/>
              </a:ext>
            </a:extLst>
          </p:cNvPr>
          <p:cNvSpPr>
            <a:spLocks noChangeShapeType="1"/>
          </p:cNvSpPr>
          <p:nvPr/>
        </p:nvSpPr>
        <p:spPr bwMode="auto">
          <a:xfrm>
            <a:off x="7235825" y="2133600"/>
            <a:ext cx="792163"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52" name="AutoShape 8">
            <a:extLst>
              <a:ext uri="{FF2B5EF4-FFF2-40B4-BE49-F238E27FC236}">
                <a16:creationId xmlns:a16="http://schemas.microsoft.com/office/drawing/2014/main" id="{53D87A37-73B7-4962-BD38-E3668CFDAB38}"/>
              </a:ext>
            </a:extLst>
          </p:cNvPr>
          <p:cNvSpPr>
            <a:spLocks/>
          </p:cNvSpPr>
          <p:nvPr/>
        </p:nvSpPr>
        <p:spPr bwMode="auto">
          <a:xfrm>
            <a:off x="3276600" y="3860800"/>
            <a:ext cx="71438" cy="1296988"/>
          </a:xfrm>
          <a:prstGeom prst="leftBrace">
            <a:avLst>
              <a:gd name="adj1" fmla="val 151295"/>
              <a:gd name="adj2" fmla="val 50000"/>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3" name="AutoShape 9">
            <a:extLst>
              <a:ext uri="{FF2B5EF4-FFF2-40B4-BE49-F238E27FC236}">
                <a16:creationId xmlns:a16="http://schemas.microsoft.com/office/drawing/2014/main" id="{BC4D345A-1258-4AD1-8A9E-80498E58FEA7}"/>
              </a:ext>
            </a:extLst>
          </p:cNvPr>
          <p:cNvSpPr>
            <a:spLocks/>
          </p:cNvSpPr>
          <p:nvPr/>
        </p:nvSpPr>
        <p:spPr bwMode="auto">
          <a:xfrm>
            <a:off x="6877050" y="3860800"/>
            <a:ext cx="215900" cy="1081088"/>
          </a:xfrm>
          <a:prstGeom prst="leftBrace">
            <a:avLst>
              <a:gd name="adj1" fmla="val 41728"/>
              <a:gd name="adj2" fmla="val 50000"/>
            </a:avLst>
          </a:prstGeom>
          <a:noFill/>
          <a:ln w="19050">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4" name="AutoShape 10">
            <a:extLst>
              <a:ext uri="{FF2B5EF4-FFF2-40B4-BE49-F238E27FC236}">
                <a16:creationId xmlns:a16="http://schemas.microsoft.com/office/drawing/2014/main" id="{218FF887-F17E-4B2F-AF78-57F22CF1CF49}"/>
              </a:ext>
            </a:extLst>
          </p:cNvPr>
          <p:cNvSpPr>
            <a:spLocks/>
          </p:cNvSpPr>
          <p:nvPr/>
        </p:nvSpPr>
        <p:spPr bwMode="auto">
          <a:xfrm>
            <a:off x="5003800" y="3789363"/>
            <a:ext cx="288925" cy="1296987"/>
          </a:xfrm>
          <a:prstGeom prst="rightBracket">
            <a:avLst>
              <a:gd name="adj" fmla="val 37408"/>
            </a:avLst>
          </a:prstGeom>
          <a:noFill/>
          <a:ln w="1905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2955" name="Line 11">
            <a:extLst>
              <a:ext uri="{FF2B5EF4-FFF2-40B4-BE49-F238E27FC236}">
                <a16:creationId xmlns:a16="http://schemas.microsoft.com/office/drawing/2014/main" id="{2EB6AB14-9502-4BCF-AC61-03BBA826510B}"/>
              </a:ext>
            </a:extLst>
          </p:cNvPr>
          <p:cNvSpPr>
            <a:spLocks noChangeShapeType="1"/>
          </p:cNvSpPr>
          <p:nvPr/>
        </p:nvSpPr>
        <p:spPr bwMode="auto">
          <a:xfrm>
            <a:off x="5292725" y="4437063"/>
            <a:ext cx="792163" cy="0"/>
          </a:xfrm>
          <a:prstGeom prst="line">
            <a:avLst/>
          </a:prstGeom>
          <a:noFill/>
          <a:ln w="19050">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2956" name="AutoShape 12">
            <a:extLst>
              <a:ext uri="{FF2B5EF4-FFF2-40B4-BE49-F238E27FC236}">
                <a16:creationId xmlns:a16="http://schemas.microsoft.com/office/drawing/2014/main" id="{55BE4A54-0B15-4458-A84B-A69499FD168F}"/>
              </a:ext>
            </a:extLst>
          </p:cNvPr>
          <p:cNvSpPr>
            <a:spLocks/>
          </p:cNvSpPr>
          <p:nvPr/>
        </p:nvSpPr>
        <p:spPr bwMode="auto">
          <a:xfrm>
            <a:off x="6588125" y="981075"/>
            <a:ext cx="576263" cy="2159000"/>
          </a:xfrm>
          <a:prstGeom prst="rightBracket">
            <a:avLst>
              <a:gd name="adj" fmla="val 31221"/>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spd="slow">
    <p:randomBar dir="vert"/>
  </p:transition>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CE26D5DA-1A09-423E-BB2A-3EBC0E517D3B}"/>
              </a:ext>
            </a:extLst>
          </p:cNvPr>
          <p:cNvSpPr>
            <a:spLocks noGrp="1"/>
          </p:cNvSpPr>
          <p:nvPr>
            <p:ph type="sldNum" sz="quarter" idx="10"/>
          </p:nvPr>
        </p:nvSpPr>
        <p:spPr/>
        <p:txBody>
          <a:bodyPr/>
          <a:lstStyle/>
          <a:p>
            <a:fld id="{2F7521A1-D5B6-4970-B6AE-7C08B0D3C66E}" type="slidenum">
              <a:rPr lang="en-US" altLang="zh-CN"/>
              <a:pPr/>
              <a:t>220</a:t>
            </a:fld>
            <a:endParaRPr lang="en-US" altLang="zh-CN">
              <a:solidFill>
                <a:schemeClr val="tx1"/>
              </a:solidFill>
            </a:endParaRPr>
          </a:p>
        </p:txBody>
      </p:sp>
      <p:sp>
        <p:nvSpPr>
          <p:cNvPr id="301058" name="Rectangle 2">
            <a:extLst>
              <a:ext uri="{FF2B5EF4-FFF2-40B4-BE49-F238E27FC236}">
                <a16:creationId xmlns:a16="http://schemas.microsoft.com/office/drawing/2014/main" id="{28FD198E-6E82-4FBF-89D7-0562EB7DE0D1}"/>
              </a:ext>
            </a:extLst>
          </p:cNvPr>
          <p:cNvSpPr>
            <a:spLocks noGrp="1" noChangeArrowheads="1"/>
          </p:cNvSpPr>
          <p:nvPr>
            <p:ph type="body" idx="1"/>
          </p:nvPr>
        </p:nvSpPr>
        <p:spPr/>
        <p:txBody>
          <a:bodyPr/>
          <a:lstStyle/>
          <a:p>
            <a:pPr>
              <a:buFont typeface="Wingdings" panose="05000000000000000000" pitchFamily="2" charset="2"/>
              <a:buNone/>
            </a:pPr>
            <a:r>
              <a:rPr lang="zh-CN" altLang="en-US" b="1">
                <a:solidFill>
                  <a:schemeClr val="accent2"/>
                </a:solidFill>
              </a:rPr>
              <a:t>二、方案的评价</a:t>
            </a:r>
          </a:p>
          <a:p>
            <a:pPr>
              <a:buFont typeface="Wingdings" panose="05000000000000000000" pitchFamily="2" charset="2"/>
              <a:buNone/>
            </a:pPr>
            <a:r>
              <a:rPr lang="zh-CN" altLang="en-US" sz="2000" b="1"/>
              <a:t>方案评价是对创新阶段提出的设想和方案的优缺点和可行性作分析、比较、论证和评价，并在评论过程中对有希望的方案进一步完善的过程。</a:t>
            </a:r>
          </a:p>
          <a:p>
            <a:pPr>
              <a:buFont typeface="Wingdings" panose="05000000000000000000" pitchFamily="2" charset="2"/>
              <a:buNone/>
            </a:pPr>
            <a:r>
              <a:rPr lang="zh-CN" altLang="en-US" sz="2000" b="1"/>
              <a:t>方案评价的步骤可分为概略评价和详细评价两大步骤，其评价内容均围绕着技术评价、经济评价、社会评价进行，并在此基础上进行综合评价。</a:t>
            </a:r>
          </a:p>
          <a:p>
            <a:pPr algn="ctr">
              <a:buFont typeface="Wingdings" panose="05000000000000000000" pitchFamily="2" charset="2"/>
              <a:buNone/>
            </a:pPr>
            <a:r>
              <a:rPr lang="zh-CN" altLang="en-US" sz="1800"/>
              <a:t>图 </a:t>
            </a:r>
            <a:r>
              <a:rPr lang="en-US" altLang="zh-CN" sz="1800"/>
              <a:t>9.5  </a:t>
            </a:r>
            <a:r>
              <a:rPr lang="zh-CN" altLang="en-US" sz="1800"/>
              <a:t>方案评价图</a:t>
            </a:r>
            <a:r>
              <a:rPr lang="zh-CN" altLang="en-US"/>
              <a:t>  </a:t>
            </a:r>
          </a:p>
        </p:txBody>
      </p:sp>
      <p:sp>
        <p:nvSpPr>
          <p:cNvPr id="301059" name="Rectangle 3">
            <a:extLst>
              <a:ext uri="{FF2B5EF4-FFF2-40B4-BE49-F238E27FC236}">
                <a16:creationId xmlns:a16="http://schemas.microsoft.com/office/drawing/2014/main" id="{37AF0FEB-844B-4DA6-B2D2-A6989EE5002A}"/>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pic>
        <p:nvPicPr>
          <p:cNvPr id="301060" name="Picture 4">
            <a:extLst>
              <a:ext uri="{FF2B5EF4-FFF2-40B4-BE49-F238E27FC236}">
                <a16:creationId xmlns:a16="http://schemas.microsoft.com/office/drawing/2014/main" id="{97E59583-9951-444C-A16B-417335874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4005263"/>
            <a:ext cx="5181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3">
            <a:extLst>
              <a:ext uri="{FF2B5EF4-FFF2-40B4-BE49-F238E27FC236}">
                <a16:creationId xmlns:a16="http://schemas.microsoft.com/office/drawing/2014/main" id="{02DE3A36-2B02-44CF-A7C4-C8E357573323}"/>
              </a:ext>
            </a:extLst>
          </p:cNvPr>
          <p:cNvSpPr>
            <a:spLocks noGrp="1"/>
          </p:cNvSpPr>
          <p:nvPr>
            <p:ph type="sldNum" sz="quarter" idx="10"/>
          </p:nvPr>
        </p:nvSpPr>
        <p:spPr/>
        <p:txBody>
          <a:bodyPr/>
          <a:lstStyle/>
          <a:p>
            <a:fld id="{FAB74141-8CF5-4545-B176-B2A4F0A5EA7A}" type="slidenum">
              <a:rPr lang="en-US" altLang="zh-CN"/>
              <a:pPr/>
              <a:t>221</a:t>
            </a:fld>
            <a:endParaRPr lang="en-US" altLang="zh-CN">
              <a:solidFill>
                <a:schemeClr val="tx1"/>
              </a:solidFill>
            </a:endParaRPr>
          </a:p>
        </p:txBody>
      </p:sp>
      <p:sp>
        <p:nvSpPr>
          <p:cNvPr id="302082" name="Rectangle 2">
            <a:extLst>
              <a:ext uri="{FF2B5EF4-FFF2-40B4-BE49-F238E27FC236}">
                <a16:creationId xmlns:a16="http://schemas.microsoft.com/office/drawing/2014/main" id="{3B0A5781-E6F3-453E-92E2-4A7C2264AFD6}"/>
              </a:ext>
            </a:extLst>
          </p:cNvPr>
          <p:cNvSpPr>
            <a:spLocks noGrp="1" noChangeArrowheads="1"/>
          </p:cNvSpPr>
          <p:nvPr>
            <p:ph type="body" idx="1"/>
          </p:nvPr>
        </p:nvSpPr>
        <p:spPr>
          <a:xfrm>
            <a:off x="2484438" y="404813"/>
            <a:ext cx="6019800" cy="5903912"/>
          </a:xfrm>
        </p:spPr>
        <p:txBody>
          <a:bodyPr/>
          <a:lstStyle/>
          <a:p>
            <a:pPr>
              <a:buFont typeface="Wingdings" panose="05000000000000000000" pitchFamily="2" charset="2"/>
              <a:buNone/>
            </a:pPr>
            <a:r>
              <a:rPr lang="en-US" altLang="zh-CN" sz="2400">
                <a:solidFill>
                  <a:srgbClr val="FF0000"/>
                </a:solidFill>
              </a:rPr>
              <a:t>1.</a:t>
            </a:r>
            <a:r>
              <a:rPr lang="zh-CN" altLang="en-US" sz="2400">
                <a:solidFill>
                  <a:srgbClr val="FF0000"/>
                </a:solidFill>
              </a:rPr>
              <a:t>方案概略评价</a:t>
            </a:r>
          </a:p>
          <a:p>
            <a:r>
              <a:rPr lang="zh-CN" altLang="en-US" sz="2000" b="1">
                <a:solidFill>
                  <a:srgbClr val="990099"/>
                </a:solidFill>
              </a:rPr>
              <a:t>（</a:t>
            </a:r>
            <a:r>
              <a:rPr lang="en-US" altLang="zh-CN" sz="2000" b="1">
                <a:solidFill>
                  <a:srgbClr val="990099"/>
                </a:solidFill>
              </a:rPr>
              <a:t>1</a:t>
            </a:r>
            <a:r>
              <a:rPr lang="zh-CN" altLang="en-US" sz="2000" b="1">
                <a:solidFill>
                  <a:srgbClr val="990099"/>
                </a:solidFill>
              </a:rPr>
              <a:t>）概略评价的内容</a:t>
            </a:r>
          </a:p>
          <a:p>
            <a:r>
              <a:rPr lang="zh-CN" altLang="en-US" sz="2000"/>
              <a:t>    </a:t>
            </a:r>
            <a:r>
              <a:rPr lang="zh-CN" altLang="en-US" sz="2000" b="1"/>
              <a:t>概略评价包括技术、经济、社会三个方面的主要影响因素，不同性质的方案，有不同的概略评价内容。</a:t>
            </a:r>
          </a:p>
          <a:p>
            <a:r>
              <a:rPr lang="zh-CN" altLang="en-US" sz="2000" b="1"/>
              <a:t>一般可从以下几个方面进行评价。</a:t>
            </a:r>
          </a:p>
          <a:p>
            <a:pPr>
              <a:buFont typeface="Wingdings" panose="05000000000000000000" pitchFamily="2" charset="2"/>
              <a:buNone/>
            </a:pPr>
            <a:r>
              <a:rPr lang="zh-CN" altLang="en-US" sz="2000" b="1"/>
              <a:t>           ①技术可行性。  ②经济合理性。</a:t>
            </a:r>
          </a:p>
          <a:p>
            <a:pPr>
              <a:buFont typeface="Wingdings" panose="05000000000000000000" pitchFamily="2" charset="2"/>
              <a:buNone/>
            </a:pPr>
            <a:r>
              <a:rPr lang="zh-CN" altLang="en-US" sz="2000" b="1"/>
              <a:t>           ③社会适宜性。  ④综合分析。</a:t>
            </a:r>
          </a:p>
          <a:p>
            <a:r>
              <a:rPr lang="zh-CN" altLang="en-US" sz="2000" b="1">
                <a:solidFill>
                  <a:srgbClr val="990099"/>
                </a:solidFill>
              </a:rPr>
              <a:t>（</a:t>
            </a:r>
            <a:r>
              <a:rPr lang="en-US" altLang="zh-CN" sz="2000" b="1">
                <a:solidFill>
                  <a:srgbClr val="990099"/>
                </a:solidFill>
              </a:rPr>
              <a:t>2</a:t>
            </a:r>
            <a:r>
              <a:rPr lang="zh-CN" altLang="en-US" sz="2000" b="1">
                <a:solidFill>
                  <a:srgbClr val="990099"/>
                </a:solidFill>
              </a:rPr>
              <a:t>）概略评价注意事项</a:t>
            </a:r>
          </a:p>
          <a:p>
            <a:r>
              <a:rPr lang="zh-CN" altLang="en-US" sz="2000" b="1"/>
              <a:t>①是对方案设想要进行系统整理。见表</a:t>
            </a:r>
            <a:r>
              <a:rPr lang="en-US" altLang="zh-CN" sz="2000" b="1"/>
              <a:t>9-9</a:t>
            </a:r>
          </a:p>
          <a:p>
            <a:r>
              <a:rPr lang="en-US" altLang="zh-CN"/>
              <a:t> </a:t>
            </a:r>
          </a:p>
        </p:txBody>
      </p:sp>
      <p:sp>
        <p:nvSpPr>
          <p:cNvPr id="302083" name="Rectangle 3">
            <a:extLst>
              <a:ext uri="{FF2B5EF4-FFF2-40B4-BE49-F238E27FC236}">
                <a16:creationId xmlns:a16="http://schemas.microsoft.com/office/drawing/2014/main" id="{1C533F51-810E-4A14-A70C-F5E0DA2A3833}"/>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
        <p:nvSpPr>
          <p:cNvPr id="302084" name="Rectangle 4">
            <a:extLst>
              <a:ext uri="{FF2B5EF4-FFF2-40B4-BE49-F238E27FC236}">
                <a16:creationId xmlns:a16="http://schemas.microsoft.com/office/drawing/2014/main" id="{A69D7B96-AD81-4BA7-A9C5-0F27568452A6}"/>
              </a:ext>
            </a:extLst>
          </p:cNvPr>
          <p:cNvSpPr>
            <a:spLocks noChangeArrowheads="1"/>
          </p:cNvSpPr>
          <p:nvPr/>
        </p:nvSpPr>
        <p:spPr bwMode="auto">
          <a:xfrm>
            <a:off x="3059113" y="4076700"/>
            <a:ext cx="31686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indent="306388">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1pPr>
            <a:lvl2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2pPr>
            <a:lvl3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3pPr>
            <a:lvl4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4pPr>
            <a:lvl5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9pPr>
          </a:lstStyle>
          <a:p>
            <a:r>
              <a:rPr lang="zh-CN" altLang="en-US" sz="1200" b="1"/>
              <a:t>表</a:t>
            </a:r>
            <a:r>
              <a:rPr lang="en-US" altLang="zh-CN" sz="1200" b="1"/>
              <a:t>9-9  </a:t>
            </a:r>
            <a:r>
              <a:rPr lang="zh-CN" altLang="en-US" sz="1200" b="1"/>
              <a:t>概略评价一览图</a:t>
            </a:r>
            <a:endParaRPr lang="zh-CN" altLang="en-US" sz="1100" b="1"/>
          </a:p>
          <a:p>
            <a:pPr eaLnBrk="0" hangingPunct="0"/>
            <a:endParaRPr lang="en-US" altLang="zh-CN"/>
          </a:p>
        </p:txBody>
      </p:sp>
      <p:graphicFrame>
        <p:nvGraphicFramePr>
          <p:cNvPr id="302085" name="Group 5">
            <a:extLst>
              <a:ext uri="{FF2B5EF4-FFF2-40B4-BE49-F238E27FC236}">
                <a16:creationId xmlns:a16="http://schemas.microsoft.com/office/drawing/2014/main" id="{988AA16D-B28C-4C1E-9389-94E9ED3BEBC6}"/>
              </a:ext>
            </a:extLst>
          </p:cNvPr>
          <p:cNvGraphicFramePr>
            <a:graphicFrameLocks noGrp="1"/>
          </p:cNvGraphicFramePr>
          <p:nvPr/>
        </p:nvGraphicFramePr>
        <p:xfrm>
          <a:off x="2555875" y="4581525"/>
          <a:ext cx="3429000" cy="1820863"/>
        </p:xfrm>
        <a:graphic>
          <a:graphicData uri="http://schemas.openxmlformats.org/drawingml/2006/table">
            <a:tbl>
              <a:tblPr/>
              <a:tblGrid>
                <a:gridCol w="685800">
                  <a:extLst>
                    <a:ext uri="{9D8B030D-6E8A-4147-A177-3AD203B41FA5}">
                      <a16:colId xmlns:a16="http://schemas.microsoft.com/office/drawing/2014/main" val="1189887104"/>
                    </a:ext>
                  </a:extLst>
                </a:gridCol>
                <a:gridCol w="685800">
                  <a:extLst>
                    <a:ext uri="{9D8B030D-6E8A-4147-A177-3AD203B41FA5}">
                      <a16:colId xmlns:a16="http://schemas.microsoft.com/office/drawing/2014/main" val="1223137651"/>
                    </a:ext>
                  </a:extLst>
                </a:gridCol>
                <a:gridCol w="685800">
                  <a:extLst>
                    <a:ext uri="{9D8B030D-6E8A-4147-A177-3AD203B41FA5}">
                      <a16:colId xmlns:a16="http://schemas.microsoft.com/office/drawing/2014/main" val="3693453772"/>
                    </a:ext>
                  </a:extLst>
                </a:gridCol>
                <a:gridCol w="685800">
                  <a:extLst>
                    <a:ext uri="{9D8B030D-6E8A-4147-A177-3AD203B41FA5}">
                      <a16:colId xmlns:a16="http://schemas.microsoft.com/office/drawing/2014/main" val="2880937509"/>
                    </a:ext>
                  </a:extLst>
                </a:gridCol>
                <a:gridCol w="685800">
                  <a:extLst>
                    <a:ext uri="{9D8B030D-6E8A-4147-A177-3AD203B41FA5}">
                      <a16:colId xmlns:a16="http://schemas.microsoft.com/office/drawing/2014/main" val="1301051516"/>
                    </a:ext>
                  </a:extLst>
                </a:gridCol>
              </a:tblGrid>
              <a:tr h="3571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方案</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经济评价</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技术评价</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社会评价</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CN" altLang="en-US"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综合评价</a:t>
                      </a:r>
                      <a:endParaRPr kumimoji="1" lang="zh-CN" altLang="en-US"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7881989"/>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9443604"/>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B</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98631716"/>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C</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99580420"/>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D</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496508"/>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E</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CN" sz="12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t>
                      </a:r>
                      <a:endParaRPr kumimoji="1" lang="en-US" altLang="zh-CN" sz="2400" b="0"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3620109"/>
                  </a:ext>
                </a:extLst>
              </a:tr>
            </a:tbl>
          </a:graphicData>
        </a:graphic>
      </p:graphicFrame>
      <p:sp>
        <p:nvSpPr>
          <p:cNvPr id="302129" name="Rectangle 49">
            <a:extLst>
              <a:ext uri="{FF2B5EF4-FFF2-40B4-BE49-F238E27FC236}">
                <a16:creationId xmlns:a16="http://schemas.microsoft.com/office/drawing/2014/main" id="{DF4B7F8A-83C2-4067-B34F-5472E41B9016}"/>
              </a:ext>
            </a:extLst>
          </p:cNvPr>
          <p:cNvSpPr>
            <a:spLocks noChangeArrowheads="1"/>
          </p:cNvSpPr>
          <p:nvPr/>
        </p:nvSpPr>
        <p:spPr bwMode="auto">
          <a:xfrm>
            <a:off x="6156325" y="4076700"/>
            <a:ext cx="241935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indent="304800">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1pPr>
            <a:lvl2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2pPr>
            <a:lvl3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3pPr>
            <a:lvl4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4pPr>
            <a:lvl5pPr>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tabLst>
                <a:tab pos="581025" algn="l"/>
                <a:tab pos="1163638"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kumimoji="1" sz="2400">
                <a:solidFill>
                  <a:schemeClr val="tx1"/>
                </a:solidFill>
                <a:latin typeface="Times New Roman" panose="02020603050405020304" pitchFamily="18" charset="0"/>
                <a:ea typeface="宋体" panose="02010600030101010101" pitchFamily="2" charset="-122"/>
              </a:defRPr>
            </a:lvl9pPr>
          </a:lstStyle>
          <a:p>
            <a:r>
              <a:rPr lang="en-US" altLang="zh-CN" sz="1200"/>
              <a:t>×-----</a:t>
            </a:r>
            <a:r>
              <a:rPr lang="zh-CN" altLang="en-US" sz="1200"/>
              <a:t>不可行方案</a:t>
            </a:r>
            <a:endParaRPr lang="zh-CN" altLang="en-US" sz="1100"/>
          </a:p>
          <a:p>
            <a:pPr eaLnBrk="0" hangingPunct="0"/>
            <a:r>
              <a:rPr lang="zh-CN" altLang="en-US" sz="1200"/>
              <a:t>○</a:t>
            </a:r>
            <a:r>
              <a:rPr lang="en-US" altLang="zh-CN" sz="1200"/>
              <a:t>-----</a:t>
            </a:r>
            <a:r>
              <a:rPr lang="zh-CN" altLang="en-US" sz="1200"/>
              <a:t>可行方案</a:t>
            </a:r>
            <a:endParaRPr lang="zh-CN" altLang="en-US" sz="1100"/>
          </a:p>
          <a:p>
            <a:pPr eaLnBrk="0" hangingPunct="0"/>
            <a:r>
              <a:rPr lang="zh-CN" altLang="en-US" sz="1200"/>
              <a:t>△</a:t>
            </a:r>
            <a:r>
              <a:rPr lang="en-US" altLang="zh-CN" sz="1200"/>
              <a:t>-----</a:t>
            </a:r>
            <a:r>
              <a:rPr lang="zh-CN" altLang="en-US" sz="1200"/>
              <a:t>有待进一步研究的方案</a:t>
            </a:r>
            <a:endParaRPr lang="zh-CN" altLang="en-US"/>
          </a:p>
        </p:txBody>
      </p:sp>
    </p:spTree>
  </p:cSld>
  <p:clrMapOvr>
    <a:masterClrMapping/>
  </p:clrMapOvr>
  <p:transition spd="slow">
    <p:randomBar dir="vert"/>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DE39DA5-3BB7-46A9-82A2-DB7F4AFBA595}"/>
              </a:ext>
            </a:extLst>
          </p:cNvPr>
          <p:cNvSpPr>
            <a:spLocks noGrp="1"/>
          </p:cNvSpPr>
          <p:nvPr>
            <p:ph type="sldNum" sz="quarter" idx="10"/>
          </p:nvPr>
        </p:nvSpPr>
        <p:spPr/>
        <p:txBody>
          <a:bodyPr/>
          <a:lstStyle/>
          <a:p>
            <a:fld id="{EAD69480-CAD6-445F-89B5-B8B3BC50BCCD}" type="slidenum">
              <a:rPr lang="en-US" altLang="zh-CN"/>
              <a:pPr/>
              <a:t>222</a:t>
            </a:fld>
            <a:endParaRPr lang="en-US" altLang="zh-CN">
              <a:solidFill>
                <a:schemeClr val="tx1"/>
              </a:solidFill>
            </a:endParaRPr>
          </a:p>
        </p:txBody>
      </p:sp>
      <p:sp>
        <p:nvSpPr>
          <p:cNvPr id="303106" name="Rectangle 2">
            <a:extLst>
              <a:ext uri="{FF2B5EF4-FFF2-40B4-BE49-F238E27FC236}">
                <a16:creationId xmlns:a16="http://schemas.microsoft.com/office/drawing/2014/main" id="{45BB9170-8C8F-4BB4-BDA2-7BE427E7EC3F}"/>
              </a:ext>
            </a:extLst>
          </p:cNvPr>
          <p:cNvSpPr>
            <a:spLocks noGrp="1" noChangeArrowheads="1"/>
          </p:cNvSpPr>
          <p:nvPr>
            <p:ph type="body" idx="1"/>
          </p:nvPr>
        </p:nvSpPr>
        <p:spPr/>
        <p:txBody>
          <a:bodyPr/>
          <a:lstStyle/>
          <a:p>
            <a:pPr>
              <a:lnSpc>
                <a:spcPct val="110000"/>
              </a:lnSpc>
            </a:pPr>
            <a:r>
              <a:rPr lang="en-US" altLang="zh-CN" sz="2000" b="1">
                <a:solidFill>
                  <a:schemeClr val="accent2"/>
                </a:solidFill>
              </a:rPr>
              <a:t>②</a:t>
            </a:r>
            <a:r>
              <a:rPr lang="zh-CN" altLang="en-US" sz="2000" b="1">
                <a:solidFill>
                  <a:schemeClr val="accent2"/>
                </a:solidFill>
              </a:rPr>
              <a:t>概略评价不必要搞得很严密，评价标准不应过细过严，要透过现象抓住本质，以避免把好的方案扼杀在萌芽状态。 </a:t>
            </a:r>
          </a:p>
          <a:p>
            <a:pPr>
              <a:lnSpc>
                <a:spcPct val="110000"/>
              </a:lnSpc>
            </a:pPr>
            <a:r>
              <a:rPr lang="zh-CN" altLang="en-US" sz="2000" b="1">
                <a:solidFill>
                  <a:schemeClr val="accent2"/>
                </a:solidFill>
              </a:rPr>
              <a:t>③概略评价阶段不能确定最后的提案。</a:t>
            </a:r>
          </a:p>
          <a:p>
            <a:pPr>
              <a:lnSpc>
                <a:spcPct val="110000"/>
              </a:lnSpc>
            </a:pPr>
            <a:r>
              <a:rPr lang="zh-CN" altLang="en-US" sz="2000" b="1">
                <a:solidFill>
                  <a:schemeClr val="accent2"/>
                </a:solidFill>
              </a:rPr>
              <a:t>④小组成员中只要有一人坚持认为方案可行．也应当暂时保留。</a:t>
            </a:r>
          </a:p>
          <a:p>
            <a:pPr>
              <a:lnSpc>
                <a:spcPct val="110000"/>
              </a:lnSpc>
            </a:pPr>
            <a:r>
              <a:rPr lang="zh-CN" altLang="en-US" sz="2000" b="1">
                <a:solidFill>
                  <a:schemeClr val="accent2"/>
                </a:solidFill>
              </a:rPr>
              <a:t>⑤对不采用的方案要弄清楚原因。</a:t>
            </a:r>
          </a:p>
          <a:p>
            <a:pPr>
              <a:lnSpc>
                <a:spcPct val="110000"/>
              </a:lnSpc>
            </a:pPr>
            <a:r>
              <a:rPr lang="zh-CN" altLang="en-US" sz="2000" b="1">
                <a:solidFill>
                  <a:schemeClr val="accent2"/>
                </a:solidFill>
              </a:rPr>
              <a:t>⑥对经济性好而技术上难度大的方案，不可轻易否定。 </a:t>
            </a:r>
          </a:p>
          <a:p>
            <a:pPr>
              <a:lnSpc>
                <a:spcPct val="110000"/>
              </a:lnSpc>
            </a:pPr>
            <a:endParaRPr lang="en-US" altLang="zh-CN" sz="2000" b="1">
              <a:solidFill>
                <a:schemeClr val="accent2"/>
              </a:solidFill>
            </a:endParaRPr>
          </a:p>
        </p:txBody>
      </p:sp>
      <p:sp>
        <p:nvSpPr>
          <p:cNvPr id="303107" name="Rectangle 3">
            <a:extLst>
              <a:ext uri="{FF2B5EF4-FFF2-40B4-BE49-F238E27FC236}">
                <a16:creationId xmlns:a16="http://schemas.microsoft.com/office/drawing/2014/main" id="{36D80200-1CD1-4FCA-8D1E-60CE1712F651}"/>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6ABD4E4-D060-4C38-9EDE-A3885B2EE3AE}"/>
              </a:ext>
            </a:extLst>
          </p:cNvPr>
          <p:cNvSpPr>
            <a:spLocks noGrp="1"/>
          </p:cNvSpPr>
          <p:nvPr>
            <p:ph type="sldNum" sz="quarter" idx="10"/>
          </p:nvPr>
        </p:nvSpPr>
        <p:spPr/>
        <p:txBody>
          <a:bodyPr/>
          <a:lstStyle/>
          <a:p>
            <a:fld id="{1953654B-175B-4995-A8CE-BFE785613AC7}" type="slidenum">
              <a:rPr lang="en-US" altLang="zh-CN"/>
              <a:pPr/>
              <a:t>223</a:t>
            </a:fld>
            <a:endParaRPr lang="en-US" altLang="zh-CN">
              <a:solidFill>
                <a:schemeClr val="tx1"/>
              </a:solidFill>
            </a:endParaRPr>
          </a:p>
        </p:txBody>
      </p:sp>
      <p:sp>
        <p:nvSpPr>
          <p:cNvPr id="304130" name="Rectangle 2">
            <a:extLst>
              <a:ext uri="{FF2B5EF4-FFF2-40B4-BE49-F238E27FC236}">
                <a16:creationId xmlns:a16="http://schemas.microsoft.com/office/drawing/2014/main" id="{3BDDA8A0-8261-4BF5-B6EB-40CB6E2A12BD}"/>
              </a:ext>
            </a:extLst>
          </p:cNvPr>
          <p:cNvSpPr>
            <a:spLocks noGrp="1" noChangeArrowheads="1"/>
          </p:cNvSpPr>
          <p:nvPr>
            <p:ph type="body" idx="1"/>
          </p:nvPr>
        </p:nvSpPr>
        <p:spPr>
          <a:xfrm>
            <a:off x="2438400" y="333375"/>
            <a:ext cx="6019800" cy="5762625"/>
          </a:xfrm>
        </p:spPr>
        <p:txBody>
          <a:bodyPr/>
          <a:lstStyle/>
          <a:p>
            <a:pPr>
              <a:buFont typeface="Wingdings" panose="05000000000000000000" pitchFamily="2" charset="2"/>
              <a:buNone/>
            </a:pPr>
            <a:r>
              <a:rPr lang="en-US" altLang="zh-CN" sz="2400" b="1">
                <a:solidFill>
                  <a:srgbClr val="FF0000"/>
                </a:solidFill>
              </a:rPr>
              <a:t>2.</a:t>
            </a:r>
            <a:r>
              <a:rPr lang="zh-CN" altLang="en-US" sz="2400" b="1">
                <a:solidFill>
                  <a:srgbClr val="FF0000"/>
                </a:solidFill>
              </a:rPr>
              <a:t>方案详细评价</a:t>
            </a:r>
          </a:p>
          <a:p>
            <a:pPr>
              <a:buFont typeface="Wingdings" panose="05000000000000000000" pitchFamily="2" charset="2"/>
              <a:buNone/>
            </a:pPr>
            <a:r>
              <a:rPr lang="zh-CN" altLang="en-US" sz="2000" b="1"/>
              <a:t>详细评价是在概括评价筛选过的方案中，选出准备实施的最佳方案，进行全面、系统而确切的技术、经济、社会以及综合评价。</a:t>
            </a:r>
          </a:p>
          <a:p>
            <a:pPr>
              <a:buFont typeface="Wingdings" panose="05000000000000000000" pitchFamily="2" charset="2"/>
              <a:buNone/>
            </a:pPr>
            <a:r>
              <a:rPr lang="zh-CN" altLang="en-US" sz="2000" b="1">
                <a:solidFill>
                  <a:schemeClr val="accent2"/>
                </a:solidFill>
              </a:rPr>
              <a:t>（</a:t>
            </a:r>
            <a:r>
              <a:rPr lang="en-US" altLang="zh-CN" sz="2000" b="1">
                <a:solidFill>
                  <a:schemeClr val="accent2"/>
                </a:solidFill>
              </a:rPr>
              <a:t>1</a:t>
            </a:r>
            <a:r>
              <a:rPr lang="zh-CN" altLang="en-US" sz="2000" b="1">
                <a:solidFill>
                  <a:schemeClr val="accent2"/>
                </a:solidFill>
              </a:rPr>
              <a:t>）技术评价</a:t>
            </a:r>
          </a:p>
          <a:p>
            <a:pPr>
              <a:buFont typeface="Wingdings" panose="05000000000000000000" pitchFamily="2" charset="2"/>
              <a:buNone/>
            </a:pPr>
            <a:r>
              <a:rPr lang="zh-CN" altLang="en-US" sz="2000" b="1"/>
              <a:t>    </a:t>
            </a:r>
            <a:r>
              <a:rPr lang="zh-CN" altLang="en-US" sz="2000" b="1">
                <a:solidFill>
                  <a:srgbClr val="CC3300"/>
                </a:solidFill>
              </a:rPr>
              <a:t>技术评价就是评定新方案在技术上的可行性。</a:t>
            </a:r>
          </a:p>
          <a:p>
            <a:r>
              <a:rPr lang="zh-CN" altLang="en-US" sz="2000" b="1">
                <a:solidFill>
                  <a:srgbClr val="CC3300"/>
                </a:solidFill>
              </a:rPr>
              <a:t>对产品来说，一般可从以下几个方面的内容进行评价。</a:t>
            </a:r>
          </a:p>
          <a:p>
            <a:r>
              <a:rPr lang="zh-CN" altLang="en-US" sz="2000" b="1"/>
              <a:t>    </a:t>
            </a:r>
            <a:r>
              <a:rPr lang="zh-CN" altLang="en-US" sz="2000" b="1">
                <a:solidFill>
                  <a:srgbClr val="009900"/>
                </a:solidFill>
              </a:rPr>
              <a:t>①技术设计、设计原理、关键问题、先进性、成功率。</a:t>
            </a:r>
          </a:p>
          <a:p>
            <a:r>
              <a:rPr lang="zh-CN" altLang="en-US" sz="2000" b="1">
                <a:solidFill>
                  <a:srgbClr val="009900"/>
                </a:solidFill>
              </a:rPr>
              <a:t>    ②产品或零件的功能、性能、加工性、装配性、搬运性、安装件、可靠性、维修性、操作性、安全性、外观、整体协调性。</a:t>
            </a:r>
          </a:p>
          <a:p>
            <a:r>
              <a:rPr lang="zh-CN" altLang="en-US" sz="2000" b="1">
                <a:solidFill>
                  <a:srgbClr val="009900"/>
                </a:solidFill>
              </a:rPr>
              <a:t>    ③材料供应的保证程度。</a:t>
            </a:r>
          </a:p>
          <a:p>
            <a:r>
              <a:rPr lang="zh-CN" altLang="en-US" sz="2000" b="1">
                <a:solidFill>
                  <a:srgbClr val="009900"/>
                </a:solidFill>
              </a:rPr>
              <a:t>    ④目前存在问题的解决程度。</a:t>
            </a:r>
          </a:p>
          <a:p>
            <a:r>
              <a:rPr lang="zh-CN" altLang="en-US" sz="2000" b="1">
                <a:solidFill>
                  <a:srgbClr val="009900"/>
                </a:solidFill>
              </a:rPr>
              <a:t>    ⑤制约条件的满足程度。</a:t>
            </a:r>
          </a:p>
        </p:txBody>
      </p:sp>
      <p:sp>
        <p:nvSpPr>
          <p:cNvPr id="304131" name="Rectangle 3">
            <a:extLst>
              <a:ext uri="{FF2B5EF4-FFF2-40B4-BE49-F238E27FC236}">
                <a16:creationId xmlns:a16="http://schemas.microsoft.com/office/drawing/2014/main" id="{EE1D1FAB-D717-43CD-8062-8ED692BBE9C9}"/>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203DF5A4-FB5B-4074-A522-3469F6DC2749}"/>
              </a:ext>
            </a:extLst>
          </p:cNvPr>
          <p:cNvSpPr>
            <a:spLocks noGrp="1"/>
          </p:cNvSpPr>
          <p:nvPr>
            <p:ph type="sldNum" sz="quarter" idx="10"/>
          </p:nvPr>
        </p:nvSpPr>
        <p:spPr/>
        <p:txBody>
          <a:bodyPr/>
          <a:lstStyle/>
          <a:p>
            <a:fld id="{7A6B414C-6E7B-4968-9F6E-1DCF0C0A7933}" type="slidenum">
              <a:rPr lang="en-US" altLang="zh-CN"/>
              <a:pPr/>
              <a:t>224</a:t>
            </a:fld>
            <a:endParaRPr lang="en-US" altLang="zh-CN">
              <a:solidFill>
                <a:schemeClr val="tx1"/>
              </a:solidFill>
            </a:endParaRPr>
          </a:p>
        </p:txBody>
      </p:sp>
      <p:sp>
        <p:nvSpPr>
          <p:cNvPr id="305154" name="Rectangle 2">
            <a:extLst>
              <a:ext uri="{FF2B5EF4-FFF2-40B4-BE49-F238E27FC236}">
                <a16:creationId xmlns:a16="http://schemas.microsoft.com/office/drawing/2014/main" id="{F143FDB9-06D7-4922-BE28-4FBC4CED1AC6}"/>
              </a:ext>
            </a:extLst>
          </p:cNvPr>
          <p:cNvSpPr>
            <a:spLocks noGrp="1" noChangeArrowheads="1"/>
          </p:cNvSpPr>
          <p:nvPr>
            <p:ph type="body" idx="1"/>
          </p:nvPr>
        </p:nvSpPr>
        <p:spPr/>
        <p:txBody>
          <a:bodyPr/>
          <a:lstStyle/>
          <a:p>
            <a:pPr>
              <a:lnSpc>
                <a:spcPct val="105000"/>
              </a:lnSpc>
            </a:pPr>
            <a:r>
              <a:rPr lang="zh-CN" altLang="en-US" sz="2000" b="1">
                <a:solidFill>
                  <a:srgbClr val="FF0000"/>
                </a:solidFill>
              </a:rPr>
              <a:t>技术评价一般可采用如下的工作步骤：</a:t>
            </a:r>
          </a:p>
          <a:p>
            <a:pPr>
              <a:lnSpc>
                <a:spcPct val="105000"/>
              </a:lnSpc>
            </a:pPr>
            <a:r>
              <a:rPr lang="zh-CN" altLang="en-US" sz="2000" b="1"/>
              <a:t>    ①准备工作。</a:t>
            </a:r>
          </a:p>
          <a:p>
            <a:pPr>
              <a:lnSpc>
                <a:spcPct val="105000"/>
              </a:lnSpc>
            </a:pPr>
            <a:r>
              <a:rPr lang="zh-CN" altLang="en-US" sz="2000" b="1"/>
              <a:t>    ②寻找影响。</a:t>
            </a:r>
          </a:p>
          <a:p>
            <a:pPr>
              <a:lnSpc>
                <a:spcPct val="105000"/>
              </a:lnSpc>
            </a:pPr>
            <a:r>
              <a:rPr lang="zh-CN" altLang="en-US" sz="2000" b="1"/>
              <a:t>    ③整理分析，对查明的各种影响的内容、相互关系和影响程度进行分析，并进行系统整理。</a:t>
            </a:r>
          </a:p>
          <a:p>
            <a:pPr>
              <a:lnSpc>
                <a:spcPct val="105000"/>
              </a:lnSpc>
            </a:pPr>
            <a:r>
              <a:rPr lang="zh-CN" altLang="en-US" sz="2000" b="1"/>
              <a:t>    ④挑选出非容忍性的影响，即社会不容许存在影响或可能对社会带来极大危害的影响。这是方案的否决因素。</a:t>
            </a:r>
          </a:p>
          <a:p>
            <a:pPr>
              <a:lnSpc>
                <a:spcPct val="105000"/>
              </a:lnSpc>
            </a:pPr>
            <a:r>
              <a:rPr lang="zh-CN" altLang="en-US" sz="2000" b="1"/>
              <a:t>    ⑤制定对策，为消除非容忍性影响带来的危害，制定相应得技术对策，进一步修订替代方案。</a:t>
            </a:r>
          </a:p>
          <a:p>
            <a:pPr>
              <a:lnSpc>
                <a:spcPct val="105000"/>
              </a:lnSpc>
            </a:pPr>
            <a:r>
              <a:rPr lang="zh-CN" altLang="en-US" sz="2000" b="1"/>
              <a:t>     ⑥综合评价，得出结论。</a:t>
            </a:r>
            <a:r>
              <a:rPr lang="zh-CN" altLang="en-US" sz="2000"/>
              <a:t> </a:t>
            </a:r>
            <a:endParaRPr lang="zh-CN" altLang="en-US" sz="2000" b="1"/>
          </a:p>
          <a:p>
            <a:pPr>
              <a:lnSpc>
                <a:spcPct val="90000"/>
              </a:lnSpc>
            </a:pPr>
            <a:endParaRPr lang="zh-CN" altLang="en-US" sz="2000" b="1"/>
          </a:p>
          <a:p>
            <a:pPr>
              <a:lnSpc>
                <a:spcPct val="90000"/>
              </a:lnSpc>
              <a:buFont typeface="Wingdings" panose="05000000000000000000" pitchFamily="2" charset="2"/>
              <a:buNone/>
            </a:pPr>
            <a:endParaRPr lang="en-US" altLang="zh-CN" sz="2000"/>
          </a:p>
        </p:txBody>
      </p:sp>
      <p:sp>
        <p:nvSpPr>
          <p:cNvPr id="305155" name="Rectangle 3">
            <a:extLst>
              <a:ext uri="{FF2B5EF4-FFF2-40B4-BE49-F238E27FC236}">
                <a16:creationId xmlns:a16="http://schemas.microsoft.com/office/drawing/2014/main" id="{69738C24-56A2-4C28-8C03-FCC7C7DE7BE2}"/>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96B2C75-FC3B-408B-9D66-0C6411E9C3FF}"/>
              </a:ext>
            </a:extLst>
          </p:cNvPr>
          <p:cNvSpPr>
            <a:spLocks noGrp="1"/>
          </p:cNvSpPr>
          <p:nvPr>
            <p:ph type="sldNum" sz="quarter" idx="10"/>
          </p:nvPr>
        </p:nvSpPr>
        <p:spPr/>
        <p:txBody>
          <a:bodyPr/>
          <a:lstStyle/>
          <a:p>
            <a:fld id="{160606B7-3194-4D0C-A48C-C8E241BEAE1C}" type="slidenum">
              <a:rPr lang="en-US" altLang="zh-CN"/>
              <a:pPr/>
              <a:t>225</a:t>
            </a:fld>
            <a:endParaRPr lang="en-US" altLang="zh-CN">
              <a:solidFill>
                <a:schemeClr val="tx1"/>
              </a:solidFill>
            </a:endParaRPr>
          </a:p>
        </p:txBody>
      </p:sp>
      <p:sp>
        <p:nvSpPr>
          <p:cNvPr id="306178" name="Rectangle 2">
            <a:extLst>
              <a:ext uri="{FF2B5EF4-FFF2-40B4-BE49-F238E27FC236}">
                <a16:creationId xmlns:a16="http://schemas.microsoft.com/office/drawing/2014/main" id="{48690701-7155-49CD-986D-61E2B2F70338}"/>
              </a:ext>
            </a:extLst>
          </p:cNvPr>
          <p:cNvSpPr>
            <a:spLocks noGrp="1" noChangeArrowheads="1"/>
          </p:cNvSpPr>
          <p:nvPr>
            <p:ph type="body" idx="1"/>
          </p:nvPr>
        </p:nvSpPr>
        <p:spPr/>
        <p:txBody>
          <a:bodyPr/>
          <a:lstStyle/>
          <a:p>
            <a:r>
              <a:rPr lang="zh-CN" altLang="en-US" sz="2000" b="1">
                <a:solidFill>
                  <a:srgbClr val="FF0000"/>
                </a:solidFill>
              </a:rPr>
              <a:t>（</a:t>
            </a:r>
            <a:r>
              <a:rPr lang="en-US" altLang="zh-CN" sz="2000" b="1">
                <a:solidFill>
                  <a:srgbClr val="FF0000"/>
                </a:solidFill>
              </a:rPr>
              <a:t>2</a:t>
            </a:r>
            <a:r>
              <a:rPr lang="zh-CN" altLang="en-US" sz="2000" b="1">
                <a:solidFill>
                  <a:srgbClr val="FF0000"/>
                </a:solidFill>
              </a:rPr>
              <a:t>）经济评价</a:t>
            </a:r>
          </a:p>
          <a:p>
            <a:r>
              <a:rPr lang="zh-CN" altLang="en-US" sz="2000" b="1"/>
              <a:t>方案的经济可行性主要是以产品寿命周期成本为主要目标，同时，围绕着新方案在实施过程中所产生的成本、利润、年节约额，以及初期投资费用等进行测算和对比。</a:t>
            </a:r>
          </a:p>
          <a:p>
            <a:r>
              <a:rPr lang="zh-CN" altLang="en-US" b="1"/>
              <a:t> </a:t>
            </a:r>
            <a:r>
              <a:rPr lang="zh-CN" altLang="en-US" sz="2000" b="1">
                <a:solidFill>
                  <a:srgbClr val="3366FF"/>
                </a:solidFill>
              </a:rPr>
              <a:t>①成本评价。</a:t>
            </a:r>
          </a:p>
          <a:p>
            <a:r>
              <a:rPr lang="zh-CN" altLang="en-US" sz="2000" b="1">
                <a:solidFill>
                  <a:srgbClr val="3366FF"/>
                </a:solidFill>
              </a:rPr>
              <a:t> ②利润评价。</a:t>
            </a:r>
          </a:p>
          <a:p>
            <a:r>
              <a:rPr lang="zh-CN" altLang="en-US" sz="2000" b="1">
                <a:solidFill>
                  <a:srgbClr val="3366FF"/>
                </a:solidFill>
              </a:rPr>
              <a:t> ③方案措施费评价。</a:t>
            </a:r>
          </a:p>
          <a:p>
            <a:r>
              <a:rPr lang="zh-CN" altLang="en-US" sz="2000" b="1">
                <a:solidFill>
                  <a:srgbClr val="3366FF"/>
                </a:solidFill>
              </a:rPr>
              <a:t> ④节约额和投资回收期的评价。</a:t>
            </a:r>
            <a:r>
              <a:rPr lang="zh-CN" altLang="en-US">
                <a:solidFill>
                  <a:srgbClr val="3366FF"/>
                </a:solidFill>
              </a:rPr>
              <a:t> </a:t>
            </a:r>
          </a:p>
        </p:txBody>
      </p:sp>
      <p:sp>
        <p:nvSpPr>
          <p:cNvPr id="306179" name="Rectangle 3">
            <a:extLst>
              <a:ext uri="{FF2B5EF4-FFF2-40B4-BE49-F238E27FC236}">
                <a16:creationId xmlns:a16="http://schemas.microsoft.com/office/drawing/2014/main" id="{8139B8DE-573D-4943-851A-C071CFEF6EB0}"/>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28C5821-1301-4183-8D5F-EADC9E71CF24}"/>
              </a:ext>
            </a:extLst>
          </p:cNvPr>
          <p:cNvSpPr>
            <a:spLocks noGrp="1"/>
          </p:cNvSpPr>
          <p:nvPr>
            <p:ph type="sldNum" sz="quarter" idx="10"/>
          </p:nvPr>
        </p:nvSpPr>
        <p:spPr/>
        <p:txBody>
          <a:bodyPr/>
          <a:lstStyle/>
          <a:p>
            <a:fld id="{44BCC1F2-AFC7-456E-B661-14F984997F25}" type="slidenum">
              <a:rPr lang="en-US" altLang="zh-CN"/>
              <a:pPr/>
              <a:t>226</a:t>
            </a:fld>
            <a:endParaRPr lang="en-US" altLang="zh-CN">
              <a:solidFill>
                <a:schemeClr val="tx1"/>
              </a:solidFill>
            </a:endParaRPr>
          </a:p>
        </p:txBody>
      </p:sp>
      <p:sp>
        <p:nvSpPr>
          <p:cNvPr id="307202" name="Rectangle 2">
            <a:extLst>
              <a:ext uri="{FF2B5EF4-FFF2-40B4-BE49-F238E27FC236}">
                <a16:creationId xmlns:a16="http://schemas.microsoft.com/office/drawing/2014/main" id="{38785DEA-0C28-4AC7-877C-E32534B5DCF2}"/>
              </a:ext>
            </a:extLst>
          </p:cNvPr>
          <p:cNvSpPr>
            <a:spLocks noGrp="1" noChangeArrowheads="1"/>
          </p:cNvSpPr>
          <p:nvPr>
            <p:ph type="body" idx="1"/>
          </p:nvPr>
        </p:nvSpPr>
        <p:spPr/>
        <p:txBody>
          <a:bodyPr/>
          <a:lstStyle/>
          <a:p>
            <a:pPr>
              <a:lnSpc>
                <a:spcPct val="105000"/>
              </a:lnSpc>
            </a:pPr>
            <a:r>
              <a:rPr lang="zh-CN" altLang="en-US" sz="2400" b="1">
                <a:solidFill>
                  <a:schemeClr val="accent2"/>
                </a:solidFill>
              </a:rPr>
              <a:t>（</a:t>
            </a:r>
            <a:r>
              <a:rPr lang="en-US" altLang="zh-CN" sz="2400" b="1">
                <a:solidFill>
                  <a:schemeClr val="accent2"/>
                </a:solidFill>
              </a:rPr>
              <a:t>3</a:t>
            </a:r>
            <a:r>
              <a:rPr lang="zh-CN" altLang="en-US" sz="2400" b="1">
                <a:solidFill>
                  <a:schemeClr val="accent2"/>
                </a:solidFill>
              </a:rPr>
              <a:t>）社会评价</a:t>
            </a:r>
          </a:p>
          <a:p>
            <a:pPr>
              <a:lnSpc>
                <a:spcPct val="105000"/>
              </a:lnSpc>
            </a:pPr>
            <a:r>
              <a:rPr lang="zh-CN" altLang="en-US" sz="2000" b="1"/>
              <a:t>方案的社会评价主要是谋求企业利益、用户利益及社会利益的一致性，谋求从企业角度对方案的评价与从角度对方案评价一致。社会评价的内容要根据方案的具体情况而定。一般要考虑以下几个方面的问题：</a:t>
            </a:r>
          </a:p>
          <a:p>
            <a:pPr>
              <a:lnSpc>
                <a:spcPct val="105000"/>
              </a:lnSpc>
            </a:pPr>
            <a:r>
              <a:rPr lang="zh-CN" altLang="en-US" sz="2000" b="1"/>
              <a:t>     </a:t>
            </a:r>
            <a:r>
              <a:rPr lang="zh-CN" altLang="en-US" sz="2000" b="1">
                <a:solidFill>
                  <a:srgbClr val="FF0000"/>
                </a:solidFill>
              </a:rPr>
              <a:t>①政策法规方面；</a:t>
            </a:r>
          </a:p>
          <a:p>
            <a:pPr>
              <a:lnSpc>
                <a:spcPct val="105000"/>
              </a:lnSpc>
            </a:pPr>
            <a:r>
              <a:rPr lang="zh-CN" altLang="en-US" sz="2000" b="1">
                <a:solidFill>
                  <a:srgbClr val="FF0000"/>
                </a:solidFill>
              </a:rPr>
              <a:t>    ②国民经济方面：</a:t>
            </a:r>
          </a:p>
          <a:p>
            <a:pPr>
              <a:lnSpc>
                <a:spcPct val="105000"/>
              </a:lnSpc>
            </a:pPr>
            <a:r>
              <a:rPr lang="zh-CN" altLang="en-US" sz="2000" b="1">
                <a:solidFill>
                  <a:srgbClr val="FF0000"/>
                </a:solidFill>
              </a:rPr>
              <a:t>    ③生态环境方面：</a:t>
            </a:r>
          </a:p>
          <a:p>
            <a:pPr>
              <a:lnSpc>
                <a:spcPct val="105000"/>
              </a:lnSpc>
            </a:pPr>
            <a:r>
              <a:rPr lang="zh-CN" altLang="en-US" sz="2000" b="1">
                <a:solidFill>
                  <a:srgbClr val="FF0000"/>
                </a:solidFill>
              </a:rPr>
              <a:t>    ④用户利益方面：</a:t>
            </a:r>
          </a:p>
          <a:p>
            <a:pPr>
              <a:lnSpc>
                <a:spcPct val="105000"/>
              </a:lnSpc>
            </a:pPr>
            <a:r>
              <a:rPr lang="zh-CN" altLang="en-US" sz="2000" b="1">
                <a:solidFill>
                  <a:srgbClr val="FF0000"/>
                </a:solidFill>
              </a:rPr>
              <a:t>    ⑤其他方面：</a:t>
            </a:r>
          </a:p>
        </p:txBody>
      </p:sp>
      <p:sp>
        <p:nvSpPr>
          <p:cNvPr id="307203" name="Rectangle 3">
            <a:extLst>
              <a:ext uri="{FF2B5EF4-FFF2-40B4-BE49-F238E27FC236}">
                <a16:creationId xmlns:a16="http://schemas.microsoft.com/office/drawing/2014/main" id="{7DC0EDBE-1EF8-407A-9320-E1DB4AFBC432}"/>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8D60130-65CA-4B93-ACE2-9C5001BD78A8}"/>
              </a:ext>
            </a:extLst>
          </p:cNvPr>
          <p:cNvSpPr>
            <a:spLocks noGrp="1"/>
          </p:cNvSpPr>
          <p:nvPr>
            <p:ph type="sldNum" sz="quarter" idx="10"/>
          </p:nvPr>
        </p:nvSpPr>
        <p:spPr/>
        <p:txBody>
          <a:bodyPr/>
          <a:lstStyle/>
          <a:p>
            <a:fld id="{BC12C053-7A14-4535-B4F5-01BC95AA644A}" type="slidenum">
              <a:rPr lang="en-US" altLang="zh-CN"/>
              <a:pPr/>
              <a:t>227</a:t>
            </a:fld>
            <a:endParaRPr lang="en-US" altLang="zh-CN">
              <a:solidFill>
                <a:schemeClr val="tx1"/>
              </a:solidFill>
            </a:endParaRPr>
          </a:p>
        </p:txBody>
      </p:sp>
      <p:sp>
        <p:nvSpPr>
          <p:cNvPr id="308226" name="Rectangle 2">
            <a:extLst>
              <a:ext uri="{FF2B5EF4-FFF2-40B4-BE49-F238E27FC236}">
                <a16:creationId xmlns:a16="http://schemas.microsoft.com/office/drawing/2014/main" id="{0243F0F9-EEFC-463B-A851-794DE5080FD3}"/>
              </a:ext>
            </a:extLst>
          </p:cNvPr>
          <p:cNvSpPr>
            <a:spLocks noGrp="1" noChangeArrowheads="1"/>
          </p:cNvSpPr>
          <p:nvPr>
            <p:ph type="body" idx="1"/>
          </p:nvPr>
        </p:nvSpPr>
        <p:spPr/>
        <p:txBody>
          <a:bodyPr/>
          <a:lstStyle/>
          <a:p>
            <a:r>
              <a:rPr lang="zh-CN" altLang="en-US" sz="2800" b="1">
                <a:solidFill>
                  <a:schemeClr val="accent2"/>
                </a:solidFill>
              </a:rPr>
              <a:t>（</a:t>
            </a:r>
            <a:r>
              <a:rPr lang="en-US" altLang="zh-CN" sz="2800" b="1">
                <a:solidFill>
                  <a:schemeClr val="accent2"/>
                </a:solidFill>
              </a:rPr>
              <a:t>4</a:t>
            </a:r>
            <a:r>
              <a:rPr lang="zh-CN" altLang="en-US" sz="2800" b="1">
                <a:solidFill>
                  <a:schemeClr val="accent2"/>
                </a:solidFill>
              </a:rPr>
              <a:t>）综合评价</a:t>
            </a:r>
          </a:p>
          <a:p>
            <a:pPr>
              <a:lnSpc>
                <a:spcPct val="105000"/>
              </a:lnSpc>
            </a:pPr>
            <a:r>
              <a:rPr lang="zh-CN" altLang="en-US" sz="2000" b="1"/>
              <a:t>综合评价是在技术评价、经济评价、社会评价的基础上，对方案所做的整体评价。</a:t>
            </a:r>
          </a:p>
          <a:p>
            <a:pPr>
              <a:lnSpc>
                <a:spcPct val="105000"/>
              </a:lnSpc>
            </a:pPr>
            <a:r>
              <a:rPr lang="zh-CN" altLang="en-US" sz="2000" b="1"/>
              <a:t>评价程序一般是首先确定评价项目，即需要用哪些指标或因索来衡量方案的优劣；然后分析每个方案对每一评价项目的满足程度，即分析该方案能否满足或实现该项目的要求，满足或实现的程度如何；最后根据方案对各评价项目的满足程度判断方案的总体价值，从对比方案中选择总体价值最大的定为最优方案。</a:t>
            </a:r>
          </a:p>
          <a:p>
            <a:pPr>
              <a:lnSpc>
                <a:spcPct val="105000"/>
              </a:lnSpc>
            </a:pPr>
            <a:r>
              <a:rPr lang="zh-CN" altLang="en-US" sz="2000" b="1">
                <a:solidFill>
                  <a:srgbClr val="FF0000"/>
                </a:solidFill>
              </a:rPr>
              <a:t>综合评价的方法多种多样，下面介绍几种简单常用的方法：</a:t>
            </a:r>
          </a:p>
        </p:txBody>
      </p:sp>
      <p:sp>
        <p:nvSpPr>
          <p:cNvPr id="308227" name="Rectangle 3">
            <a:extLst>
              <a:ext uri="{FF2B5EF4-FFF2-40B4-BE49-F238E27FC236}">
                <a16:creationId xmlns:a16="http://schemas.microsoft.com/office/drawing/2014/main" id="{D2D899EB-9C2B-4F40-B396-F0A00E077E08}"/>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11683DB-85A4-4CDD-9B7E-B018735FC3A6}"/>
              </a:ext>
            </a:extLst>
          </p:cNvPr>
          <p:cNvSpPr>
            <a:spLocks noGrp="1"/>
          </p:cNvSpPr>
          <p:nvPr>
            <p:ph type="sldNum" sz="quarter" idx="10"/>
          </p:nvPr>
        </p:nvSpPr>
        <p:spPr/>
        <p:txBody>
          <a:bodyPr/>
          <a:lstStyle/>
          <a:p>
            <a:fld id="{6928A2F5-9B6B-4F20-98E7-CB7A111B52C0}" type="slidenum">
              <a:rPr lang="en-US" altLang="zh-CN"/>
              <a:pPr/>
              <a:t>228</a:t>
            </a:fld>
            <a:endParaRPr lang="en-US" altLang="zh-CN">
              <a:solidFill>
                <a:schemeClr val="tx1"/>
              </a:solidFill>
            </a:endParaRPr>
          </a:p>
        </p:txBody>
      </p:sp>
      <p:sp>
        <p:nvSpPr>
          <p:cNvPr id="309250" name="Rectangle 2">
            <a:extLst>
              <a:ext uri="{FF2B5EF4-FFF2-40B4-BE49-F238E27FC236}">
                <a16:creationId xmlns:a16="http://schemas.microsoft.com/office/drawing/2014/main" id="{B844C7E6-BEC5-4358-8BEF-B9E2A8F542D7}"/>
              </a:ext>
            </a:extLst>
          </p:cNvPr>
          <p:cNvSpPr>
            <a:spLocks noGrp="1" noChangeArrowheads="1"/>
          </p:cNvSpPr>
          <p:nvPr>
            <p:ph type="body" idx="1"/>
          </p:nvPr>
        </p:nvSpPr>
        <p:spPr/>
        <p:txBody>
          <a:bodyPr/>
          <a:lstStyle/>
          <a:p>
            <a:r>
              <a:rPr lang="en-US" altLang="zh-CN" sz="2400" b="1">
                <a:solidFill>
                  <a:srgbClr val="990099"/>
                </a:solidFill>
              </a:rPr>
              <a:t>①</a:t>
            </a:r>
            <a:r>
              <a:rPr lang="zh-CN" altLang="en-US" sz="2400" b="1">
                <a:solidFill>
                  <a:srgbClr val="990099"/>
                </a:solidFill>
              </a:rPr>
              <a:t>加法评价法</a:t>
            </a:r>
          </a:p>
          <a:p>
            <a:r>
              <a:rPr lang="zh-CN" altLang="en-US" sz="2000" b="1"/>
              <a:t>加法评价法又称等分制评分法，它是以方案的多项评价标准对各项评价项目逐一评分</a:t>
            </a:r>
            <a:r>
              <a:rPr lang="en-US" altLang="zh-CN" sz="2000" b="1"/>
              <a:t>(</a:t>
            </a:r>
            <a:r>
              <a:rPr lang="zh-CN" altLang="en-US" sz="2000" b="1"/>
              <a:t>百分制或五分制</a:t>
            </a:r>
            <a:r>
              <a:rPr lang="en-US" altLang="zh-CN" sz="2000" b="1"/>
              <a:t>)</a:t>
            </a:r>
            <a:r>
              <a:rPr lang="zh-CN" altLang="en-US" sz="2000" b="1"/>
              <a:t>。打分的依据是方案能满足标准的程度，然后将各项评价项目得分相加，以得分多少来评价方案的优劣。具体步骤如下：</a:t>
            </a:r>
          </a:p>
          <a:p>
            <a:r>
              <a:rPr lang="zh-CN" altLang="en-US" sz="2000" b="1"/>
              <a:t>    第一步，确定评价项目，划分评价等级，制定评分标准。</a:t>
            </a:r>
          </a:p>
          <a:p>
            <a:r>
              <a:rPr lang="zh-CN" altLang="en-US" sz="2000" b="1"/>
              <a:t>    第二步，根据各方案对评价项目的满足程度进行打分。</a:t>
            </a:r>
          </a:p>
          <a:p>
            <a:r>
              <a:rPr lang="zh-CN" altLang="en-US" sz="2000" b="1"/>
              <a:t>    第三步，汇总各方案的得分总值。</a:t>
            </a:r>
          </a:p>
          <a:p>
            <a:r>
              <a:rPr lang="zh-CN" altLang="en-US" sz="2000" b="1"/>
              <a:t>    第四步，以总分最高方案作为改善方案。以下是以某房地产项目为例的加法评价法</a:t>
            </a:r>
            <a:r>
              <a:rPr lang="zh-CN" altLang="en-US" b="1"/>
              <a:t>：</a:t>
            </a:r>
          </a:p>
        </p:txBody>
      </p:sp>
      <p:sp>
        <p:nvSpPr>
          <p:cNvPr id="309251" name="Rectangle 3">
            <a:extLst>
              <a:ext uri="{FF2B5EF4-FFF2-40B4-BE49-F238E27FC236}">
                <a16:creationId xmlns:a16="http://schemas.microsoft.com/office/drawing/2014/main" id="{76ED261C-424A-44D7-8DE6-F0896B041C20}"/>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spTree>
  </p:cSld>
  <p:clrMapOvr>
    <a:masterClrMapping/>
  </p:clrMapOvr>
  <p:transition spd="slow">
    <p:randomBar dir="vert"/>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965C53F6-83A9-49D1-BBFA-0873ECF3AE19}"/>
              </a:ext>
            </a:extLst>
          </p:cNvPr>
          <p:cNvSpPr>
            <a:spLocks noGrp="1"/>
          </p:cNvSpPr>
          <p:nvPr>
            <p:ph type="sldNum" sz="quarter" idx="10"/>
          </p:nvPr>
        </p:nvSpPr>
        <p:spPr/>
        <p:txBody>
          <a:bodyPr/>
          <a:lstStyle/>
          <a:p>
            <a:fld id="{1819FD80-BE19-485B-9DD1-8FEE99086138}" type="slidenum">
              <a:rPr lang="en-US" altLang="zh-CN"/>
              <a:pPr/>
              <a:t>229</a:t>
            </a:fld>
            <a:endParaRPr lang="en-US" altLang="zh-CN">
              <a:solidFill>
                <a:schemeClr val="tx1"/>
              </a:solidFill>
            </a:endParaRPr>
          </a:p>
        </p:txBody>
      </p:sp>
      <p:sp>
        <p:nvSpPr>
          <p:cNvPr id="310274" name="Rectangle 2">
            <a:extLst>
              <a:ext uri="{FF2B5EF4-FFF2-40B4-BE49-F238E27FC236}">
                <a16:creationId xmlns:a16="http://schemas.microsoft.com/office/drawing/2014/main" id="{5399BA74-05D5-4F7E-AA07-7DF7B9791278}"/>
              </a:ext>
            </a:extLst>
          </p:cNvPr>
          <p:cNvSpPr>
            <a:spLocks noGrp="1" noChangeArrowheads="1"/>
          </p:cNvSpPr>
          <p:nvPr>
            <p:ph type="body" idx="1"/>
          </p:nvPr>
        </p:nvSpPr>
        <p:spPr>
          <a:xfrm>
            <a:off x="2411413" y="1052513"/>
            <a:ext cx="6019800" cy="650875"/>
          </a:xfrm>
        </p:spPr>
        <p:txBody>
          <a:bodyPr/>
          <a:lstStyle/>
          <a:p>
            <a:pPr algn="ctr">
              <a:buFont typeface="Wingdings" panose="05000000000000000000" pitchFamily="2" charset="2"/>
              <a:buNone/>
            </a:pPr>
            <a:r>
              <a:rPr lang="zh-CN" altLang="en-US" sz="1800" b="1"/>
              <a:t>表</a:t>
            </a:r>
            <a:r>
              <a:rPr lang="en-US" altLang="zh-CN" sz="1800" b="1"/>
              <a:t>9-10 </a:t>
            </a:r>
            <a:r>
              <a:rPr lang="zh-CN" altLang="en-US" sz="1800" b="1"/>
              <a:t>加法评价法</a:t>
            </a:r>
          </a:p>
        </p:txBody>
      </p:sp>
      <p:sp>
        <p:nvSpPr>
          <p:cNvPr id="310275" name="Rectangle 3">
            <a:extLst>
              <a:ext uri="{FF2B5EF4-FFF2-40B4-BE49-F238E27FC236}">
                <a16:creationId xmlns:a16="http://schemas.microsoft.com/office/drawing/2014/main" id="{0806DBAD-D7AA-4BD9-900F-0B48B0C4B023}"/>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pic>
        <p:nvPicPr>
          <p:cNvPr id="310276" name="Picture 4">
            <a:extLst>
              <a:ext uri="{FF2B5EF4-FFF2-40B4-BE49-F238E27FC236}">
                <a16:creationId xmlns:a16="http://schemas.microsoft.com/office/drawing/2014/main" id="{1E15BD45-BF84-4BAD-B16A-BCD3622B2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989138"/>
            <a:ext cx="6408737" cy="2306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89FE5DA0-85A6-47A1-8EFB-A993BD4D0259}"/>
              </a:ext>
            </a:extLst>
          </p:cNvPr>
          <p:cNvSpPr>
            <a:spLocks noGrp="1"/>
          </p:cNvSpPr>
          <p:nvPr>
            <p:ph type="sldNum" sz="quarter" idx="10"/>
          </p:nvPr>
        </p:nvSpPr>
        <p:spPr/>
        <p:txBody>
          <a:bodyPr/>
          <a:lstStyle/>
          <a:p>
            <a:fld id="{5A99F7EA-8DB6-4C4D-A63E-54D3FE4ACC65}" type="slidenum">
              <a:rPr lang="en-US" altLang="zh-CN"/>
              <a:pPr/>
              <a:t>23</a:t>
            </a:fld>
            <a:endParaRPr lang="en-US" altLang="zh-CN">
              <a:solidFill>
                <a:schemeClr val="tx1"/>
              </a:solidFill>
            </a:endParaRPr>
          </a:p>
        </p:txBody>
      </p:sp>
      <p:sp>
        <p:nvSpPr>
          <p:cNvPr id="83970" name="Rectangle 2">
            <a:extLst>
              <a:ext uri="{FF2B5EF4-FFF2-40B4-BE49-F238E27FC236}">
                <a16:creationId xmlns:a16="http://schemas.microsoft.com/office/drawing/2014/main" id="{311B9BE0-02E8-4875-9E38-9E68D3574ECC}"/>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经济效益的基本要素</a:t>
            </a:r>
          </a:p>
        </p:txBody>
      </p:sp>
      <p:sp>
        <p:nvSpPr>
          <p:cNvPr id="83971" name="Rectangle 3">
            <a:extLst>
              <a:ext uri="{FF2B5EF4-FFF2-40B4-BE49-F238E27FC236}">
                <a16:creationId xmlns:a16="http://schemas.microsoft.com/office/drawing/2014/main" id="{4E5A4B89-FE6C-40C6-8F01-4BAEE3463A42}"/>
              </a:ext>
            </a:extLst>
          </p:cNvPr>
          <p:cNvSpPr>
            <a:spLocks noGrp="1" noChangeArrowheads="1"/>
          </p:cNvSpPr>
          <p:nvPr>
            <p:ph type="body" idx="1"/>
          </p:nvPr>
        </p:nvSpPr>
        <p:spPr>
          <a:xfrm>
            <a:off x="2438400" y="0"/>
            <a:ext cx="6705600" cy="6524625"/>
          </a:xfrm>
        </p:spPr>
        <p:txBody>
          <a:bodyPr/>
          <a:lstStyle/>
          <a:p>
            <a:pPr>
              <a:buFont typeface="Wingdings" panose="05000000000000000000" pitchFamily="2" charset="2"/>
              <a:buNone/>
            </a:pPr>
            <a:r>
              <a:rPr lang="zh-CN" altLang="en-US" sz="2400" b="1">
                <a:solidFill>
                  <a:srgbClr val="FF0066"/>
                </a:solidFill>
              </a:rPr>
              <a:t>二、收入</a:t>
            </a:r>
          </a:p>
          <a:p>
            <a:r>
              <a:rPr lang="zh-CN" altLang="en-US" sz="1800" b="1"/>
              <a:t>广义：指生产和非生产中企业净资产增加的所得。</a:t>
            </a:r>
          </a:p>
          <a:p>
            <a:pPr>
              <a:buFont typeface="Wingdings" panose="05000000000000000000" pitchFamily="2" charset="2"/>
              <a:buNone/>
            </a:pPr>
            <a:r>
              <a:rPr lang="zh-CN" altLang="en-US" sz="1800" b="1"/>
              <a:t>      包括营业收入、投资收入、营业外收入。</a:t>
            </a:r>
          </a:p>
          <a:p>
            <a:r>
              <a:rPr lang="zh-CN" altLang="en-US" sz="1800" b="1"/>
              <a:t>狭义：指销售商品、提供劳务、让渡资产中所形成的经济利益的总收入。</a:t>
            </a:r>
          </a:p>
          <a:p>
            <a:pPr>
              <a:buFont typeface="Wingdings" panose="05000000000000000000" pitchFamily="2" charset="2"/>
              <a:buNone/>
            </a:pPr>
            <a:r>
              <a:rPr lang="zh-CN" altLang="en-US" sz="1800" b="1"/>
              <a:t>   包括主营业务收入、其他业务收入。</a:t>
            </a:r>
          </a:p>
          <a:p>
            <a:pPr>
              <a:buFont typeface="Wingdings" panose="05000000000000000000" pitchFamily="2" charset="2"/>
              <a:buNone/>
            </a:pPr>
            <a:r>
              <a:rPr lang="zh-CN" altLang="en-US" sz="2000" b="1">
                <a:solidFill>
                  <a:srgbClr val="FF0066"/>
                </a:solidFill>
              </a:rPr>
              <a:t>三、成本和费用</a:t>
            </a:r>
          </a:p>
          <a:p>
            <a:r>
              <a:rPr lang="en-US" altLang="zh-CN" sz="1800" b="1">
                <a:solidFill>
                  <a:srgbClr val="006600"/>
                </a:solidFill>
              </a:rPr>
              <a:t>1</a:t>
            </a:r>
            <a:r>
              <a:rPr lang="zh-CN" altLang="en-US" sz="1800" b="1">
                <a:solidFill>
                  <a:srgbClr val="006600"/>
                </a:solidFill>
              </a:rPr>
              <a:t>、总成本的构成</a:t>
            </a:r>
          </a:p>
          <a:p>
            <a:r>
              <a:rPr lang="zh-CN" altLang="en-US" sz="1800" b="1"/>
              <a:t>                                               直接人工费</a:t>
            </a:r>
          </a:p>
          <a:p>
            <a:r>
              <a:rPr lang="zh-CN" altLang="en-US" sz="1800" b="1"/>
              <a:t>                         制造成本      直接材料费</a:t>
            </a:r>
          </a:p>
          <a:p>
            <a:pPr>
              <a:buFont typeface="Wingdings" panose="05000000000000000000" pitchFamily="2" charset="2"/>
              <a:buNone/>
            </a:pPr>
            <a:r>
              <a:rPr lang="zh-CN" altLang="en-US" sz="1800" b="1"/>
              <a:t>                                                    制造费用</a:t>
            </a:r>
          </a:p>
          <a:p>
            <a:pPr>
              <a:buFont typeface="Wingdings" panose="05000000000000000000" pitchFamily="2" charset="2"/>
              <a:buNone/>
            </a:pPr>
            <a:r>
              <a:rPr lang="zh-CN" altLang="en-US" sz="1800" b="1"/>
              <a:t>总成本费用                                其他直接费</a:t>
            </a:r>
          </a:p>
          <a:p>
            <a:pPr>
              <a:buFont typeface="Wingdings" panose="05000000000000000000" pitchFamily="2" charset="2"/>
              <a:buNone/>
            </a:pPr>
            <a:r>
              <a:rPr lang="zh-CN" altLang="en-US" sz="1800" b="1"/>
              <a:t>                                                     销售费用</a:t>
            </a:r>
          </a:p>
          <a:p>
            <a:pPr>
              <a:buFont typeface="Wingdings" panose="05000000000000000000" pitchFamily="2" charset="2"/>
              <a:buNone/>
            </a:pPr>
            <a:r>
              <a:rPr lang="zh-CN" altLang="en-US" sz="1800" b="1"/>
              <a:t>                               期间费用     管理费用</a:t>
            </a:r>
          </a:p>
          <a:p>
            <a:pPr>
              <a:buFont typeface="Wingdings" panose="05000000000000000000" pitchFamily="2" charset="2"/>
              <a:buNone/>
            </a:pPr>
            <a:r>
              <a:rPr lang="zh-CN" altLang="en-US" sz="1800" b="1"/>
              <a:t>                                                    财务费用   </a:t>
            </a:r>
          </a:p>
          <a:p>
            <a:pPr>
              <a:buFont typeface="Wingdings" panose="05000000000000000000" pitchFamily="2" charset="2"/>
              <a:buNone/>
            </a:pPr>
            <a:r>
              <a:rPr lang="zh-CN" altLang="en-US" sz="1800" b="1"/>
              <a:t>   </a:t>
            </a:r>
            <a:r>
              <a:rPr lang="en-US" altLang="zh-CN" sz="1800" b="1">
                <a:solidFill>
                  <a:srgbClr val="006600"/>
                </a:solidFill>
              </a:rPr>
              <a:t>2</a:t>
            </a:r>
            <a:r>
              <a:rPr lang="zh-CN" altLang="en-US" sz="1800" b="1">
                <a:solidFill>
                  <a:srgbClr val="006600"/>
                </a:solidFill>
              </a:rPr>
              <a:t>、几种常见的成本</a:t>
            </a:r>
          </a:p>
          <a:p>
            <a:pPr>
              <a:buFont typeface="Wingdings" panose="05000000000000000000" pitchFamily="2" charset="2"/>
              <a:buNone/>
            </a:pPr>
            <a:r>
              <a:rPr lang="zh-CN" altLang="en-US" sz="1800" b="1">
                <a:solidFill>
                  <a:srgbClr val="0000FF"/>
                </a:solidFill>
              </a:rPr>
              <a:t>（</a:t>
            </a:r>
            <a:r>
              <a:rPr lang="en-US" altLang="zh-CN" sz="1800" b="1">
                <a:solidFill>
                  <a:srgbClr val="0000FF"/>
                </a:solidFill>
              </a:rPr>
              <a:t>1</a:t>
            </a:r>
            <a:r>
              <a:rPr lang="zh-CN" altLang="en-US" sz="1800" b="1">
                <a:solidFill>
                  <a:srgbClr val="0000FF"/>
                </a:solidFill>
              </a:rPr>
              <a:t>）经营成本</a:t>
            </a:r>
          </a:p>
          <a:p>
            <a:pPr>
              <a:buFont typeface="Wingdings" panose="05000000000000000000" pitchFamily="2" charset="2"/>
              <a:buNone/>
            </a:pPr>
            <a:r>
              <a:rPr lang="zh-CN" altLang="en-US" sz="1800"/>
              <a:t>   </a:t>
            </a:r>
            <a:r>
              <a:rPr lang="zh-CN" altLang="en-US" sz="2000" b="1"/>
              <a:t>经营成本 </a:t>
            </a:r>
            <a:r>
              <a:rPr lang="en-US" altLang="zh-CN" sz="2000" b="1"/>
              <a:t>= </a:t>
            </a:r>
            <a:r>
              <a:rPr lang="zh-CN" altLang="en-US" sz="2000" b="1"/>
              <a:t>总成本费用 </a:t>
            </a:r>
            <a:r>
              <a:rPr lang="en-US" altLang="zh-CN" sz="2000" b="1">
                <a:latin typeface="宋体" panose="02010600030101010101" pitchFamily="2" charset="-122"/>
              </a:rPr>
              <a:t>- </a:t>
            </a:r>
            <a:r>
              <a:rPr lang="zh-CN" altLang="en-US" sz="2000" b="1"/>
              <a:t>折旧费 </a:t>
            </a:r>
            <a:r>
              <a:rPr lang="en-US" altLang="zh-CN" sz="2000" b="1">
                <a:latin typeface="宋体" panose="02010600030101010101" pitchFamily="2" charset="-122"/>
              </a:rPr>
              <a:t>- </a:t>
            </a:r>
            <a:r>
              <a:rPr lang="zh-CN" altLang="en-US" sz="2000" b="1"/>
              <a:t>摊销费 </a:t>
            </a:r>
            <a:r>
              <a:rPr lang="en-US" altLang="zh-CN" sz="2000" b="1">
                <a:latin typeface="宋体" panose="02010600030101010101" pitchFamily="2" charset="-122"/>
              </a:rPr>
              <a:t>- </a:t>
            </a:r>
            <a:r>
              <a:rPr lang="zh-CN" altLang="en-US" sz="2000" b="1"/>
              <a:t>利息支出</a:t>
            </a:r>
          </a:p>
          <a:p>
            <a:pPr>
              <a:buFont typeface="Wingdings" panose="05000000000000000000" pitchFamily="2" charset="2"/>
              <a:buNone/>
            </a:pPr>
            <a:r>
              <a:rPr lang="zh-CN" altLang="en-US" sz="1800" b="1">
                <a:solidFill>
                  <a:srgbClr val="0000FF"/>
                </a:solidFill>
              </a:rPr>
              <a:t>（</a:t>
            </a:r>
            <a:r>
              <a:rPr lang="en-US" altLang="zh-CN" sz="1800" b="1">
                <a:solidFill>
                  <a:srgbClr val="0000FF"/>
                </a:solidFill>
              </a:rPr>
              <a:t>2</a:t>
            </a:r>
            <a:r>
              <a:rPr lang="zh-CN" altLang="en-US" sz="1800" b="1">
                <a:solidFill>
                  <a:srgbClr val="0000FF"/>
                </a:solidFill>
              </a:rPr>
              <a:t>）固定成本、可变成本、半可变成本</a:t>
            </a:r>
          </a:p>
          <a:p>
            <a:pPr>
              <a:buFont typeface="Wingdings" panose="05000000000000000000" pitchFamily="2" charset="2"/>
              <a:buNone/>
            </a:pPr>
            <a:endParaRPr lang="en-US" altLang="zh-CN" sz="2000" b="1">
              <a:solidFill>
                <a:srgbClr val="0000FF"/>
              </a:solidFill>
            </a:endParaRPr>
          </a:p>
        </p:txBody>
      </p:sp>
      <p:sp>
        <p:nvSpPr>
          <p:cNvPr id="83972" name="AutoShape 4">
            <a:extLst>
              <a:ext uri="{FF2B5EF4-FFF2-40B4-BE49-F238E27FC236}">
                <a16:creationId xmlns:a16="http://schemas.microsoft.com/office/drawing/2014/main" id="{09FFF73D-AD94-4644-955C-B15E306066F8}"/>
              </a:ext>
            </a:extLst>
          </p:cNvPr>
          <p:cNvSpPr>
            <a:spLocks/>
          </p:cNvSpPr>
          <p:nvPr/>
        </p:nvSpPr>
        <p:spPr bwMode="auto">
          <a:xfrm>
            <a:off x="3851275" y="3141663"/>
            <a:ext cx="217488" cy="1584325"/>
          </a:xfrm>
          <a:prstGeom prst="leftBrace">
            <a:avLst>
              <a:gd name="adj1" fmla="val 60705"/>
              <a:gd name="adj2" fmla="val 50000"/>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73" name="AutoShape 5">
            <a:extLst>
              <a:ext uri="{FF2B5EF4-FFF2-40B4-BE49-F238E27FC236}">
                <a16:creationId xmlns:a16="http://schemas.microsoft.com/office/drawing/2014/main" id="{3A661A2C-9556-4458-A2E5-CC69052A4AF5}"/>
              </a:ext>
            </a:extLst>
          </p:cNvPr>
          <p:cNvSpPr>
            <a:spLocks/>
          </p:cNvSpPr>
          <p:nvPr/>
        </p:nvSpPr>
        <p:spPr bwMode="auto">
          <a:xfrm>
            <a:off x="5219700" y="2708275"/>
            <a:ext cx="144463" cy="1296988"/>
          </a:xfrm>
          <a:prstGeom prst="leftBrace">
            <a:avLst>
              <a:gd name="adj1" fmla="val 74817"/>
              <a:gd name="adj2" fmla="val 50000"/>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83974" name="AutoShape 6">
            <a:extLst>
              <a:ext uri="{FF2B5EF4-FFF2-40B4-BE49-F238E27FC236}">
                <a16:creationId xmlns:a16="http://schemas.microsoft.com/office/drawing/2014/main" id="{266FBB4B-B961-464B-A8C5-31A60EBF0312}"/>
              </a:ext>
            </a:extLst>
          </p:cNvPr>
          <p:cNvSpPr>
            <a:spLocks/>
          </p:cNvSpPr>
          <p:nvPr/>
        </p:nvSpPr>
        <p:spPr bwMode="auto">
          <a:xfrm>
            <a:off x="5292725" y="4076700"/>
            <a:ext cx="71438" cy="1008063"/>
          </a:xfrm>
          <a:prstGeom prst="leftBrace">
            <a:avLst>
              <a:gd name="adj1" fmla="val 117592"/>
              <a:gd name="adj2" fmla="val 50000"/>
            </a:avLst>
          </a:prstGeom>
          <a:noFill/>
          <a:ln w="2857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spd="slow">
    <p:randomBar dir="vert"/>
  </p:transition>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9CD9589C-7F20-4300-8479-815E831813EE}"/>
              </a:ext>
            </a:extLst>
          </p:cNvPr>
          <p:cNvSpPr>
            <a:spLocks noGrp="1"/>
          </p:cNvSpPr>
          <p:nvPr>
            <p:ph type="sldNum" sz="quarter" idx="10"/>
          </p:nvPr>
        </p:nvSpPr>
        <p:spPr/>
        <p:txBody>
          <a:bodyPr/>
          <a:lstStyle/>
          <a:p>
            <a:fld id="{558CE381-E909-4B5E-A5CF-A625D72B45AF}" type="slidenum">
              <a:rPr lang="en-US" altLang="zh-CN"/>
              <a:pPr/>
              <a:t>230</a:t>
            </a:fld>
            <a:endParaRPr lang="en-US" altLang="zh-CN">
              <a:solidFill>
                <a:schemeClr val="tx1"/>
              </a:solidFill>
            </a:endParaRPr>
          </a:p>
        </p:txBody>
      </p:sp>
      <p:sp>
        <p:nvSpPr>
          <p:cNvPr id="311298" name="Rectangle 2">
            <a:extLst>
              <a:ext uri="{FF2B5EF4-FFF2-40B4-BE49-F238E27FC236}">
                <a16:creationId xmlns:a16="http://schemas.microsoft.com/office/drawing/2014/main" id="{F342A618-B87B-4121-B4FD-BD1B1C3B9E94}"/>
              </a:ext>
            </a:extLst>
          </p:cNvPr>
          <p:cNvSpPr>
            <a:spLocks noGrp="1" noChangeArrowheads="1"/>
          </p:cNvSpPr>
          <p:nvPr>
            <p:ph type="body" idx="1"/>
          </p:nvPr>
        </p:nvSpPr>
        <p:spPr>
          <a:xfrm>
            <a:off x="2438400" y="762000"/>
            <a:ext cx="6019800" cy="2162175"/>
          </a:xfrm>
        </p:spPr>
        <p:txBody>
          <a:bodyPr/>
          <a:lstStyle/>
          <a:p>
            <a:r>
              <a:rPr lang="en-US" altLang="zh-CN" sz="2400" b="1">
                <a:solidFill>
                  <a:srgbClr val="990099"/>
                </a:solidFill>
              </a:rPr>
              <a:t>②</a:t>
            </a:r>
            <a:r>
              <a:rPr lang="zh-CN" altLang="en-US" sz="2400" b="1">
                <a:solidFill>
                  <a:srgbClr val="990099"/>
                </a:solidFill>
              </a:rPr>
              <a:t>连乘评分法</a:t>
            </a:r>
          </a:p>
          <a:p>
            <a:r>
              <a:rPr lang="zh-CN" altLang="en-US" sz="2000" b="1"/>
              <a:t>同加法评分法类似，首先按照加法评分法评出各项功能的得分，然后将每种方案的每一项要素得分连乘，并将连乘所得到的积作为方案的评价值。具体做法如下表： </a:t>
            </a:r>
          </a:p>
          <a:p>
            <a:r>
              <a:rPr lang="zh-CN" altLang="en-US" sz="2000"/>
              <a:t>                    表</a:t>
            </a:r>
            <a:r>
              <a:rPr lang="en-US" altLang="zh-CN" sz="2000"/>
              <a:t>9-11  </a:t>
            </a:r>
            <a:r>
              <a:rPr lang="zh-CN" altLang="en-US" sz="2000"/>
              <a:t>连乘评分法</a:t>
            </a:r>
          </a:p>
        </p:txBody>
      </p:sp>
      <p:sp>
        <p:nvSpPr>
          <p:cNvPr id="311299" name="Rectangle 3">
            <a:extLst>
              <a:ext uri="{FF2B5EF4-FFF2-40B4-BE49-F238E27FC236}">
                <a16:creationId xmlns:a16="http://schemas.microsoft.com/office/drawing/2014/main" id="{C0B0F4A3-7805-4581-8CD3-216D1D830C7F}"/>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pic>
        <p:nvPicPr>
          <p:cNvPr id="311300" name="Picture 4">
            <a:extLst>
              <a:ext uri="{FF2B5EF4-FFF2-40B4-BE49-F238E27FC236}">
                <a16:creationId xmlns:a16="http://schemas.microsoft.com/office/drawing/2014/main" id="{0AB54BB9-9C5C-4C76-825F-09A92BD899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8538" y="2997200"/>
            <a:ext cx="6659562" cy="2409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6A1C6989-99A8-4F51-9628-2BC255407FF5}"/>
              </a:ext>
            </a:extLst>
          </p:cNvPr>
          <p:cNvSpPr>
            <a:spLocks noGrp="1"/>
          </p:cNvSpPr>
          <p:nvPr>
            <p:ph type="sldNum" sz="quarter" idx="10"/>
          </p:nvPr>
        </p:nvSpPr>
        <p:spPr/>
        <p:txBody>
          <a:bodyPr/>
          <a:lstStyle/>
          <a:p>
            <a:fld id="{FC212C28-23C5-4EAB-8568-1EC9B8BE3A90}" type="slidenum">
              <a:rPr lang="en-US" altLang="zh-CN"/>
              <a:pPr/>
              <a:t>231</a:t>
            </a:fld>
            <a:endParaRPr lang="en-US" altLang="zh-CN">
              <a:solidFill>
                <a:schemeClr val="tx1"/>
              </a:solidFill>
            </a:endParaRPr>
          </a:p>
        </p:txBody>
      </p:sp>
      <p:sp>
        <p:nvSpPr>
          <p:cNvPr id="312322" name="Rectangle 2">
            <a:extLst>
              <a:ext uri="{FF2B5EF4-FFF2-40B4-BE49-F238E27FC236}">
                <a16:creationId xmlns:a16="http://schemas.microsoft.com/office/drawing/2014/main" id="{EC6F05E7-09EA-4180-990B-0E001B732AC0}"/>
              </a:ext>
            </a:extLst>
          </p:cNvPr>
          <p:cNvSpPr>
            <a:spLocks noGrp="1" noChangeArrowheads="1"/>
          </p:cNvSpPr>
          <p:nvPr>
            <p:ph type="body" idx="1"/>
          </p:nvPr>
        </p:nvSpPr>
        <p:spPr>
          <a:xfrm>
            <a:off x="2411413" y="333375"/>
            <a:ext cx="6019800" cy="3387725"/>
          </a:xfrm>
        </p:spPr>
        <p:txBody>
          <a:bodyPr/>
          <a:lstStyle/>
          <a:p>
            <a:pPr>
              <a:lnSpc>
                <a:spcPct val="80000"/>
              </a:lnSpc>
            </a:pPr>
            <a:r>
              <a:rPr lang="en-US" altLang="zh-CN" sz="2400" b="1">
                <a:solidFill>
                  <a:srgbClr val="990099"/>
                </a:solidFill>
              </a:rPr>
              <a:t>③</a:t>
            </a:r>
            <a:r>
              <a:rPr lang="zh-CN" altLang="en-US" sz="2400" b="1">
                <a:solidFill>
                  <a:srgbClr val="990099"/>
                </a:solidFill>
              </a:rPr>
              <a:t>加权评分法</a:t>
            </a:r>
          </a:p>
          <a:p>
            <a:pPr>
              <a:lnSpc>
                <a:spcPct val="80000"/>
              </a:lnSpc>
            </a:pPr>
            <a:r>
              <a:rPr lang="zh-CN" altLang="en-US" sz="2000"/>
              <a:t>    </a:t>
            </a:r>
            <a:r>
              <a:rPr lang="zh-CN" altLang="en-US" sz="2000" b="1"/>
              <a:t>加权评分法是同时考虑功能与成本两方面的各种因素，按重要性进行加权计算，并根据各方面对评价项目的满足程度进行评价。</a:t>
            </a:r>
          </a:p>
          <a:p>
            <a:pPr>
              <a:lnSpc>
                <a:spcPct val="80000"/>
              </a:lnSpc>
            </a:pPr>
            <a:r>
              <a:rPr lang="zh-CN" altLang="en-US" sz="2000" b="1"/>
              <a:t>评价步骤如下：确定评价项目；评定各评价因素的重要系数，以此作为加权系数；评定方案对评价项目的满足程度；加权计算各方案得分，总分高者为最优方案。</a:t>
            </a:r>
          </a:p>
          <a:p>
            <a:pPr>
              <a:lnSpc>
                <a:spcPct val="80000"/>
              </a:lnSpc>
            </a:pPr>
            <a:r>
              <a:rPr lang="zh-CN" altLang="en-US" sz="2000" b="1"/>
              <a:t>在加权评分法中，方案的满足程度由评分人员按计算、试验结果或凭经验直接打分评定。除百分制外，也可采用五分制或十分制。见表</a:t>
            </a:r>
            <a:r>
              <a:rPr lang="en-US" altLang="zh-CN" sz="2000" b="1"/>
              <a:t>9-12</a:t>
            </a:r>
          </a:p>
          <a:p>
            <a:pPr algn="ctr">
              <a:lnSpc>
                <a:spcPct val="80000"/>
              </a:lnSpc>
              <a:buFont typeface="Wingdings" panose="05000000000000000000" pitchFamily="2" charset="2"/>
              <a:buNone/>
            </a:pPr>
            <a:r>
              <a:rPr lang="zh-CN" altLang="en-US" sz="2000"/>
              <a:t>表</a:t>
            </a:r>
            <a:r>
              <a:rPr lang="en-US" altLang="zh-CN" sz="2000"/>
              <a:t>9-12  </a:t>
            </a:r>
            <a:r>
              <a:rPr lang="zh-CN" altLang="en-US" sz="2000"/>
              <a:t>加权评分法</a:t>
            </a:r>
          </a:p>
        </p:txBody>
      </p:sp>
      <p:sp>
        <p:nvSpPr>
          <p:cNvPr id="312323" name="Rectangle 3">
            <a:extLst>
              <a:ext uri="{FF2B5EF4-FFF2-40B4-BE49-F238E27FC236}">
                <a16:creationId xmlns:a16="http://schemas.microsoft.com/office/drawing/2014/main" id="{E236C589-7DA5-40B0-BEC3-97BD528BA56F}"/>
              </a:ext>
            </a:extLst>
          </p:cNvPr>
          <p:cNvSpPr>
            <a:spLocks noGrp="1" noChangeArrowheads="1"/>
          </p:cNvSpPr>
          <p:nvPr>
            <p:ph type="title"/>
          </p:nvPr>
        </p:nvSpPr>
        <p:spPr bwMode="auto">
          <a:xfrm>
            <a:off x="862013" y="188913"/>
            <a:ext cx="1143000" cy="633571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第四节  方案的创造与评价</a:t>
            </a:r>
          </a:p>
        </p:txBody>
      </p:sp>
      <p:pic>
        <p:nvPicPr>
          <p:cNvPr id="312324" name="Picture 4">
            <a:extLst>
              <a:ext uri="{FF2B5EF4-FFF2-40B4-BE49-F238E27FC236}">
                <a16:creationId xmlns:a16="http://schemas.microsoft.com/office/drawing/2014/main" id="{B934ADF7-FACB-43D9-B069-DF3E70B6E2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644900"/>
            <a:ext cx="6948487" cy="27352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480F77B-0D74-4A0D-829C-5236BA7A86C5}"/>
              </a:ext>
            </a:extLst>
          </p:cNvPr>
          <p:cNvSpPr>
            <a:spLocks noGrp="1"/>
          </p:cNvSpPr>
          <p:nvPr>
            <p:ph type="sldNum" sz="quarter" idx="10"/>
          </p:nvPr>
        </p:nvSpPr>
        <p:spPr/>
        <p:txBody>
          <a:bodyPr/>
          <a:lstStyle/>
          <a:p>
            <a:fld id="{B1232888-EA91-41F9-993C-84972899EFE1}" type="slidenum">
              <a:rPr lang="en-US" altLang="zh-CN"/>
              <a:pPr/>
              <a:t>232</a:t>
            </a:fld>
            <a:endParaRPr lang="en-US" altLang="zh-CN">
              <a:solidFill>
                <a:schemeClr val="tx1"/>
              </a:solidFill>
            </a:endParaRPr>
          </a:p>
        </p:txBody>
      </p:sp>
      <p:sp>
        <p:nvSpPr>
          <p:cNvPr id="313346" name="Rectangle 2">
            <a:extLst>
              <a:ext uri="{FF2B5EF4-FFF2-40B4-BE49-F238E27FC236}">
                <a16:creationId xmlns:a16="http://schemas.microsoft.com/office/drawing/2014/main" id="{2F6E3E49-3A0B-4E5C-AC04-E232F0AE9BB6}"/>
              </a:ext>
            </a:extLst>
          </p:cNvPr>
          <p:cNvSpPr>
            <a:spLocks noChangeArrowheads="1"/>
          </p:cNvSpPr>
          <p:nvPr>
            <p:ph type="title"/>
          </p:nvPr>
        </p:nvSpPr>
        <p:spPr bwMode="auto">
          <a:xfrm>
            <a:off x="862013" y="333375"/>
            <a:ext cx="1143000" cy="5751513"/>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t>第五节  方案的试验与提案</a:t>
            </a:r>
          </a:p>
        </p:txBody>
      </p:sp>
      <p:sp>
        <p:nvSpPr>
          <p:cNvPr id="313347" name="Rectangle 3">
            <a:extLst>
              <a:ext uri="{FF2B5EF4-FFF2-40B4-BE49-F238E27FC236}">
                <a16:creationId xmlns:a16="http://schemas.microsoft.com/office/drawing/2014/main" id="{151B4381-012E-42EF-A545-613008056A88}"/>
              </a:ext>
            </a:extLst>
          </p:cNvPr>
          <p:cNvSpPr>
            <a:spLocks noGrp="1" noChangeArrowheads="1"/>
          </p:cNvSpPr>
          <p:nvPr>
            <p:ph type="body" idx="1"/>
          </p:nvPr>
        </p:nvSpPr>
        <p:spPr/>
        <p:txBody>
          <a:bodyPr/>
          <a:lstStyle/>
          <a:p>
            <a:pPr>
              <a:buFont typeface="Wingdings" panose="05000000000000000000" pitchFamily="2" charset="2"/>
              <a:buNone/>
            </a:pPr>
            <a:r>
              <a:rPr lang="zh-CN" altLang="en-US" sz="2800" b="1">
                <a:solidFill>
                  <a:schemeClr val="accent2"/>
                </a:solidFill>
              </a:rPr>
              <a:t>一、方案的试验研究</a:t>
            </a:r>
          </a:p>
          <a:p>
            <a:r>
              <a:rPr lang="zh-CN" altLang="en-US" sz="2400" b="1">
                <a:solidFill>
                  <a:srgbClr val="990099"/>
                </a:solidFill>
              </a:rPr>
              <a:t>测试试验的内容一船包括：</a:t>
            </a:r>
          </a:p>
          <a:p>
            <a:r>
              <a:rPr lang="zh-CN" altLang="en-US" sz="2800" b="1"/>
              <a:t> </a:t>
            </a:r>
            <a:r>
              <a:rPr lang="en-US" altLang="zh-CN" sz="2000" b="1"/>
              <a:t>1)</a:t>
            </a:r>
            <a:r>
              <a:rPr lang="zh-CN" altLang="en-US" sz="2000" b="1"/>
              <a:t>方案能否可靠地实现使用者所要求的功能</a:t>
            </a:r>
            <a:r>
              <a:rPr lang="en-US" altLang="zh-CN" sz="2000" b="1"/>
              <a:t>?</a:t>
            </a:r>
            <a:r>
              <a:rPr lang="zh-CN" altLang="en-US" sz="2000" b="1"/>
              <a:t>实现程度如何？</a:t>
            </a:r>
          </a:p>
          <a:p>
            <a:r>
              <a:rPr lang="en-US" altLang="zh-CN" sz="2000" b="1"/>
              <a:t>2)</a:t>
            </a:r>
            <a:r>
              <a:rPr lang="zh-CN" altLang="en-US" sz="2000" b="1"/>
              <a:t>方案的技术性如何</a:t>
            </a:r>
            <a:r>
              <a:rPr lang="en-US" altLang="zh-CN" sz="2000" b="1"/>
              <a:t>?</a:t>
            </a:r>
            <a:r>
              <a:rPr lang="zh-CN" altLang="en-US" sz="2000" b="1"/>
              <a:t>根据是否可靠</a:t>
            </a:r>
            <a:r>
              <a:rPr lang="en-US" altLang="zh-CN" sz="2000" b="1"/>
              <a:t>?</a:t>
            </a:r>
          </a:p>
          <a:p>
            <a:r>
              <a:rPr lang="en-US" altLang="zh-CN" sz="2000" b="1"/>
              <a:t>3)</a:t>
            </a:r>
            <a:r>
              <a:rPr lang="zh-CN" altLang="en-US" sz="2000" b="1"/>
              <a:t>方案的技术性计算是否完整无遗</a:t>
            </a:r>
            <a:r>
              <a:rPr lang="en-US" altLang="zh-CN" sz="2000" b="1"/>
              <a:t>?</a:t>
            </a:r>
            <a:r>
              <a:rPr lang="zh-CN" altLang="en-US" sz="2000" b="1"/>
              <a:t>实验数据是否足够可靠？</a:t>
            </a:r>
          </a:p>
          <a:p>
            <a:r>
              <a:rPr lang="en-US" altLang="zh-CN" sz="2000" b="1"/>
              <a:t>4)</a:t>
            </a:r>
            <a:r>
              <a:rPr lang="zh-CN" altLang="en-US" sz="2000" b="1"/>
              <a:t>方案的寿命周期成本是否最低</a:t>
            </a:r>
            <a:r>
              <a:rPr lang="en-US" altLang="zh-CN" sz="2000" b="1"/>
              <a:t>?</a:t>
            </a:r>
            <a:r>
              <a:rPr lang="zh-CN" altLang="en-US" sz="2000" b="1"/>
              <a:t>根据如何</a:t>
            </a:r>
            <a:r>
              <a:rPr lang="en-US" altLang="zh-CN" sz="2000" b="1"/>
              <a:t>?</a:t>
            </a:r>
          </a:p>
          <a:p>
            <a:r>
              <a:rPr lang="en-US" altLang="zh-CN" sz="2000" b="1"/>
              <a:t>5)</a:t>
            </a:r>
            <a:r>
              <a:rPr lang="zh-CN" altLang="en-US" sz="2000" b="1"/>
              <a:t>方案实施所需的人力、物力、财力有无保障</a:t>
            </a:r>
            <a:r>
              <a:rPr lang="en-US" altLang="zh-CN" sz="2000" b="1"/>
              <a:t>?</a:t>
            </a:r>
            <a:r>
              <a:rPr lang="zh-CN" altLang="en-US" sz="2000" b="1"/>
              <a:t>能否解决</a:t>
            </a:r>
            <a:r>
              <a:rPr lang="en-US" altLang="zh-CN" sz="2000" b="1"/>
              <a:t>?</a:t>
            </a:r>
          </a:p>
          <a:p>
            <a:r>
              <a:rPr lang="en-US" altLang="zh-CN" sz="2000" b="1"/>
              <a:t>6)</a:t>
            </a:r>
            <a:r>
              <a:rPr lang="zh-CN" altLang="en-US" sz="2000" b="1"/>
              <a:t>方案与外部环境的适应程度如何</a:t>
            </a:r>
            <a:r>
              <a:rPr lang="en-US" altLang="zh-CN" sz="2000" b="1"/>
              <a:t>?</a:t>
            </a:r>
            <a:r>
              <a:rPr lang="zh-CN" altLang="en-US" sz="2000" b="1"/>
              <a:t>有无严重不协调</a:t>
            </a:r>
            <a:r>
              <a:rPr lang="en-US" altLang="zh-CN" sz="2000" b="1"/>
              <a:t>?</a:t>
            </a:r>
          </a:p>
          <a:p>
            <a:r>
              <a:rPr lang="en-US" altLang="zh-CN" sz="2000" b="1"/>
              <a:t>7)</a:t>
            </a:r>
            <a:r>
              <a:rPr lang="zh-CN" altLang="en-US" sz="2000" b="1"/>
              <a:t>方案是否达到目标成本预期值和经济效益的要求</a:t>
            </a:r>
            <a:r>
              <a:rPr lang="en-US" altLang="zh-CN" sz="2000" b="1"/>
              <a:t>?</a:t>
            </a:r>
            <a:endParaRPr lang="en-US" altLang="zh-CN" sz="2000" b="1">
              <a:solidFill>
                <a:schemeClr val="accent2"/>
              </a:solidFill>
            </a:endParaRPr>
          </a:p>
          <a:p>
            <a:pPr>
              <a:buFont typeface="Wingdings" panose="05000000000000000000" pitchFamily="2" charset="2"/>
              <a:buNone/>
            </a:pPr>
            <a:endParaRPr lang="en-US" altLang="zh-CN" sz="2000" b="1">
              <a:solidFill>
                <a:schemeClr val="accent2"/>
              </a:solidFill>
            </a:endParaRPr>
          </a:p>
          <a:p>
            <a:pPr>
              <a:buFont typeface="Wingdings" panose="05000000000000000000" pitchFamily="2" charset="2"/>
              <a:buNone/>
            </a:pPr>
            <a:endParaRPr lang="en-US" altLang="zh-CN" sz="2000"/>
          </a:p>
        </p:txBody>
      </p:sp>
    </p:spTree>
  </p:cSld>
  <p:clrMapOvr>
    <a:masterClrMapping/>
  </p:clrMapOvr>
  <p:transition spd="slow">
    <p:randomBar dir="vert"/>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FA6FBBFB-4A52-4B4D-B843-D76A484A4E1D}"/>
              </a:ext>
            </a:extLst>
          </p:cNvPr>
          <p:cNvSpPr>
            <a:spLocks noGrp="1"/>
          </p:cNvSpPr>
          <p:nvPr>
            <p:ph type="sldNum" sz="quarter" idx="10"/>
          </p:nvPr>
        </p:nvSpPr>
        <p:spPr/>
        <p:txBody>
          <a:bodyPr/>
          <a:lstStyle/>
          <a:p>
            <a:fld id="{17F490B4-E8F8-4B5F-8D96-FB061CB043DB}" type="slidenum">
              <a:rPr lang="en-US" altLang="zh-CN"/>
              <a:pPr/>
              <a:t>233</a:t>
            </a:fld>
            <a:endParaRPr lang="en-US" altLang="zh-CN">
              <a:solidFill>
                <a:schemeClr val="tx1"/>
              </a:solidFill>
            </a:endParaRPr>
          </a:p>
        </p:txBody>
      </p:sp>
      <p:sp>
        <p:nvSpPr>
          <p:cNvPr id="314370" name="Rectangle 2">
            <a:extLst>
              <a:ext uri="{FF2B5EF4-FFF2-40B4-BE49-F238E27FC236}">
                <a16:creationId xmlns:a16="http://schemas.microsoft.com/office/drawing/2014/main" id="{0DF2FDB9-EA12-4CAE-878A-7C0047A36F68}"/>
              </a:ext>
            </a:extLst>
          </p:cNvPr>
          <p:cNvSpPr>
            <a:spLocks noGrp="1" noChangeArrowheads="1"/>
          </p:cNvSpPr>
          <p:nvPr>
            <p:ph type="body" idx="1"/>
          </p:nvPr>
        </p:nvSpPr>
        <p:spPr/>
        <p:txBody>
          <a:bodyPr/>
          <a:lstStyle/>
          <a:p>
            <a:pPr>
              <a:lnSpc>
                <a:spcPct val="80000"/>
              </a:lnSpc>
              <a:buFont typeface="Wingdings" panose="05000000000000000000" pitchFamily="2" charset="2"/>
              <a:buNone/>
            </a:pPr>
            <a:r>
              <a:rPr lang="zh-CN" altLang="en-US" sz="2800" b="1">
                <a:solidFill>
                  <a:schemeClr val="accent2"/>
                </a:solidFill>
              </a:rPr>
              <a:t>二、提案的编制和审批</a:t>
            </a:r>
          </a:p>
          <a:p>
            <a:pPr>
              <a:lnSpc>
                <a:spcPct val="90000"/>
              </a:lnSpc>
            </a:pPr>
            <a:r>
              <a:rPr lang="zh-CN" altLang="en-US" sz="2000"/>
              <a:t> </a:t>
            </a:r>
            <a:r>
              <a:rPr lang="zh-CN" altLang="en-US" sz="2000" b="1"/>
              <a:t>价值工程一般采用提案表的形式，按照方案的每一项改进内容填写一张，对重大项目，诸如新产品的设计，老产品的重大改进等，除填写本表外还要汇总成价值工程提案总表，而且要求附有详细的调查资料和技术、经济、社会评价及设计图纸和提案说明书等。</a:t>
            </a:r>
          </a:p>
          <a:p>
            <a:pPr>
              <a:lnSpc>
                <a:spcPct val="90000"/>
              </a:lnSpc>
            </a:pPr>
            <a:r>
              <a:rPr lang="zh-CN" altLang="en-US" sz="2000" b="1"/>
              <a:t>    根据提案的内容和重要程度的大小，按照审批权限上报有关决策部门，报告中应该包含以下内容：</a:t>
            </a:r>
          </a:p>
          <a:p>
            <a:pPr>
              <a:lnSpc>
                <a:spcPct val="90000"/>
              </a:lnSpc>
            </a:pPr>
            <a:r>
              <a:rPr lang="zh-CN" altLang="en-US" sz="2000" b="1"/>
              <a:t>    </a:t>
            </a:r>
            <a:r>
              <a:rPr lang="en-US" altLang="zh-CN" sz="2000" b="1"/>
              <a:t>1)</a:t>
            </a:r>
            <a:r>
              <a:rPr lang="zh-CN" altLang="en-US" sz="2000" b="1"/>
              <a:t>价值工程分析对象产品的概况，选择理由。</a:t>
            </a:r>
          </a:p>
          <a:p>
            <a:pPr>
              <a:lnSpc>
                <a:spcPct val="90000"/>
              </a:lnSpc>
            </a:pPr>
            <a:r>
              <a:rPr lang="zh-CN" altLang="en-US" sz="2000" b="1"/>
              <a:t>    </a:t>
            </a:r>
            <a:r>
              <a:rPr lang="en-US" altLang="zh-CN" sz="2000" b="1"/>
              <a:t>2)</a:t>
            </a:r>
            <a:r>
              <a:rPr lang="zh-CN" altLang="en-US" sz="2000" b="1"/>
              <a:t>价值工程提案表。</a:t>
            </a:r>
          </a:p>
          <a:p>
            <a:pPr>
              <a:lnSpc>
                <a:spcPct val="90000"/>
              </a:lnSpc>
            </a:pPr>
            <a:r>
              <a:rPr lang="zh-CN" altLang="en-US" sz="2000" b="1"/>
              <a:t>    </a:t>
            </a:r>
            <a:r>
              <a:rPr lang="en-US" altLang="zh-CN" sz="2000" b="1"/>
              <a:t>3)</a:t>
            </a:r>
            <a:r>
              <a:rPr lang="zh-CN" altLang="en-US" sz="2000" b="1"/>
              <a:t>价值工程提案总表。</a:t>
            </a:r>
          </a:p>
          <a:p>
            <a:pPr>
              <a:lnSpc>
                <a:spcPct val="90000"/>
              </a:lnSpc>
            </a:pPr>
            <a:r>
              <a:rPr lang="zh-CN" altLang="en-US" sz="2000" b="1"/>
              <a:t>    </a:t>
            </a:r>
            <a:r>
              <a:rPr lang="en-US" altLang="zh-CN" sz="2000" b="1"/>
              <a:t>4)</a:t>
            </a:r>
            <a:r>
              <a:rPr lang="zh-CN" altLang="en-US" sz="2000" b="1"/>
              <a:t>提案的有关技术设计和经济分析方面的资料。</a:t>
            </a:r>
          </a:p>
          <a:p>
            <a:pPr>
              <a:lnSpc>
                <a:spcPct val="90000"/>
              </a:lnSpc>
            </a:pPr>
            <a:r>
              <a:rPr lang="zh-CN" altLang="en-US" sz="2000" b="1"/>
              <a:t>    </a:t>
            </a:r>
            <a:r>
              <a:rPr lang="en-US" altLang="zh-CN" sz="2000" b="1"/>
              <a:t>5)</a:t>
            </a:r>
            <a:r>
              <a:rPr lang="zh-CN" altLang="en-US" sz="2000" b="1"/>
              <a:t>价值工程工作表。</a:t>
            </a:r>
          </a:p>
          <a:p>
            <a:pPr>
              <a:lnSpc>
                <a:spcPct val="90000"/>
              </a:lnSpc>
            </a:pPr>
            <a:r>
              <a:rPr lang="zh-CN" altLang="en-US" sz="2000" b="1"/>
              <a:t>    </a:t>
            </a:r>
            <a:r>
              <a:rPr lang="en-US" altLang="zh-CN" sz="2000" b="1"/>
              <a:t>6)</a:t>
            </a:r>
            <a:r>
              <a:rPr lang="zh-CN" altLang="en-US" sz="2000" b="1"/>
              <a:t>结论意见。</a:t>
            </a:r>
            <a:endParaRPr lang="zh-CN" altLang="en-US" sz="2000" b="1">
              <a:solidFill>
                <a:schemeClr val="accent2"/>
              </a:solidFill>
            </a:endParaRPr>
          </a:p>
          <a:p>
            <a:pPr>
              <a:lnSpc>
                <a:spcPct val="80000"/>
              </a:lnSpc>
              <a:buFont typeface="Wingdings" panose="05000000000000000000" pitchFamily="2" charset="2"/>
              <a:buNone/>
            </a:pPr>
            <a:endParaRPr lang="en-US" altLang="zh-CN" sz="2000" b="1"/>
          </a:p>
        </p:txBody>
      </p:sp>
      <p:sp>
        <p:nvSpPr>
          <p:cNvPr id="314371" name="Rectangle 3">
            <a:extLst>
              <a:ext uri="{FF2B5EF4-FFF2-40B4-BE49-F238E27FC236}">
                <a16:creationId xmlns:a16="http://schemas.microsoft.com/office/drawing/2014/main" id="{AD3EEA03-9DC5-47EB-9CCA-77A142A6FBF1}"/>
              </a:ext>
            </a:extLst>
          </p:cNvPr>
          <p:cNvSpPr>
            <a:spLocks noGrp="1" noChangeArrowheads="1"/>
          </p:cNvSpPr>
          <p:nvPr>
            <p:ph type="title"/>
          </p:nvPr>
        </p:nvSpPr>
        <p:spPr bwMode="auto">
          <a:xfrm>
            <a:off x="862013" y="333375"/>
            <a:ext cx="1143000" cy="5751513"/>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sz="3600"/>
              <a:t>第五节  方案的试验与提案</a:t>
            </a:r>
          </a:p>
        </p:txBody>
      </p:sp>
    </p:spTree>
  </p:cSld>
  <p:clrMapOvr>
    <a:masterClrMapping/>
  </p:clrMapOvr>
  <p:transition spd="slow">
    <p:randomBar dir="vert"/>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60C58DAF-66E4-4F40-BF04-7AE1775127DD}"/>
              </a:ext>
            </a:extLst>
          </p:cNvPr>
          <p:cNvSpPr>
            <a:spLocks noGrp="1"/>
          </p:cNvSpPr>
          <p:nvPr>
            <p:ph type="sldNum" sz="quarter" idx="10"/>
          </p:nvPr>
        </p:nvSpPr>
        <p:spPr/>
        <p:txBody>
          <a:bodyPr/>
          <a:lstStyle/>
          <a:p>
            <a:fld id="{69A68F23-3500-4E7B-A69A-5A8AA146D1ED}" type="slidenum">
              <a:rPr lang="en-US" altLang="zh-CN"/>
              <a:pPr/>
              <a:t>234</a:t>
            </a:fld>
            <a:endParaRPr lang="en-US" altLang="zh-CN">
              <a:solidFill>
                <a:schemeClr val="tx1"/>
              </a:solidFill>
            </a:endParaRPr>
          </a:p>
        </p:txBody>
      </p:sp>
      <p:sp>
        <p:nvSpPr>
          <p:cNvPr id="315394" name="Rectangle 2">
            <a:extLst>
              <a:ext uri="{FF2B5EF4-FFF2-40B4-BE49-F238E27FC236}">
                <a16:creationId xmlns:a16="http://schemas.microsoft.com/office/drawing/2014/main" id="{5BAE45D3-CAF9-40F9-BFC9-DECD0E2290D7}"/>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第六节  活动成果评价</a:t>
            </a:r>
          </a:p>
        </p:txBody>
      </p:sp>
      <p:sp>
        <p:nvSpPr>
          <p:cNvPr id="315395" name="Rectangle 3">
            <a:extLst>
              <a:ext uri="{FF2B5EF4-FFF2-40B4-BE49-F238E27FC236}">
                <a16:creationId xmlns:a16="http://schemas.microsoft.com/office/drawing/2014/main" id="{1E8CB884-DEF1-4295-BDAA-C51AAEC517D7}"/>
              </a:ext>
            </a:extLst>
          </p:cNvPr>
          <p:cNvSpPr>
            <a:spLocks noGrp="1" noChangeArrowheads="1"/>
          </p:cNvSpPr>
          <p:nvPr>
            <p:ph type="body" idx="1"/>
          </p:nvPr>
        </p:nvSpPr>
        <p:spPr>
          <a:xfrm>
            <a:off x="2411413" y="404813"/>
            <a:ext cx="6381750" cy="5334000"/>
          </a:xfrm>
        </p:spPr>
        <p:txBody>
          <a:bodyPr/>
          <a:lstStyle/>
          <a:p>
            <a:pPr>
              <a:buFont typeface="Wingdings" panose="05000000000000000000" pitchFamily="2" charset="2"/>
              <a:buNone/>
            </a:pPr>
            <a:r>
              <a:rPr lang="zh-CN" altLang="en-US" sz="2800" b="1">
                <a:solidFill>
                  <a:schemeClr val="accent2"/>
                </a:solidFill>
              </a:rPr>
              <a:t>一、企业技术经济效果评价</a:t>
            </a:r>
          </a:p>
          <a:p>
            <a:r>
              <a:rPr lang="zh-CN" altLang="en-US"/>
              <a:t>    </a:t>
            </a:r>
            <a:r>
              <a:rPr lang="en-US" altLang="zh-CN" sz="2000" b="1"/>
              <a:t>1)</a:t>
            </a:r>
            <a:r>
              <a:rPr lang="zh-CN" altLang="en-US" sz="2000" b="1"/>
              <a:t>产品功能条件的改善。包括产品的质量、寿命、使用的可靠性、维修的方便程度、运转的协调性、外观以及各项技术指标的改善情况等。</a:t>
            </a:r>
          </a:p>
          <a:p>
            <a:r>
              <a:rPr lang="zh-CN" altLang="en-US" sz="2000" b="1"/>
              <a:t>    </a:t>
            </a:r>
            <a:r>
              <a:rPr lang="en-US" altLang="zh-CN" sz="2000" b="1"/>
              <a:t>2)</a:t>
            </a:r>
            <a:r>
              <a:rPr lang="zh-CN" altLang="en-US" sz="2000" b="1"/>
              <a:t>产品经济指标的改善。包括劳动生产率、市场占有率、设备利用率、资金利润率、资金利用率的提高和原材料及能源消耗的降低等。通常用以下几项指标来分析：</a:t>
            </a:r>
          </a:p>
          <a:p>
            <a:r>
              <a:rPr lang="zh-CN" altLang="en-US" sz="2000" b="1"/>
              <a:t>（</a:t>
            </a:r>
            <a:r>
              <a:rPr lang="en-US" altLang="zh-CN" sz="2000" b="1"/>
              <a:t>1</a:t>
            </a:r>
            <a:r>
              <a:rPr lang="zh-CN" altLang="en-US" sz="2000" b="1"/>
              <a:t>）全年净节约额</a:t>
            </a:r>
            <a:r>
              <a:rPr lang="en-US" altLang="zh-CN" sz="2000" b="1"/>
              <a:t>=</a:t>
            </a:r>
            <a:r>
              <a:rPr lang="zh-CN" altLang="en-US" sz="2000" b="1"/>
              <a:t>（改进前单位产品成本</a:t>
            </a:r>
            <a:r>
              <a:rPr lang="en-US" altLang="zh-CN" sz="2000" b="1"/>
              <a:t>―</a:t>
            </a:r>
            <a:r>
              <a:rPr lang="zh-CN" altLang="en-US" sz="2000" b="1"/>
              <a:t>改进后单位产品成本）</a:t>
            </a:r>
            <a:r>
              <a:rPr lang="en-US" altLang="zh-CN" sz="2000" b="1"/>
              <a:t>×</a:t>
            </a:r>
            <a:r>
              <a:rPr lang="zh-CN" altLang="en-US" sz="2000" b="1"/>
              <a:t>年产量</a:t>
            </a:r>
            <a:r>
              <a:rPr lang="en-US" altLang="zh-CN" sz="2000" b="1"/>
              <a:t>―</a:t>
            </a:r>
            <a:r>
              <a:rPr lang="zh-CN" altLang="en-US" sz="2000" b="1"/>
              <a:t>价值工程活动费用</a:t>
            </a:r>
          </a:p>
          <a:p>
            <a:endParaRPr lang="en-US" altLang="zh-CN" sz="2000" b="1"/>
          </a:p>
        </p:txBody>
      </p:sp>
      <p:pic>
        <p:nvPicPr>
          <p:cNvPr id="315396" name="Picture 4">
            <a:extLst>
              <a:ext uri="{FF2B5EF4-FFF2-40B4-BE49-F238E27FC236}">
                <a16:creationId xmlns:a16="http://schemas.microsoft.com/office/drawing/2014/main" id="{8226E491-4F6B-4C0B-9313-DD1BF4C74F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313" y="4221163"/>
            <a:ext cx="5976937" cy="18716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701208A1-D73B-441F-B3FD-0CFAE402D16F}"/>
              </a:ext>
            </a:extLst>
          </p:cNvPr>
          <p:cNvSpPr>
            <a:spLocks noGrp="1"/>
          </p:cNvSpPr>
          <p:nvPr>
            <p:ph type="sldNum" sz="quarter" idx="10"/>
          </p:nvPr>
        </p:nvSpPr>
        <p:spPr/>
        <p:txBody>
          <a:bodyPr/>
          <a:lstStyle/>
          <a:p>
            <a:fld id="{E587E935-B69E-43CF-A72A-42FADF02BAE4}" type="slidenum">
              <a:rPr lang="en-US" altLang="zh-CN"/>
              <a:pPr/>
              <a:t>235</a:t>
            </a:fld>
            <a:endParaRPr lang="en-US" altLang="zh-CN">
              <a:solidFill>
                <a:schemeClr val="tx1"/>
              </a:solidFill>
            </a:endParaRPr>
          </a:p>
        </p:txBody>
      </p:sp>
      <p:sp>
        <p:nvSpPr>
          <p:cNvPr id="316418" name="Rectangle 2">
            <a:extLst>
              <a:ext uri="{FF2B5EF4-FFF2-40B4-BE49-F238E27FC236}">
                <a16:creationId xmlns:a16="http://schemas.microsoft.com/office/drawing/2014/main" id="{44DFEAE2-9FBD-4097-AFCE-B1066A38A6FE}"/>
              </a:ext>
            </a:extLst>
          </p:cNvPr>
          <p:cNvSpPr>
            <a:spLocks noGrp="1" noChangeArrowheads="1"/>
          </p:cNvSpPr>
          <p:nvPr>
            <p:ph type="body" idx="1"/>
          </p:nvPr>
        </p:nvSpPr>
        <p:spPr/>
        <p:txBody>
          <a:bodyPr/>
          <a:lstStyle/>
          <a:p>
            <a:pPr>
              <a:buFont typeface="Wingdings" panose="05000000000000000000" pitchFamily="2" charset="2"/>
              <a:buNone/>
            </a:pPr>
            <a:r>
              <a:rPr lang="zh-CN" altLang="en-US" b="1">
                <a:solidFill>
                  <a:schemeClr val="accent2"/>
                </a:solidFill>
              </a:rPr>
              <a:t>二、社会效果评价</a:t>
            </a:r>
          </a:p>
          <a:p>
            <a:r>
              <a:rPr lang="zh-CN" altLang="en-US"/>
              <a:t>    </a:t>
            </a:r>
            <a:r>
              <a:rPr lang="zh-CN" altLang="en-US" sz="2400" b="1"/>
              <a:t>社会效果评价是比较广泛的，主要包括：</a:t>
            </a:r>
          </a:p>
          <a:p>
            <a:r>
              <a:rPr lang="zh-CN" altLang="en-US" sz="2400" b="1"/>
              <a:t>    </a:t>
            </a:r>
            <a:r>
              <a:rPr lang="en-US" altLang="zh-CN" sz="2400" b="1"/>
              <a:t>1)</a:t>
            </a:r>
            <a:r>
              <a:rPr lang="zh-CN" altLang="en-US" sz="2400" b="1"/>
              <a:t>是否填补地区或国家所需产品的空白。</a:t>
            </a:r>
          </a:p>
          <a:p>
            <a:r>
              <a:rPr lang="zh-CN" altLang="en-US" sz="2400" b="1"/>
              <a:t>    </a:t>
            </a:r>
            <a:r>
              <a:rPr lang="en-US" altLang="zh-CN" sz="2400" b="1"/>
              <a:t>2)</a:t>
            </a:r>
            <a:r>
              <a:rPr lang="zh-CN" altLang="en-US" sz="2400" b="1"/>
              <a:t>稀缺和贵重物资的节约。</a:t>
            </a:r>
          </a:p>
          <a:p>
            <a:r>
              <a:rPr lang="zh-CN" altLang="en-US" sz="2400" b="1"/>
              <a:t>    </a:t>
            </a:r>
            <a:r>
              <a:rPr lang="en-US" altLang="zh-CN" sz="2400" b="1"/>
              <a:t>3)</a:t>
            </a:r>
            <a:r>
              <a:rPr lang="zh-CN" altLang="en-US" sz="2400" b="1"/>
              <a:t>能源的节约和开发。</a:t>
            </a:r>
          </a:p>
          <a:p>
            <a:r>
              <a:rPr lang="zh-CN" altLang="en-US" sz="2400" b="1"/>
              <a:t>    </a:t>
            </a:r>
            <a:r>
              <a:rPr lang="en-US" altLang="zh-CN" sz="2400" b="1"/>
              <a:t>4)</a:t>
            </a:r>
            <a:r>
              <a:rPr lang="zh-CN" altLang="en-US" sz="2400" b="1"/>
              <a:t>使用成本的降低。</a:t>
            </a:r>
          </a:p>
          <a:p>
            <a:r>
              <a:rPr lang="zh-CN" altLang="en-US" sz="2400" b="1"/>
              <a:t>    </a:t>
            </a:r>
            <a:r>
              <a:rPr lang="en-US" altLang="zh-CN" sz="2400" b="1"/>
              <a:t>5)</a:t>
            </a:r>
            <a:r>
              <a:rPr lang="zh-CN" altLang="en-US" sz="2400" b="1"/>
              <a:t>公害的防止和减少。</a:t>
            </a:r>
          </a:p>
          <a:p>
            <a:r>
              <a:rPr lang="zh-CN" altLang="en-US" sz="2400" b="1"/>
              <a:t>    </a:t>
            </a:r>
            <a:r>
              <a:rPr lang="en-US" altLang="zh-CN" sz="2400" b="1"/>
              <a:t>6)</a:t>
            </a:r>
            <a:r>
              <a:rPr lang="zh-CN" altLang="en-US" sz="2400" b="1"/>
              <a:t>劳动强度的减轻等。</a:t>
            </a:r>
          </a:p>
        </p:txBody>
      </p:sp>
      <p:sp>
        <p:nvSpPr>
          <p:cNvPr id="316419" name="Rectangle 3">
            <a:extLst>
              <a:ext uri="{FF2B5EF4-FFF2-40B4-BE49-F238E27FC236}">
                <a16:creationId xmlns:a16="http://schemas.microsoft.com/office/drawing/2014/main" id="{A026260E-37A4-4CB4-9715-3C15A5E79CB4}"/>
              </a:ext>
            </a:extLst>
          </p:cNvPr>
          <p:cNvSpPr>
            <a:spLocks noGrp="1" noChangeArrowheads="1"/>
          </p:cNvSpPr>
          <p:nvPr>
            <p:ph type="title"/>
          </p:nvPr>
        </p:nvSpPr>
        <p:spPr bwMode="auto">
          <a:xfrm>
            <a:off x="862013" y="774700"/>
            <a:ext cx="1143000" cy="5310188"/>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square" lIns="91440" tIns="45720" rIns="91440" bIns="45720" numCol="1" anchor="ctr" anchorCtr="0" compatLnSpc="1">
            <a:prstTxWarp prst="textNoShape">
              <a:avLst/>
            </a:prstTxWarp>
          </a:bodyPr>
          <a:lstStyle/>
          <a:p>
            <a:r>
              <a:rPr lang="zh-CN" altLang="en-US"/>
              <a:t>第六节  活动成果评价</a:t>
            </a:r>
          </a:p>
        </p:txBody>
      </p:sp>
    </p:spTree>
  </p:cSld>
  <p:clrMapOvr>
    <a:masterClrMapping/>
  </p:clrMapOvr>
  <p:transition spd="slow">
    <p:randomBar dir="vert"/>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3">
            <a:extLst>
              <a:ext uri="{FF2B5EF4-FFF2-40B4-BE49-F238E27FC236}">
                <a16:creationId xmlns:a16="http://schemas.microsoft.com/office/drawing/2014/main" id="{81528E8F-A7F3-4EFD-8A19-905ABBE7E2A0}"/>
              </a:ext>
            </a:extLst>
          </p:cNvPr>
          <p:cNvSpPr>
            <a:spLocks noGrp="1"/>
          </p:cNvSpPr>
          <p:nvPr>
            <p:ph type="sldNum" sz="quarter" idx="10"/>
          </p:nvPr>
        </p:nvSpPr>
        <p:spPr/>
        <p:txBody>
          <a:bodyPr/>
          <a:lstStyle/>
          <a:p>
            <a:fld id="{30C3A3BE-8EB1-4921-A3F1-4DA65BB018BE}" type="slidenum">
              <a:rPr lang="en-US" altLang="zh-CN"/>
              <a:pPr/>
              <a:t>236</a:t>
            </a:fld>
            <a:endParaRPr lang="en-US" altLang="zh-CN">
              <a:solidFill>
                <a:schemeClr val="tx1"/>
              </a:solidFill>
            </a:endParaRPr>
          </a:p>
        </p:txBody>
      </p:sp>
      <p:sp>
        <p:nvSpPr>
          <p:cNvPr id="317442" name="Rectangle 2">
            <a:extLst>
              <a:ext uri="{FF2B5EF4-FFF2-40B4-BE49-F238E27FC236}">
                <a16:creationId xmlns:a16="http://schemas.microsoft.com/office/drawing/2014/main" id="{9E6191C7-3F33-4B4B-8127-53D7EF2001B4}"/>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案   例</a:t>
            </a:r>
          </a:p>
        </p:txBody>
      </p:sp>
      <p:sp>
        <p:nvSpPr>
          <p:cNvPr id="317443" name="Rectangle 3">
            <a:extLst>
              <a:ext uri="{FF2B5EF4-FFF2-40B4-BE49-F238E27FC236}">
                <a16:creationId xmlns:a16="http://schemas.microsoft.com/office/drawing/2014/main" id="{E87807C3-1165-42FD-8563-93FE57ADD0FB}"/>
              </a:ext>
            </a:extLst>
          </p:cNvPr>
          <p:cNvSpPr>
            <a:spLocks noGrp="1" noChangeArrowheads="1"/>
          </p:cNvSpPr>
          <p:nvPr>
            <p:ph type="body" idx="1"/>
          </p:nvPr>
        </p:nvSpPr>
        <p:spPr>
          <a:xfrm>
            <a:off x="2438400" y="188913"/>
            <a:ext cx="6705600" cy="6669087"/>
          </a:xfrm>
        </p:spPr>
        <p:txBody>
          <a:bodyPr/>
          <a:lstStyle/>
          <a:p>
            <a:r>
              <a:rPr lang="zh-CN" altLang="en-US" sz="2000" b="1">
                <a:solidFill>
                  <a:schemeClr val="tx2"/>
                </a:solidFill>
              </a:rPr>
              <a:t>某房地产公司对公寓项目的开发征集到若干设计方案，经筛选后对其中较为出色的四个方案作进一步的技术经济评价。有关专家决定从五个方面（分别以</a:t>
            </a:r>
            <a:r>
              <a:rPr lang="en-US" altLang="zh-CN" sz="2000" b="1">
                <a:solidFill>
                  <a:schemeClr val="tx2"/>
                </a:solidFill>
              </a:rPr>
              <a:t>F</a:t>
            </a:r>
            <a:r>
              <a:rPr lang="en-US" altLang="zh-CN" sz="2000" b="1" baseline="-25000">
                <a:solidFill>
                  <a:schemeClr val="tx2"/>
                </a:solidFill>
              </a:rPr>
              <a:t>1</a:t>
            </a:r>
            <a:r>
              <a:rPr lang="en-US" altLang="zh-CN" sz="2000" b="1">
                <a:solidFill>
                  <a:schemeClr val="tx2"/>
                </a:solidFill>
              </a:rPr>
              <a:t>——F</a:t>
            </a:r>
            <a:r>
              <a:rPr lang="en-US" altLang="zh-CN" sz="2000" b="1" baseline="-25000">
                <a:solidFill>
                  <a:schemeClr val="tx2"/>
                </a:solidFill>
              </a:rPr>
              <a:t>5</a:t>
            </a:r>
            <a:r>
              <a:rPr lang="zh-CN" altLang="en-US" sz="2000" b="1">
                <a:solidFill>
                  <a:schemeClr val="tx2"/>
                </a:solidFill>
              </a:rPr>
              <a:t>表示）对不同方案的功能进行评价，并对各功能的重要性达成以下共识：</a:t>
            </a:r>
            <a:r>
              <a:rPr lang="en-US" altLang="zh-CN" sz="2000" b="1">
                <a:solidFill>
                  <a:schemeClr val="tx2"/>
                </a:solidFill>
              </a:rPr>
              <a:t>F</a:t>
            </a:r>
            <a:r>
              <a:rPr lang="en-US" altLang="zh-CN" sz="2000" b="1" baseline="-25000">
                <a:solidFill>
                  <a:schemeClr val="tx2"/>
                </a:solidFill>
              </a:rPr>
              <a:t>2</a:t>
            </a:r>
            <a:r>
              <a:rPr lang="zh-CN" altLang="en-US" sz="2000" b="1">
                <a:solidFill>
                  <a:schemeClr val="tx2"/>
                </a:solidFill>
              </a:rPr>
              <a:t>和</a:t>
            </a:r>
            <a:r>
              <a:rPr lang="en-US" altLang="zh-CN" sz="2000" b="1">
                <a:solidFill>
                  <a:schemeClr val="tx2"/>
                </a:solidFill>
              </a:rPr>
              <a:t>F</a:t>
            </a:r>
            <a:r>
              <a:rPr lang="en-US" altLang="zh-CN" sz="2000" b="1" baseline="-25000">
                <a:solidFill>
                  <a:schemeClr val="tx2"/>
                </a:solidFill>
              </a:rPr>
              <a:t>3</a:t>
            </a:r>
            <a:r>
              <a:rPr lang="zh-CN" altLang="en-US" sz="2000" b="1">
                <a:solidFill>
                  <a:schemeClr val="tx2"/>
                </a:solidFill>
              </a:rPr>
              <a:t>同等重要，</a:t>
            </a:r>
            <a:r>
              <a:rPr lang="en-US" altLang="zh-CN" sz="2000" b="1">
                <a:solidFill>
                  <a:schemeClr val="tx2"/>
                </a:solidFill>
              </a:rPr>
              <a:t>F</a:t>
            </a:r>
            <a:r>
              <a:rPr lang="en-US" altLang="zh-CN" sz="2000" b="1" baseline="-25000">
                <a:solidFill>
                  <a:schemeClr val="tx2"/>
                </a:solidFill>
              </a:rPr>
              <a:t>4</a:t>
            </a:r>
            <a:r>
              <a:rPr lang="zh-CN" altLang="en-US" sz="2000" b="1">
                <a:solidFill>
                  <a:schemeClr val="tx2"/>
                </a:solidFill>
              </a:rPr>
              <a:t>和</a:t>
            </a:r>
            <a:r>
              <a:rPr lang="en-US" altLang="zh-CN" sz="2000" b="1">
                <a:solidFill>
                  <a:schemeClr val="tx2"/>
                </a:solidFill>
              </a:rPr>
              <a:t>F</a:t>
            </a:r>
            <a:r>
              <a:rPr lang="en-US" altLang="zh-CN" sz="2000" b="1" baseline="-25000">
                <a:solidFill>
                  <a:schemeClr val="tx2"/>
                </a:solidFill>
              </a:rPr>
              <a:t>5</a:t>
            </a:r>
            <a:r>
              <a:rPr lang="zh-CN" altLang="en-US" sz="2000" b="1">
                <a:solidFill>
                  <a:schemeClr val="tx2"/>
                </a:solidFill>
              </a:rPr>
              <a:t>同样重要。</a:t>
            </a:r>
            <a:r>
              <a:rPr lang="en-US" altLang="zh-CN" sz="2000" b="1">
                <a:solidFill>
                  <a:schemeClr val="tx2"/>
                </a:solidFill>
              </a:rPr>
              <a:t>F</a:t>
            </a:r>
            <a:r>
              <a:rPr lang="en-US" altLang="zh-CN" sz="2000" b="1" baseline="-25000">
                <a:solidFill>
                  <a:schemeClr val="tx2"/>
                </a:solidFill>
              </a:rPr>
              <a:t>1</a:t>
            </a:r>
            <a:r>
              <a:rPr lang="zh-CN" altLang="en-US" sz="2000" b="1">
                <a:solidFill>
                  <a:schemeClr val="tx2"/>
                </a:solidFill>
              </a:rPr>
              <a:t>相对于</a:t>
            </a:r>
            <a:r>
              <a:rPr lang="en-US" altLang="zh-CN" sz="2000" b="1">
                <a:solidFill>
                  <a:schemeClr val="tx2"/>
                </a:solidFill>
              </a:rPr>
              <a:t>F</a:t>
            </a:r>
            <a:r>
              <a:rPr lang="en-US" altLang="zh-CN" sz="2000" b="1" baseline="-25000">
                <a:solidFill>
                  <a:schemeClr val="tx2"/>
                </a:solidFill>
              </a:rPr>
              <a:t>4</a:t>
            </a:r>
            <a:r>
              <a:rPr lang="zh-CN" altLang="en-US" sz="2000" b="1">
                <a:solidFill>
                  <a:schemeClr val="tx2"/>
                </a:solidFill>
              </a:rPr>
              <a:t>很重要，</a:t>
            </a:r>
            <a:r>
              <a:rPr lang="en-US" altLang="zh-CN" sz="2000" b="1">
                <a:solidFill>
                  <a:schemeClr val="tx2"/>
                </a:solidFill>
              </a:rPr>
              <a:t>F</a:t>
            </a:r>
            <a:r>
              <a:rPr lang="en-US" altLang="zh-CN" sz="2000" b="1" baseline="-25000">
                <a:solidFill>
                  <a:schemeClr val="tx2"/>
                </a:solidFill>
              </a:rPr>
              <a:t>1</a:t>
            </a:r>
            <a:r>
              <a:rPr lang="zh-CN" altLang="en-US" sz="2000" b="1">
                <a:solidFill>
                  <a:schemeClr val="tx2"/>
                </a:solidFill>
              </a:rPr>
              <a:t>相对于</a:t>
            </a:r>
            <a:r>
              <a:rPr lang="en-US" altLang="zh-CN" sz="2000" b="1">
                <a:solidFill>
                  <a:schemeClr val="tx2"/>
                </a:solidFill>
              </a:rPr>
              <a:t>F</a:t>
            </a:r>
            <a:r>
              <a:rPr lang="en-US" altLang="zh-CN" sz="2000" b="1" baseline="-25000">
                <a:solidFill>
                  <a:schemeClr val="tx2"/>
                </a:solidFill>
              </a:rPr>
              <a:t>2</a:t>
            </a:r>
            <a:r>
              <a:rPr lang="zh-CN" altLang="en-US" sz="2000" b="1">
                <a:solidFill>
                  <a:schemeClr val="tx2"/>
                </a:solidFill>
              </a:rPr>
              <a:t>较重要。此后，各专家对该四个方案的功能满足程度分别打分，其结果见表</a:t>
            </a:r>
            <a:r>
              <a:rPr lang="en-US" altLang="zh-CN" sz="2000" b="1">
                <a:solidFill>
                  <a:schemeClr val="tx2"/>
                </a:solidFill>
              </a:rPr>
              <a:t>9-13</a:t>
            </a:r>
            <a:r>
              <a:rPr lang="zh-CN" altLang="en-US" sz="2000" b="1">
                <a:solidFill>
                  <a:schemeClr val="tx2"/>
                </a:solidFill>
              </a:rPr>
              <a:t>。据造价工程师估算，</a:t>
            </a:r>
            <a:r>
              <a:rPr lang="en-US" altLang="zh-CN" sz="2000" b="1">
                <a:solidFill>
                  <a:schemeClr val="tx2"/>
                </a:solidFill>
              </a:rPr>
              <a:t>A</a:t>
            </a:r>
            <a:r>
              <a:rPr lang="zh-CN" altLang="en-US" sz="2000" b="1">
                <a:solidFill>
                  <a:schemeClr val="tx2"/>
                </a:solidFill>
              </a:rPr>
              <a:t>、</a:t>
            </a:r>
            <a:r>
              <a:rPr lang="en-US" altLang="zh-CN" sz="2000" b="1">
                <a:solidFill>
                  <a:schemeClr val="tx2"/>
                </a:solidFill>
              </a:rPr>
              <a:t>B</a:t>
            </a:r>
            <a:r>
              <a:rPr lang="zh-CN" altLang="en-US" sz="2000" b="1">
                <a:solidFill>
                  <a:schemeClr val="tx2"/>
                </a:solidFill>
              </a:rPr>
              <a:t>、</a:t>
            </a:r>
            <a:r>
              <a:rPr lang="en-US" altLang="zh-CN" sz="2000" b="1">
                <a:solidFill>
                  <a:schemeClr val="tx2"/>
                </a:solidFill>
              </a:rPr>
              <a:t>C</a:t>
            </a:r>
            <a:r>
              <a:rPr lang="zh-CN" altLang="en-US" sz="2000" b="1">
                <a:solidFill>
                  <a:schemeClr val="tx2"/>
                </a:solidFill>
              </a:rPr>
              <a:t>、</a:t>
            </a:r>
            <a:r>
              <a:rPr lang="en-US" altLang="zh-CN" sz="2000" b="1">
                <a:solidFill>
                  <a:schemeClr val="tx2"/>
                </a:solidFill>
              </a:rPr>
              <a:t>D</a:t>
            </a:r>
            <a:r>
              <a:rPr lang="zh-CN" altLang="en-US" sz="2000" b="1">
                <a:solidFill>
                  <a:schemeClr val="tx2"/>
                </a:solidFill>
              </a:rPr>
              <a:t>四个方案的单方造价分别为</a:t>
            </a:r>
            <a:r>
              <a:rPr lang="en-US" altLang="zh-CN" sz="2000" b="1">
                <a:solidFill>
                  <a:schemeClr val="tx2"/>
                </a:solidFill>
              </a:rPr>
              <a:t>1420</a:t>
            </a:r>
            <a:r>
              <a:rPr lang="zh-CN" altLang="en-US" sz="2000" b="1">
                <a:solidFill>
                  <a:schemeClr val="tx2"/>
                </a:solidFill>
              </a:rPr>
              <a:t>、</a:t>
            </a:r>
            <a:r>
              <a:rPr lang="en-US" altLang="zh-CN" sz="2000" b="1">
                <a:solidFill>
                  <a:schemeClr val="tx2"/>
                </a:solidFill>
              </a:rPr>
              <a:t>1230</a:t>
            </a:r>
            <a:r>
              <a:rPr lang="zh-CN" altLang="en-US" sz="2000" b="1">
                <a:solidFill>
                  <a:schemeClr val="tx2"/>
                </a:solidFill>
              </a:rPr>
              <a:t>、</a:t>
            </a:r>
            <a:r>
              <a:rPr lang="en-US" altLang="zh-CN" sz="2000" b="1">
                <a:solidFill>
                  <a:schemeClr val="tx2"/>
                </a:solidFill>
              </a:rPr>
              <a:t>1150</a:t>
            </a:r>
            <a:r>
              <a:rPr lang="zh-CN" altLang="en-US" sz="2000" b="1">
                <a:solidFill>
                  <a:schemeClr val="tx2"/>
                </a:solidFill>
              </a:rPr>
              <a:t>、</a:t>
            </a:r>
            <a:r>
              <a:rPr lang="en-US" altLang="zh-CN" sz="2000" b="1">
                <a:solidFill>
                  <a:schemeClr val="tx2"/>
                </a:solidFill>
              </a:rPr>
              <a:t>1360</a:t>
            </a:r>
            <a:r>
              <a:rPr lang="zh-CN" altLang="en-US" sz="2000" b="1">
                <a:solidFill>
                  <a:schemeClr val="tx2"/>
                </a:solidFill>
              </a:rPr>
              <a:t>元</a:t>
            </a:r>
            <a:r>
              <a:rPr lang="en-US" altLang="zh-CN" sz="2000" b="1">
                <a:solidFill>
                  <a:schemeClr val="tx2"/>
                </a:solidFill>
              </a:rPr>
              <a:t>/</a:t>
            </a:r>
            <a:r>
              <a:rPr lang="zh-CN" altLang="en-US" sz="2000" b="1">
                <a:solidFill>
                  <a:schemeClr val="tx2"/>
                </a:solidFill>
              </a:rPr>
              <a:t>平方米。</a:t>
            </a:r>
          </a:p>
          <a:p>
            <a:r>
              <a:rPr lang="zh-CN" altLang="en-US" sz="2000" b="1"/>
              <a:t>                          表</a:t>
            </a:r>
            <a:r>
              <a:rPr lang="en-US" altLang="zh-CN" sz="2000" b="1"/>
              <a:t>9-13  </a:t>
            </a:r>
            <a:r>
              <a:rPr lang="zh-CN" altLang="en-US" sz="2000" b="1"/>
              <a:t>方案功能得分</a:t>
            </a:r>
          </a:p>
          <a:p>
            <a:endParaRPr lang="zh-CN" altLang="en-US" sz="2000" b="1"/>
          </a:p>
          <a:p>
            <a:endParaRPr lang="zh-CN" altLang="en-US" sz="2000" b="1"/>
          </a:p>
          <a:p>
            <a:endParaRPr lang="zh-CN" altLang="en-US" sz="2000" b="1"/>
          </a:p>
          <a:p>
            <a:endParaRPr lang="zh-CN" altLang="en-US" sz="2000" b="1"/>
          </a:p>
          <a:p>
            <a:endParaRPr lang="zh-CN" altLang="en-US" sz="2000" b="1"/>
          </a:p>
          <a:p>
            <a:endParaRPr lang="zh-CN" altLang="en-US" sz="2000" b="1"/>
          </a:p>
          <a:p>
            <a:endParaRPr lang="zh-CN" altLang="en-US" sz="2000" b="1"/>
          </a:p>
          <a:p>
            <a:r>
              <a:rPr lang="zh-CN" altLang="en-US" sz="2000" b="1">
                <a:solidFill>
                  <a:srgbClr val="0066FF"/>
                </a:solidFill>
              </a:rPr>
              <a:t>问题：</a:t>
            </a:r>
            <a:r>
              <a:rPr lang="en-US" altLang="zh-CN" sz="2000" b="1">
                <a:solidFill>
                  <a:srgbClr val="0066FF"/>
                </a:solidFill>
              </a:rPr>
              <a:t>1</a:t>
            </a:r>
            <a:r>
              <a:rPr lang="zh-CN" altLang="en-US" sz="2000" b="1">
                <a:solidFill>
                  <a:srgbClr val="0066FF"/>
                </a:solidFill>
              </a:rPr>
              <a:t>、计算各功能权重。</a:t>
            </a:r>
          </a:p>
          <a:p>
            <a:r>
              <a:rPr lang="zh-CN" altLang="en-US" sz="2000" b="1">
                <a:solidFill>
                  <a:srgbClr val="0066FF"/>
                </a:solidFill>
              </a:rPr>
              <a:t>             </a:t>
            </a:r>
            <a:r>
              <a:rPr lang="en-US" altLang="zh-CN" sz="2000" b="1">
                <a:solidFill>
                  <a:srgbClr val="0066FF"/>
                </a:solidFill>
              </a:rPr>
              <a:t>2</a:t>
            </a:r>
            <a:r>
              <a:rPr lang="zh-CN" altLang="en-US" sz="2000" b="1">
                <a:solidFill>
                  <a:srgbClr val="0066FF"/>
                </a:solidFill>
              </a:rPr>
              <a:t>、用价值指数法选择最佳设计方案。</a:t>
            </a:r>
          </a:p>
        </p:txBody>
      </p:sp>
      <p:graphicFrame>
        <p:nvGraphicFramePr>
          <p:cNvPr id="317444" name="Group 4">
            <a:extLst>
              <a:ext uri="{FF2B5EF4-FFF2-40B4-BE49-F238E27FC236}">
                <a16:creationId xmlns:a16="http://schemas.microsoft.com/office/drawing/2014/main" id="{0F746251-8CC7-4D07-B882-90BD3DF1A195}"/>
              </a:ext>
            </a:extLst>
          </p:cNvPr>
          <p:cNvGraphicFramePr>
            <a:graphicFrameLocks noGrp="1"/>
          </p:cNvGraphicFramePr>
          <p:nvPr/>
        </p:nvGraphicFramePr>
        <p:xfrm>
          <a:off x="2987675" y="3429000"/>
          <a:ext cx="5040313" cy="2344738"/>
        </p:xfrm>
        <a:graphic>
          <a:graphicData uri="http://schemas.openxmlformats.org/drawingml/2006/table">
            <a:tbl>
              <a:tblPr/>
              <a:tblGrid>
                <a:gridCol w="1368425">
                  <a:extLst>
                    <a:ext uri="{9D8B030D-6E8A-4147-A177-3AD203B41FA5}">
                      <a16:colId xmlns:a16="http://schemas.microsoft.com/office/drawing/2014/main" val="3025091631"/>
                    </a:ext>
                  </a:extLst>
                </a:gridCol>
                <a:gridCol w="1079500">
                  <a:extLst>
                    <a:ext uri="{9D8B030D-6E8A-4147-A177-3AD203B41FA5}">
                      <a16:colId xmlns:a16="http://schemas.microsoft.com/office/drawing/2014/main" val="3396617511"/>
                    </a:ext>
                  </a:extLst>
                </a:gridCol>
                <a:gridCol w="863600">
                  <a:extLst>
                    <a:ext uri="{9D8B030D-6E8A-4147-A177-3AD203B41FA5}">
                      <a16:colId xmlns:a16="http://schemas.microsoft.com/office/drawing/2014/main" val="584865462"/>
                    </a:ext>
                  </a:extLst>
                </a:gridCol>
                <a:gridCol w="792163">
                  <a:extLst>
                    <a:ext uri="{9D8B030D-6E8A-4147-A177-3AD203B41FA5}">
                      <a16:colId xmlns:a16="http://schemas.microsoft.com/office/drawing/2014/main" val="1244716204"/>
                    </a:ext>
                  </a:extLst>
                </a:gridCol>
                <a:gridCol w="936625">
                  <a:extLst>
                    <a:ext uri="{9D8B030D-6E8A-4147-A177-3AD203B41FA5}">
                      <a16:colId xmlns:a16="http://schemas.microsoft.com/office/drawing/2014/main" val="3277613253"/>
                    </a:ext>
                  </a:extLst>
                </a:gridCol>
              </a:tblGrid>
              <a:tr h="215900">
                <a:tc rowSpan="2">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 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gridSpan="4">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方案功能得分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75828938"/>
                  </a:ext>
                </a:extLst>
              </a:tr>
              <a:tr h="215900">
                <a:tc vMerge="1">
                  <a:txBody>
                    <a:bodyPr/>
                    <a:lstStyle/>
                    <a:p>
                      <a:endParaRPr lang="zh-CN" altLang="en-US"/>
                    </a:p>
                  </a:txBody>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3748611705"/>
                  </a:ext>
                </a:extLst>
              </a:tr>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3666899244"/>
                  </a:ext>
                </a:extLst>
              </a:tr>
              <a:tr h="3127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2639071563"/>
                  </a:ext>
                </a:extLst>
              </a:tr>
              <a:tr h="2651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491907122"/>
                  </a:ext>
                </a:extLst>
              </a:tr>
              <a:tr h="2905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3764016191"/>
                  </a:ext>
                </a:extLst>
              </a:tr>
              <a:tr h="2444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252672176"/>
                  </a:ext>
                </a:extLst>
              </a:tr>
            </a:tbl>
          </a:graphicData>
        </a:graphic>
      </p:graphicFrame>
    </p:spTree>
  </p:cSld>
  <p:clrMapOvr>
    <a:masterClrMapping/>
  </p:clrMapOvr>
  <p:transition spd="slow">
    <p:randomBar dir="vert"/>
  </p:transition>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灯片编号占位符 3">
            <a:extLst>
              <a:ext uri="{FF2B5EF4-FFF2-40B4-BE49-F238E27FC236}">
                <a16:creationId xmlns:a16="http://schemas.microsoft.com/office/drawing/2014/main" id="{3A92B758-8E8A-4096-A3FC-9B228536F2C0}"/>
              </a:ext>
            </a:extLst>
          </p:cNvPr>
          <p:cNvSpPr>
            <a:spLocks noGrp="1"/>
          </p:cNvSpPr>
          <p:nvPr>
            <p:ph type="sldNum" sz="quarter" idx="10"/>
          </p:nvPr>
        </p:nvSpPr>
        <p:spPr/>
        <p:txBody>
          <a:bodyPr/>
          <a:lstStyle/>
          <a:p>
            <a:fld id="{80E152CB-CAF8-4EFC-A6C9-BCC21CEDF1FF}" type="slidenum">
              <a:rPr lang="en-US" altLang="zh-CN"/>
              <a:pPr/>
              <a:t>237</a:t>
            </a:fld>
            <a:endParaRPr lang="en-US" altLang="zh-CN">
              <a:solidFill>
                <a:schemeClr val="tx1"/>
              </a:solidFill>
            </a:endParaRPr>
          </a:p>
        </p:txBody>
      </p:sp>
      <p:sp>
        <p:nvSpPr>
          <p:cNvPr id="318466" name="Rectangle 2">
            <a:extLst>
              <a:ext uri="{FF2B5EF4-FFF2-40B4-BE49-F238E27FC236}">
                <a16:creationId xmlns:a16="http://schemas.microsoft.com/office/drawing/2014/main" id="{893EA21B-8BF8-41BC-892E-DC60F36C7818}"/>
              </a:ext>
            </a:extLst>
          </p:cNvPr>
          <p:cNvSpPr>
            <a:spLocks noChangeArrowheads="1"/>
          </p:cNvSpPr>
          <p:nvPr>
            <p:ph type="title"/>
          </p:nvPr>
        </p:nvSpPr>
        <p:spPr bwMode="auto">
          <a:xfrm>
            <a:off x="862013" y="260350"/>
            <a:ext cx="1143000" cy="582453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案     例</a:t>
            </a:r>
          </a:p>
        </p:txBody>
      </p:sp>
      <p:sp>
        <p:nvSpPr>
          <p:cNvPr id="318467" name="Rectangle 3">
            <a:extLst>
              <a:ext uri="{FF2B5EF4-FFF2-40B4-BE49-F238E27FC236}">
                <a16:creationId xmlns:a16="http://schemas.microsoft.com/office/drawing/2014/main" id="{1879DEBA-161E-44FC-97DB-AFE46ABDAAE8}"/>
              </a:ext>
            </a:extLst>
          </p:cNvPr>
          <p:cNvSpPr>
            <a:spLocks noGrp="1" noChangeArrowheads="1"/>
          </p:cNvSpPr>
          <p:nvPr>
            <p:ph type="body" idx="1"/>
          </p:nvPr>
        </p:nvSpPr>
        <p:spPr>
          <a:xfrm>
            <a:off x="2438400" y="188913"/>
            <a:ext cx="6526213" cy="6480175"/>
          </a:xfrm>
        </p:spPr>
        <p:txBody>
          <a:bodyPr/>
          <a:lstStyle/>
          <a:p>
            <a:pPr>
              <a:lnSpc>
                <a:spcPct val="80000"/>
              </a:lnSpc>
            </a:pPr>
            <a:r>
              <a:rPr lang="zh-CN" altLang="en-US" sz="1800" b="1">
                <a:solidFill>
                  <a:srgbClr val="FF0000"/>
                </a:solidFill>
              </a:rPr>
              <a:t>解：</a:t>
            </a:r>
            <a:r>
              <a:rPr lang="en-US" altLang="zh-CN" sz="1800" b="1">
                <a:solidFill>
                  <a:schemeClr val="accent2"/>
                </a:solidFill>
                <a:sym typeface="Wingdings" panose="05000000000000000000" pitchFamily="2" charset="2"/>
              </a:rPr>
              <a:t>(1)</a:t>
            </a:r>
            <a:r>
              <a:rPr lang="zh-CN" altLang="en-US" sz="1800" b="1">
                <a:solidFill>
                  <a:schemeClr val="accent2"/>
                </a:solidFill>
              </a:rPr>
              <a:t>用</a:t>
            </a:r>
            <a:r>
              <a:rPr lang="en-US" altLang="zh-CN" sz="1800" b="1">
                <a:solidFill>
                  <a:schemeClr val="accent2"/>
                </a:solidFill>
              </a:rPr>
              <a:t>0-4</a:t>
            </a:r>
            <a:r>
              <a:rPr lang="zh-CN" altLang="en-US" sz="1800" b="1">
                <a:solidFill>
                  <a:schemeClr val="accent2"/>
                </a:solidFill>
              </a:rPr>
              <a:t>评分法计算功能的权重，各功能权重的计算结果见下表：</a:t>
            </a:r>
          </a:p>
          <a:p>
            <a:pPr>
              <a:lnSpc>
                <a:spcPct val="80000"/>
              </a:lnSpc>
            </a:pPr>
            <a:endParaRPr lang="zh-CN" altLang="en-US" sz="1800" b="1">
              <a:solidFill>
                <a:schemeClr val="accent2"/>
              </a:solidFill>
            </a:endParaRPr>
          </a:p>
          <a:p>
            <a:pPr>
              <a:lnSpc>
                <a:spcPct val="80000"/>
              </a:lnSpc>
            </a:pPr>
            <a:endParaRPr lang="zh-CN" altLang="en-US" sz="1800" b="1">
              <a:solidFill>
                <a:schemeClr val="accent2"/>
              </a:solidFill>
            </a:endParaRPr>
          </a:p>
          <a:p>
            <a:pPr>
              <a:lnSpc>
                <a:spcPct val="80000"/>
              </a:lnSpc>
            </a:pPr>
            <a:endParaRPr lang="zh-CN" altLang="en-US" sz="1800" b="1">
              <a:solidFill>
                <a:schemeClr val="accent2"/>
              </a:solidFill>
            </a:endParaRPr>
          </a:p>
          <a:p>
            <a:pPr>
              <a:lnSpc>
                <a:spcPct val="80000"/>
              </a:lnSpc>
            </a:pPr>
            <a:endParaRPr lang="zh-CN" altLang="en-US" sz="1800" b="1">
              <a:solidFill>
                <a:schemeClr val="accent2"/>
              </a:solidFill>
            </a:endParaRPr>
          </a:p>
          <a:p>
            <a:pPr>
              <a:lnSpc>
                <a:spcPct val="80000"/>
              </a:lnSpc>
            </a:pPr>
            <a:endParaRPr lang="zh-CN" altLang="en-US" sz="1800" b="1">
              <a:solidFill>
                <a:schemeClr val="accent2"/>
              </a:solidFill>
            </a:endParaRPr>
          </a:p>
          <a:p>
            <a:pPr>
              <a:lnSpc>
                <a:spcPct val="80000"/>
              </a:lnSpc>
            </a:pPr>
            <a:endParaRPr lang="zh-CN" altLang="en-US" sz="1800" b="1">
              <a:solidFill>
                <a:schemeClr val="accent2"/>
              </a:solidFill>
            </a:endParaRPr>
          </a:p>
          <a:p>
            <a:pPr>
              <a:lnSpc>
                <a:spcPct val="80000"/>
              </a:lnSpc>
            </a:pPr>
            <a:endParaRPr lang="zh-CN" altLang="en-US" sz="1800" b="1">
              <a:solidFill>
                <a:schemeClr val="accent2"/>
              </a:solidFill>
            </a:endParaRPr>
          </a:p>
          <a:p>
            <a:pPr>
              <a:lnSpc>
                <a:spcPct val="80000"/>
              </a:lnSpc>
            </a:pPr>
            <a:endParaRPr lang="zh-CN" altLang="en-US" sz="1800" b="1">
              <a:solidFill>
                <a:schemeClr val="accent2"/>
              </a:solidFill>
            </a:endParaRPr>
          </a:p>
          <a:p>
            <a:pPr>
              <a:lnSpc>
                <a:spcPct val="80000"/>
              </a:lnSpc>
            </a:pPr>
            <a:endParaRPr lang="zh-CN" altLang="en-US" sz="1800" b="1">
              <a:solidFill>
                <a:schemeClr val="accent2"/>
              </a:solidFill>
            </a:endParaRPr>
          </a:p>
          <a:p>
            <a:r>
              <a:rPr lang="zh-CN" altLang="en-US" sz="2000" b="1">
                <a:solidFill>
                  <a:srgbClr val="FF0000"/>
                </a:solidFill>
              </a:rPr>
              <a:t>（</a:t>
            </a:r>
            <a:r>
              <a:rPr lang="en-US" altLang="zh-CN" sz="2000" b="1">
                <a:solidFill>
                  <a:srgbClr val="FF0000"/>
                </a:solidFill>
              </a:rPr>
              <a:t>2</a:t>
            </a:r>
            <a:r>
              <a:rPr lang="zh-CN" altLang="en-US" sz="2000" b="1">
                <a:solidFill>
                  <a:srgbClr val="FF0000"/>
                </a:solidFill>
              </a:rPr>
              <a:t>）计算功能系数、成本系数和价值系数</a:t>
            </a:r>
          </a:p>
          <a:p>
            <a:r>
              <a:rPr lang="zh-CN" altLang="en-US" sz="2000" b="1">
                <a:solidFill>
                  <a:srgbClr val="0066FF"/>
                </a:solidFill>
              </a:rPr>
              <a:t>将各功能得分分别与该功能的权重相乘，然后汇总即为该功能的加权得分。各方案功能加权得分为：</a:t>
            </a:r>
          </a:p>
          <a:p>
            <a:r>
              <a:rPr lang="en-US" altLang="zh-CN" sz="2000" b="1">
                <a:solidFill>
                  <a:srgbClr val="0066FF"/>
                </a:solidFill>
              </a:rPr>
              <a:t>W</a:t>
            </a:r>
            <a:r>
              <a:rPr lang="en-US" altLang="zh-CN" sz="2000" b="1" baseline="-25000">
                <a:solidFill>
                  <a:srgbClr val="0066FF"/>
                </a:solidFill>
              </a:rPr>
              <a:t>A</a:t>
            </a:r>
            <a:r>
              <a:rPr lang="en-US" altLang="zh-CN" sz="2000" b="1">
                <a:solidFill>
                  <a:srgbClr val="0066FF"/>
                </a:solidFill>
              </a:rPr>
              <a:t>=9×0.35+10×0.225+9×0.225+8×0.10+9×0.10</a:t>
            </a:r>
          </a:p>
          <a:p>
            <a:r>
              <a:rPr lang="en-US" altLang="zh-CN" sz="2000" b="1">
                <a:solidFill>
                  <a:srgbClr val="0066FF"/>
                </a:solidFill>
              </a:rPr>
              <a:t>       = 9.125</a:t>
            </a:r>
          </a:p>
          <a:p>
            <a:r>
              <a:rPr lang="en-US" altLang="zh-CN" sz="2000" b="1">
                <a:solidFill>
                  <a:srgbClr val="0066FF"/>
                </a:solidFill>
              </a:rPr>
              <a:t>W</a:t>
            </a:r>
            <a:r>
              <a:rPr lang="en-US" altLang="zh-CN" sz="2000" b="1" baseline="-25000">
                <a:solidFill>
                  <a:srgbClr val="0066FF"/>
                </a:solidFill>
              </a:rPr>
              <a:t>B</a:t>
            </a:r>
            <a:r>
              <a:rPr lang="en-US" altLang="zh-CN" sz="2000" b="1">
                <a:solidFill>
                  <a:srgbClr val="0066FF"/>
                </a:solidFill>
              </a:rPr>
              <a:t>=10×0.35+10×0.225+9×0.225+8×0.10+7×0.10</a:t>
            </a:r>
          </a:p>
          <a:p>
            <a:r>
              <a:rPr lang="en-US" altLang="zh-CN" sz="2000" b="1">
                <a:solidFill>
                  <a:srgbClr val="0066FF"/>
                </a:solidFill>
              </a:rPr>
              <a:t>       = 9.275</a:t>
            </a:r>
          </a:p>
          <a:p>
            <a:r>
              <a:rPr lang="en-US" altLang="zh-CN" sz="2000" b="1">
                <a:solidFill>
                  <a:srgbClr val="0066FF"/>
                </a:solidFill>
              </a:rPr>
              <a:t>W</a:t>
            </a:r>
            <a:r>
              <a:rPr lang="en-US" altLang="zh-CN" sz="2000" b="1" baseline="-25000">
                <a:solidFill>
                  <a:srgbClr val="0066FF"/>
                </a:solidFill>
              </a:rPr>
              <a:t>C</a:t>
            </a:r>
            <a:r>
              <a:rPr lang="en-US" altLang="zh-CN" sz="2000" b="1">
                <a:solidFill>
                  <a:srgbClr val="0066FF"/>
                </a:solidFill>
              </a:rPr>
              <a:t>=9×0.35+8×0.225+10×0.225+8×0.10+9×0.10</a:t>
            </a:r>
          </a:p>
          <a:p>
            <a:r>
              <a:rPr lang="en-US" altLang="zh-CN" sz="2000" b="1">
                <a:solidFill>
                  <a:srgbClr val="0066FF"/>
                </a:solidFill>
              </a:rPr>
              <a:t>       = 8.90</a:t>
            </a:r>
          </a:p>
          <a:p>
            <a:endParaRPr lang="en-US" altLang="zh-CN" sz="2000" b="1">
              <a:solidFill>
                <a:srgbClr val="0066FF"/>
              </a:solidFill>
            </a:endParaRPr>
          </a:p>
        </p:txBody>
      </p:sp>
      <p:graphicFrame>
        <p:nvGraphicFramePr>
          <p:cNvPr id="318468" name="Group 4">
            <a:extLst>
              <a:ext uri="{FF2B5EF4-FFF2-40B4-BE49-F238E27FC236}">
                <a16:creationId xmlns:a16="http://schemas.microsoft.com/office/drawing/2014/main" id="{3E7024AC-6141-4E81-A01C-0A3ECD2CC390}"/>
              </a:ext>
            </a:extLst>
          </p:cNvPr>
          <p:cNvGraphicFramePr>
            <a:graphicFrameLocks noGrp="1"/>
          </p:cNvGraphicFramePr>
          <p:nvPr/>
        </p:nvGraphicFramePr>
        <p:xfrm>
          <a:off x="2555875" y="836613"/>
          <a:ext cx="6408738" cy="2344737"/>
        </p:xfrm>
        <a:graphic>
          <a:graphicData uri="http://schemas.openxmlformats.org/drawingml/2006/table">
            <a:tbl>
              <a:tblPr/>
              <a:tblGrid>
                <a:gridCol w="863600">
                  <a:extLst>
                    <a:ext uri="{9D8B030D-6E8A-4147-A177-3AD203B41FA5}">
                      <a16:colId xmlns:a16="http://schemas.microsoft.com/office/drawing/2014/main" val="676568555"/>
                    </a:ext>
                  </a:extLst>
                </a:gridCol>
                <a:gridCol w="720725">
                  <a:extLst>
                    <a:ext uri="{9D8B030D-6E8A-4147-A177-3AD203B41FA5}">
                      <a16:colId xmlns:a16="http://schemas.microsoft.com/office/drawing/2014/main" val="224058258"/>
                    </a:ext>
                  </a:extLst>
                </a:gridCol>
                <a:gridCol w="719138">
                  <a:extLst>
                    <a:ext uri="{9D8B030D-6E8A-4147-A177-3AD203B41FA5}">
                      <a16:colId xmlns:a16="http://schemas.microsoft.com/office/drawing/2014/main" val="129879871"/>
                    </a:ext>
                  </a:extLst>
                </a:gridCol>
                <a:gridCol w="720725">
                  <a:extLst>
                    <a:ext uri="{9D8B030D-6E8A-4147-A177-3AD203B41FA5}">
                      <a16:colId xmlns:a16="http://schemas.microsoft.com/office/drawing/2014/main" val="770339212"/>
                    </a:ext>
                  </a:extLst>
                </a:gridCol>
                <a:gridCol w="720725">
                  <a:extLst>
                    <a:ext uri="{9D8B030D-6E8A-4147-A177-3AD203B41FA5}">
                      <a16:colId xmlns:a16="http://schemas.microsoft.com/office/drawing/2014/main" val="2330699867"/>
                    </a:ext>
                  </a:extLst>
                </a:gridCol>
                <a:gridCol w="719137">
                  <a:extLst>
                    <a:ext uri="{9D8B030D-6E8A-4147-A177-3AD203B41FA5}">
                      <a16:colId xmlns:a16="http://schemas.microsoft.com/office/drawing/2014/main" val="1075797930"/>
                    </a:ext>
                  </a:extLst>
                </a:gridCol>
                <a:gridCol w="720725">
                  <a:extLst>
                    <a:ext uri="{9D8B030D-6E8A-4147-A177-3AD203B41FA5}">
                      <a16:colId xmlns:a16="http://schemas.microsoft.com/office/drawing/2014/main" val="1999420609"/>
                    </a:ext>
                  </a:extLst>
                </a:gridCol>
                <a:gridCol w="1223963">
                  <a:extLst>
                    <a:ext uri="{9D8B030D-6E8A-4147-A177-3AD203B41FA5}">
                      <a16:colId xmlns:a16="http://schemas.microsoft.com/office/drawing/2014/main" val="2313833206"/>
                    </a:ext>
                  </a:extLst>
                </a:gridCol>
              </a:tblGrid>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功能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得分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权重</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280609902"/>
                  </a:ext>
                </a:extLst>
              </a:tr>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14/40=0.350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2969058587"/>
                  </a:ext>
                </a:extLst>
              </a:tr>
              <a:tr h="2651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9/40=0.225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1715108772"/>
                  </a:ext>
                </a:extLst>
              </a:tr>
              <a:tr h="2905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9/40=0.225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3428080298"/>
                  </a:ext>
                </a:extLst>
              </a:tr>
              <a:tr h="3159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4/40=0.100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2631567042"/>
                  </a:ext>
                </a:extLst>
              </a:tr>
              <a:tr h="2682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F</a:t>
                      </a:r>
                      <a:r>
                        <a:rPr kumimoji="1" lang="en-US" altLang="zh-CN" sz="1600" b="1" i="0" u="none" strike="noStrike" cap="none" normalizeH="0" baseline="-25000">
                          <a:ln>
                            <a:noFill/>
                          </a:ln>
                          <a:solidFill>
                            <a:schemeClr val="tx1"/>
                          </a:solidFill>
                          <a:effectLst/>
                          <a:latin typeface="Times New Roman" panose="02020603050405020304" pitchFamily="18" charset="0"/>
                          <a:ea typeface="宋体" panose="02010600030101010101"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4/40=0.100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647509511"/>
                  </a:ext>
                </a:extLst>
              </a:tr>
              <a:tr h="2682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合计</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endParaRPr kumimoji="1" lang="zh-CN"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99"/>
                    </a:solidFill>
                  </a:tcPr>
                </a:tc>
                <a:extLst>
                  <a:ext uri="{0D108BD9-81ED-4DB2-BD59-A6C34878D82A}">
                    <a16:rowId xmlns:a16="http://schemas.microsoft.com/office/drawing/2014/main" val="251898503"/>
                  </a:ext>
                </a:extLst>
              </a:tr>
            </a:tbl>
          </a:graphicData>
        </a:graphic>
      </p:graphicFrame>
    </p:spTree>
  </p:cSld>
  <p:clrMapOvr>
    <a:masterClrMapping/>
  </p:clrMapOvr>
  <p:transition spd="slow">
    <p:randomBar dir="vert"/>
  </p:transition>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4C09C3E-AC91-41EE-A882-361E1ED44562}"/>
              </a:ext>
            </a:extLst>
          </p:cNvPr>
          <p:cNvSpPr>
            <a:spLocks noGrp="1"/>
          </p:cNvSpPr>
          <p:nvPr>
            <p:ph type="sldNum" sz="quarter" idx="10"/>
          </p:nvPr>
        </p:nvSpPr>
        <p:spPr/>
        <p:txBody>
          <a:bodyPr/>
          <a:lstStyle/>
          <a:p>
            <a:fld id="{1588FB4D-6864-44F6-AED1-D41F224D1225}" type="slidenum">
              <a:rPr lang="en-US" altLang="zh-CN"/>
              <a:pPr/>
              <a:t>238</a:t>
            </a:fld>
            <a:endParaRPr lang="en-US" altLang="zh-CN">
              <a:solidFill>
                <a:schemeClr val="tx1"/>
              </a:solidFill>
            </a:endParaRPr>
          </a:p>
        </p:txBody>
      </p:sp>
      <p:sp>
        <p:nvSpPr>
          <p:cNvPr id="319490" name="Rectangle 2">
            <a:extLst>
              <a:ext uri="{FF2B5EF4-FFF2-40B4-BE49-F238E27FC236}">
                <a16:creationId xmlns:a16="http://schemas.microsoft.com/office/drawing/2014/main" id="{4A4AFCBD-A8F3-486A-ABA8-44D5B8A4277C}"/>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案     例</a:t>
            </a:r>
          </a:p>
        </p:txBody>
      </p:sp>
      <p:sp>
        <p:nvSpPr>
          <p:cNvPr id="319491" name="Rectangle 3">
            <a:extLst>
              <a:ext uri="{FF2B5EF4-FFF2-40B4-BE49-F238E27FC236}">
                <a16:creationId xmlns:a16="http://schemas.microsoft.com/office/drawing/2014/main" id="{78EAD895-D614-434D-A980-429C46D55ADB}"/>
              </a:ext>
            </a:extLst>
          </p:cNvPr>
          <p:cNvSpPr>
            <a:spLocks noGrp="1" noChangeArrowheads="1"/>
          </p:cNvSpPr>
          <p:nvPr>
            <p:ph type="body" idx="1"/>
          </p:nvPr>
        </p:nvSpPr>
        <p:spPr>
          <a:xfrm>
            <a:off x="2438400" y="188913"/>
            <a:ext cx="6705600" cy="6669087"/>
          </a:xfrm>
        </p:spPr>
        <p:txBody>
          <a:bodyPr/>
          <a:lstStyle/>
          <a:p>
            <a:r>
              <a:rPr lang="en-US" altLang="zh-CN" sz="2000" b="1">
                <a:solidFill>
                  <a:srgbClr val="0066FF"/>
                </a:solidFill>
              </a:rPr>
              <a:t>W</a:t>
            </a:r>
            <a:r>
              <a:rPr lang="en-US" altLang="zh-CN" sz="2000" b="1" baseline="-25000">
                <a:solidFill>
                  <a:srgbClr val="0066FF"/>
                </a:solidFill>
              </a:rPr>
              <a:t>D</a:t>
            </a:r>
            <a:r>
              <a:rPr lang="en-US" altLang="zh-CN" sz="2000" b="1">
                <a:solidFill>
                  <a:srgbClr val="0066FF"/>
                </a:solidFill>
              </a:rPr>
              <a:t>=8×0.35+9×0.225+9×0.225+7×0.10+6×0.10</a:t>
            </a:r>
          </a:p>
          <a:p>
            <a:r>
              <a:rPr lang="en-US" altLang="zh-CN" sz="2000" b="1">
                <a:solidFill>
                  <a:srgbClr val="0066FF"/>
                </a:solidFill>
              </a:rPr>
              <a:t>       = 8.15</a:t>
            </a:r>
          </a:p>
          <a:p>
            <a:r>
              <a:rPr lang="zh-CN" altLang="en-US" sz="2000" b="1">
                <a:solidFill>
                  <a:srgbClr val="FF0000"/>
                </a:solidFill>
              </a:rPr>
              <a:t>各方案功能的总加权得分为：</a:t>
            </a:r>
          </a:p>
          <a:p>
            <a:r>
              <a:rPr lang="en-US" altLang="zh-CN" sz="2000" b="1">
                <a:solidFill>
                  <a:srgbClr val="FF0000"/>
                </a:solidFill>
              </a:rPr>
              <a:t>W= W</a:t>
            </a:r>
            <a:r>
              <a:rPr lang="en-US" altLang="zh-CN" sz="2000" b="1" baseline="-25000">
                <a:solidFill>
                  <a:srgbClr val="FF0000"/>
                </a:solidFill>
              </a:rPr>
              <a:t>A</a:t>
            </a:r>
            <a:r>
              <a:rPr lang="en-US" altLang="zh-CN" sz="2000" b="1">
                <a:solidFill>
                  <a:srgbClr val="FF0000"/>
                </a:solidFill>
              </a:rPr>
              <a:t>+ W</a:t>
            </a:r>
            <a:r>
              <a:rPr lang="en-US" altLang="zh-CN" sz="2000" b="1" baseline="-25000">
                <a:solidFill>
                  <a:srgbClr val="FF0000"/>
                </a:solidFill>
              </a:rPr>
              <a:t>B</a:t>
            </a:r>
            <a:r>
              <a:rPr lang="en-US" altLang="zh-CN" sz="2000" b="1">
                <a:solidFill>
                  <a:srgbClr val="FF0000"/>
                </a:solidFill>
              </a:rPr>
              <a:t> + W</a:t>
            </a:r>
            <a:r>
              <a:rPr lang="en-US" altLang="zh-CN" sz="2000" b="1" baseline="-25000">
                <a:solidFill>
                  <a:srgbClr val="FF0000"/>
                </a:solidFill>
              </a:rPr>
              <a:t>C</a:t>
            </a:r>
            <a:r>
              <a:rPr lang="en-US" altLang="zh-CN" sz="2000" b="1">
                <a:solidFill>
                  <a:srgbClr val="FF0000"/>
                </a:solidFill>
              </a:rPr>
              <a:t>+ W</a:t>
            </a:r>
            <a:r>
              <a:rPr lang="en-US" altLang="zh-CN" sz="2000" b="1" baseline="-25000">
                <a:solidFill>
                  <a:srgbClr val="FF0000"/>
                </a:solidFill>
              </a:rPr>
              <a:t>D</a:t>
            </a:r>
            <a:r>
              <a:rPr lang="en-US" altLang="zh-CN" sz="2000" b="1">
                <a:solidFill>
                  <a:srgbClr val="FF0000"/>
                </a:solidFill>
              </a:rPr>
              <a:t>=35.45</a:t>
            </a:r>
          </a:p>
          <a:p>
            <a:r>
              <a:rPr lang="zh-CN" altLang="en-US" sz="2000" b="1">
                <a:solidFill>
                  <a:srgbClr val="FF0000"/>
                </a:solidFill>
              </a:rPr>
              <a:t>各方案的功能系数为：</a:t>
            </a:r>
          </a:p>
          <a:p>
            <a:r>
              <a:rPr lang="en-US" altLang="zh-CN" sz="2000" b="1">
                <a:solidFill>
                  <a:srgbClr val="FF0000"/>
                </a:solidFill>
              </a:rPr>
              <a:t>F</a:t>
            </a:r>
            <a:r>
              <a:rPr lang="en-US" altLang="zh-CN" sz="2000" b="1" baseline="-25000">
                <a:solidFill>
                  <a:srgbClr val="FF0000"/>
                </a:solidFill>
              </a:rPr>
              <a:t>A</a:t>
            </a:r>
            <a:r>
              <a:rPr lang="en-US" altLang="zh-CN" sz="2000" b="1">
                <a:solidFill>
                  <a:srgbClr val="FF0000"/>
                </a:solidFill>
              </a:rPr>
              <a:t>=9.125/35.45=0.257</a:t>
            </a:r>
          </a:p>
          <a:p>
            <a:r>
              <a:rPr lang="en-US" altLang="zh-CN" sz="2000" b="1">
                <a:solidFill>
                  <a:srgbClr val="FF0000"/>
                </a:solidFill>
              </a:rPr>
              <a:t>F</a:t>
            </a:r>
            <a:r>
              <a:rPr lang="en-US" altLang="zh-CN" sz="2000" b="1" baseline="-25000">
                <a:solidFill>
                  <a:srgbClr val="FF0000"/>
                </a:solidFill>
              </a:rPr>
              <a:t>B</a:t>
            </a:r>
            <a:r>
              <a:rPr lang="en-US" altLang="zh-CN" sz="2000" b="1">
                <a:solidFill>
                  <a:srgbClr val="FF0000"/>
                </a:solidFill>
              </a:rPr>
              <a:t>=9.275/35.45=0.262</a:t>
            </a:r>
          </a:p>
          <a:p>
            <a:r>
              <a:rPr lang="en-US" altLang="zh-CN" sz="2000" b="1">
                <a:solidFill>
                  <a:srgbClr val="FF0000"/>
                </a:solidFill>
              </a:rPr>
              <a:t>F</a:t>
            </a:r>
            <a:r>
              <a:rPr lang="en-US" altLang="zh-CN" sz="2000" b="1" baseline="-25000">
                <a:solidFill>
                  <a:srgbClr val="FF0000"/>
                </a:solidFill>
              </a:rPr>
              <a:t>C</a:t>
            </a:r>
            <a:r>
              <a:rPr lang="en-US" altLang="zh-CN" sz="2000" b="1">
                <a:solidFill>
                  <a:srgbClr val="FF0000"/>
                </a:solidFill>
              </a:rPr>
              <a:t>=8.90/35.45=0.251</a:t>
            </a:r>
          </a:p>
          <a:p>
            <a:r>
              <a:rPr lang="en-US" altLang="zh-CN" sz="2000" b="1">
                <a:solidFill>
                  <a:srgbClr val="FF0000"/>
                </a:solidFill>
              </a:rPr>
              <a:t>F</a:t>
            </a:r>
            <a:r>
              <a:rPr lang="en-US" altLang="zh-CN" sz="2000" b="1" baseline="-25000">
                <a:solidFill>
                  <a:srgbClr val="FF0000"/>
                </a:solidFill>
              </a:rPr>
              <a:t>D</a:t>
            </a:r>
            <a:r>
              <a:rPr lang="en-US" altLang="zh-CN" sz="2000" b="1">
                <a:solidFill>
                  <a:srgbClr val="FF0000"/>
                </a:solidFill>
              </a:rPr>
              <a:t>=8.15/35.45=0.230</a:t>
            </a:r>
          </a:p>
          <a:p>
            <a:r>
              <a:rPr lang="zh-CN" altLang="en-US" sz="2000" b="1">
                <a:solidFill>
                  <a:srgbClr val="009900"/>
                </a:solidFill>
              </a:rPr>
              <a:t>计算各方案的成本指数</a:t>
            </a:r>
          </a:p>
          <a:p>
            <a:r>
              <a:rPr lang="zh-CN" altLang="en-US" sz="2000" b="1">
                <a:solidFill>
                  <a:srgbClr val="009900"/>
                </a:solidFill>
              </a:rPr>
              <a:t>四种方案的总造价为：</a:t>
            </a:r>
            <a:r>
              <a:rPr lang="en-US" altLang="zh-CN" sz="2000" b="1">
                <a:solidFill>
                  <a:srgbClr val="009900"/>
                </a:solidFill>
              </a:rPr>
              <a:t>1420+1230+1150+1360=5160</a:t>
            </a:r>
          </a:p>
          <a:p>
            <a:r>
              <a:rPr lang="zh-CN" altLang="en-US" sz="2000" b="1">
                <a:solidFill>
                  <a:srgbClr val="009900"/>
                </a:solidFill>
              </a:rPr>
              <a:t>各方案的成本指数为：</a:t>
            </a:r>
          </a:p>
          <a:p>
            <a:r>
              <a:rPr lang="en-US" altLang="zh-CN" sz="2000" b="1">
                <a:solidFill>
                  <a:srgbClr val="009900"/>
                </a:solidFill>
              </a:rPr>
              <a:t>C</a:t>
            </a:r>
            <a:r>
              <a:rPr lang="en-US" altLang="zh-CN" sz="2000" b="1" baseline="-25000">
                <a:solidFill>
                  <a:srgbClr val="009900"/>
                </a:solidFill>
              </a:rPr>
              <a:t>A</a:t>
            </a:r>
            <a:r>
              <a:rPr lang="en-US" altLang="zh-CN" sz="2000" b="1">
                <a:solidFill>
                  <a:srgbClr val="009900"/>
                </a:solidFill>
              </a:rPr>
              <a:t>=1420/5160=0.275</a:t>
            </a:r>
          </a:p>
          <a:p>
            <a:r>
              <a:rPr lang="en-US" altLang="zh-CN" sz="2000" b="1">
                <a:solidFill>
                  <a:srgbClr val="009900"/>
                </a:solidFill>
              </a:rPr>
              <a:t>C</a:t>
            </a:r>
            <a:r>
              <a:rPr lang="en-US" altLang="zh-CN" sz="2000" b="1" baseline="-25000">
                <a:solidFill>
                  <a:srgbClr val="009900"/>
                </a:solidFill>
              </a:rPr>
              <a:t>B</a:t>
            </a:r>
            <a:r>
              <a:rPr lang="en-US" altLang="zh-CN" sz="2000" b="1">
                <a:solidFill>
                  <a:srgbClr val="009900"/>
                </a:solidFill>
              </a:rPr>
              <a:t>=1420/5160=0.275</a:t>
            </a:r>
          </a:p>
          <a:p>
            <a:r>
              <a:rPr lang="en-US" altLang="zh-CN" sz="2000" b="1">
                <a:solidFill>
                  <a:srgbClr val="009900"/>
                </a:solidFill>
              </a:rPr>
              <a:t>C</a:t>
            </a:r>
            <a:r>
              <a:rPr lang="en-US" altLang="zh-CN" sz="2000" b="1" baseline="-25000">
                <a:solidFill>
                  <a:srgbClr val="009900"/>
                </a:solidFill>
              </a:rPr>
              <a:t>C</a:t>
            </a:r>
            <a:r>
              <a:rPr lang="en-US" altLang="zh-CN" sz="2000" b="1">
                <a:solidFill>
                  <a:srgbClr val="009900"/>
                </a:solidFill>
              </a:rPr>
              <a:t>=1420/5160=0.275</a:t>
            </a:r>
          </a:p>
          <a:p>
            <a:r>
              <a:rPr lang="en-US" altLang="zh-CN" sz="2000" b="1">
                <a:solidFill>
                  <a:srgbClr val="009900"/>
                </a:solidFill>
              </a:rPr>
              <a:t>C</a:t>
            </a:r>
            <a:r>
              <a:rPr lang="en-US" altLang="zh-CN" sz="2000" b="1" baseline="-25000">
                <a:solidFill>
                  <a:srgbClr val="009900"/>
                </a:solidFill>
              </a:rPr>
              <a:t>D</a:t>
            </a:r>
            <a:r>
              <a:rPr lang="en-US" altLang="zh-CN" sz="2000" b="1">
                <a:solidFill>
                  <a:srgbClr val="009900"/>
                </a:solidFill>
              </a:rPr>
              <a:t>=1420/5160=0.275</a:t>
            </a:r>
          </a:p>
          <a:p>
            <a:pPr>
              <a:buFont typeface="Wingdings" panose="05000000000000000000" pitchFamily="2" charset="2"/>
              <a:buNone/>
            </a:pPr>
            <a:r>
              <a:rPr lang="zh-CN" altLang="en-US" sz="2000" b="1">
                <a:solidFill>
                  <a:schemeClr val="accent2"/>
                </a:solidFill>
              </a:rPr>
              <a:t>最后计算各方案的价值指数</a:t>
            </a:r>
          </a:p>
          <a:p>
            <a:pPr>
              <a:buFont typeface="Wingdings" panose="05000000000000000000" pitchFamily="2" charset="2"/>
              <a:buNone/>
            </a:pPr>
            <a:endParaRPr lang="zh-CN" altLang="en-US" sz="2000" b="1">
              <a:solidFill>
                <a:schemeClr val="accent2"/>
              </a:solidFill>
            </a:endParaRPr>
          </a:p>
          <a:p>
            <a:endParaRPr lang="en-US" altLang="zh-CN" sz="2000"/>
          </a:p>
        </p:txBody>
      </p:sp>
    </p:spTree>
  </p:cSld>
  <p:clrMapOvr>
    <a:masterClrMapping/>
  </p:clrMapOvr>
  <p:transition spd="slow">
    <p:randomBar dir="vert"/>
  </p:transition>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5B9FE77F-B9C4-448D-B5FD-5CF6A2300983}"/>
              </a:ext>
            </a:extLst>
          </p:cNvPr>
          <p:cNvSpPr>
            <a:spLocks noGrp="1"/>
          </p:cNvSpPr>
          <p:nvPr>
            <p:ph type="sldNum" sz="quarter" idx="10"/>
          </p:nvPr>
        </p:nvSpPr>
        <p:spPr/>
        <p:txBody>
          <a:bodyPr/>
          <a:lstStyle/>
          <a:p>
            <a:fld id="{4E96AE31-E2FD-45D9-924A-7C61683B2B70}" type="slidenum">
              <a:rPr lang="en-US" altLang="zh-CN"/>
              <a:pPr/>
              <a:t>239</a:t>
            </a:fld>
            <a:endParaRPr lang="en-US" altLang="zh-CN">
              <a:solidFill>
                <a:schemeClr val="tx1"/>
              </a:solidFill>
            </a:endParaRPr>
          </a:p>
        </p:txBody>
      </p:sp>
      <p:sp>
        <p:nvSpPr>
          <p:cNvPr id="320514" name="Rectangle 2">
            <a:extLst>
              <a:ext uri="{FF2B5EF4-FFF2-40B4-BE49-F238E27FC236}">
                <a16:creationId xmlns:a16="http://schemas.microsoft.com/office/drawing/2014/main" id="{BCE69BD2-CD80-40EC-AFF4-A424748C5DDC}"/>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t>案   例</a:t>
            </a:r>
          </a:p>
        </p:txBody>
      </p:sp>
      <p:sp>
        <p:nvSpPr>
          <p:cNvPr id="320515" name="Rectangle 3">
            <a:extLst>
              <a:ext uri="{FF2B5EF4-FFF2-40B4-BE49-F238E27FC236}">
                <a16:creationId xmlns:a16="http://schemas.microsoft.com/office/drawing/2014/main" id="{303C9375-02C1-4BAF-9922-45A5BC997A71}"/>
              </a:ext>
            </a:extLst>
          </p:cNvPr>
          <p:cNvSpPr>
            <a:spLocks noGrp="1" noChangeArrowheads="1"/>
          </p:cNvSpPr>
          <p:nvPr>
            <p:ph type="body" idx="1"/>
          </p:nvPr>
        </p:nvSpPr>
        <p:spPr>
          <a:xfrm>
            <a:off x="2438400" y="476250"/>
            <a:ext cx="6705600" cy="6192838"/>
          </a:xfrm>
        </p:spPr>
        <p:txBody>
          <a:bodyPr/>
          <a:lstStyle/>
          <a:p>
            <a:r>
              <a:rPr lang="zh-CN" altLang="en-US" sz="2000" b="1">
                <a:solidFill>
                  <a:schemeClr val="accent2"/>
                </a:solidFill>
              </a:rPr>
              <a:t>各方案的价值指数为：</a:t>
            </a:r>
          </a:p>
          <a:p>
            <a:r>
              <a:rPr lang="en-US" altLang="zh-CN" sz="2000" b="1">
                <a:solidFill>
                  <a:schemeClr val="accent2"/>
                </a:solidFill>
              </a:rPr>
              <a:t>V</a:t>
            </a:r>
            <a:r>
              <a:rPr lang="en-US" altLang="zh-CN" sz="2000" b="1" baseline="-25000">
                <a:solidFill>
                  <a:schemeClr val="accent2"/>
                </a:solidFill>
              </a:rPr>
              <a:t>A</a:t>
            </a:r>
            <a:r>
              <a:rPr lang="en-US" altLang="zh-CN" sz="2000" b="1">
                <a:solidFill>
                  <a:schemeClr val="accent2"/>
                </a:solidFill>
              </a:rPr>
              <a:t>=F</a:t>
            </a:r>
            <a:r>
              <a:rPr lang="en-US" altLang="zh-CN" sz="2000" b="1" baseline="-25000">
                <a:solidFill>
                  <a:schemeClr val="accent2"/>
                </a:solidFill>
              </a:rPr>
              <a:t>A</a:t>
            </a:r>
            <a:r>
              <a:rPr lang="en-US" altLang="zh-CN" sz="2000" b="1">
                <a:solidFill>
                  <a:schemeClr val="accent2"/>
                </a:solidFill>
              </a:rPr>
              <a:t>/C</a:t>
            </a:r>
            <a:r>
              <a:rPr lang="en-US" altLang="zh-CN" sz="2000" b="1" baseline="-25000">
                <a:solidFill>
                  <a:schemeClr val="accent2"/>
                </a:solidFill>
              </a:rPr>
              <a:t>A</a:t>
            </a:r>
            <a:r>
              <a:rPr lang="en-US" altLang="zh-CN" sz="2000" b="1">
                <a:solidFill>
                  <a:schemeClr val="accent2"/>
                </a:solidFill>
              </a:rPr>
              <a:t>=0.257/0.275=0.935</a:t>
            </a:r>
          </a:p>
          <a:p>
            <a:r>
              <a:rPr lang="en-US" altLang="zh-CN" sz="2000" b="1">
                <a:solidFill>
                  <a:schemeClr val="accent2"/>
                </a:solidFill>
              </a:rPr>
              <a:t>V</a:t>
            </a:r>
            <a:r>
              <a:rPr lang="en-US" altLang="zh-CN" sz="2000" b="1" baseline="-25000">
                <a:solidFill>
                  <a:schemeClr val="accent2"/>
                </a:solidFill>
              </a:rPr>
              <a:t>B</a:t>
            </a:r>
            <a:r>
              <a:rPr lang="en-US" altLang="zh-CN" sz="2000" b="1">
                <a:solidFill>
                  <a:schemeClr val="accent2"/>
                </a:solidFill>
              </a:rPr>
              <a:t>=F</a:t>
            </a:r>
            <a:r>
              <a:rPr lang="en-US" altLang="zh-CN" sz="2000" b="1" baseline="-25000">
                <a:solidFill>
                  <a:schemeClr val="accent2"/>
                </a:solidFill>
              </a:rPr>
              <a:t>B</a:t>
            </a:r>
            <a:r>
              <a:rPr lang="en-US" altLang="zh-CN" sz="2000" b="1">
                <a:solidFill>
                  <a:schemeClr val="accent2"/>
                </a:solidFill>
              </a:rPr>
              <a:t>/C</a:t>
            </a:r>
            <a:r>
              <a:rPr lang="en-US" altLang="zh-CN" sz="2000" b="1" baseline="-25000">
                <a:solidFill>
                  <a:schemeClr val="accent2"/>
                </a:solidFill>
              </a:rPr>
              <a:t>B</a:t>
            </a:r>
            <a:r>
              <a:rPr lang="en-US" altLang="zh-CN" sz="2000" b="1">
                <a:solidFill>
                  <a:schemeClr val="accent2"/>
                </a:solidFill>
              </a:rPr>
              <a:t>=0.262/0.238=1.101</a:t>
            </a:r>
          </a:p>
          <a:p>
            <a:r>
              <a:rPr lang="en-US" altLang="zh-CN" sz="2000" b="1">
                <a:solidFill>
                  <a:schemeClr val="accent2"/>
                </a:solidFill>
              </a:rPr>
              <a:t>V</a:t>
            </a:r>
            <a:r>
              <a:rPr lang="en-US" altLang="zh-CN" sz="2000" b="1" baseline="-25000">
                <a:solidFill>
                  <a:schemeClr val="accent2"/>
                </a:solidFill>
              </a:rPr>
              <a:t>C</a:t>
            </a:r>
            <a:r>
              <a:rPr lang="en-US" altLang="zh-CN" sz="2000" b="1">
                <a:solidFill>
                  <a:schemeClr val="accent2"/>
                </a:solidFill>
              </a:rPr>
              <a:t>=F</a:t>
            </a:r>
            <a:r>
              <a:rPr lang="en-US" altLang="zh-CN" sz="2000" b="1" baseline="-25000">
                <a:solidFill>
                  <a:schemeClr val="accent2"/>
                </a:solidFill>
              </a:rPr>
              <a:t>C</a:t>
            </a:r>
            <a:r>
              <a:rPr lang="en-US" altLang="zh-CN" sz="2000" b="1">
                <a:solidFill>
                  <a:schemeClr val="accent2"/>
                </a:solidFill>
              </a:rPr>
              <a:t>/C</a:t>
            </a:r>
            <a:r>
              <a:rPr lang="en-US" altLang="zh-CN" sz="2000" b="1" baseline="-25000">
                <a:solidFill>
                  <a:schemeClr val="accent2"/>
                </a:solidFill>
              </a:rPr>
              <a:t>C</a:t>
            </a:r>
            <a:r>
              <a:rPr lang="en-US" altLang="zh-CN" sz="2000" b="1">
                <a:solidFill>
                  <a:schemeClr val="accent2"/>
                </a:solidFill>
              </a:rPr>
              <a:t>=0.251/0.223=1.126</a:t>
            </a:r>
          </a:p>
          <a:p>
            <a:r>
              <a:rPr lang="en-US" altLang="zh-CN" sz="2000" b="1">
                <a:solidFill>
                  <a:schemeClr val="accent2"/>
                </a:solidFill>
              </a:rPr>
              <a:t>V</a:t>
            </a:r>
            <a:r>
              <a:rPr lang="en-US" altLang="zh-CN" sz="2000" b="1" baseline="-25000">
                <a:solidFill>
                  <a:schemeClr val="accent2"/>
                </a:solidFill>
              </a:rPr>
              <a:t>D</a:t>
            </a:r>
            <a:r>
              <a:rPr lang="en-US" altLang="zh-CN" sz="2000" b="1">
                <a:solidFill>
                  <a:schemeClr val="accent2"/>
                </a:solidFill>
              </a:rPr>
              <a:t>=F</a:t>
            </a:r>
            <a:r>
              <a:rPr lang="en-US" altLang="zh-CN" sz="2000" b="1" baseline="-25000">
                <a:solidFill>
                  <a:schemeClr val="accent2"/>
                </a:solidFill>
              </a:rPr>
              <a:t>D</a:t>
            </a:r>
            <a:r>
              <a:rPr lang="en-US" altLang="zh-CN" sz="2000" b="1">
                <a:solidFill>
                  <a:schemeClr val="accent2"/>
                </a:solidFill>
              </a:rPr>
              <a:t>/C</a:t>
            </a:r>
            <a:r>
              <a:rPr lang="en-US" altLang="zh-CN" sz="2000" b="1" baseline="-25000">
                <a:solidFill>
                  <a:schemeClr val="accent2"/>
                </a:solidFill>
              </a:rPr>
              <a:t>D</a:t>
            </a:r>
            <a:r>
              <a:rPr lang="en-US" altLang="zh-CN" sz="2000" b="1">
                <a:solidFill>
                  <a:schemeClr val="accent2"/>
                </a:solidFill>
              </a:rPr>
              <a:t>=0.230/0.264=0.871</a:t>
            </a:r>
          </a:p>
          <a:p>
            <a:r>
              <a:rPr lang="zh-CN" altLang="en-US" sz="2000" b="1">
                <a:solidFill>
                  <a:schemeClr val="accent2"/>
                </a:solidFill>
              </a:rPr>
              <a:t>由于</a:t>
            </a:r>
            <a:r>
              <a:rPr lang="en-US" altLang="zh-CN" sz="2000" b="1">
                <a:solidFill>
                  <a:schemeClr val="accent2"/>
                </a:solidFill>
              </a:rPr>
              <a:t>C</a:t>
            </a:r>
            <a:r>
              <a:rPr lang="zh-CN" altLang="en-US" sz="2000" b="1">
                <a:solidFill>
                  <a:schemeClr val="accent2"/>
                </a:solidFill>
              </a:rPr>
              <a:t>方案的价值系数最大，因此，应选择</a:t>
            </a:r>
            <a:r>
              <a:rPr lang="en-US" altLang="zh-CN" sz="2000" b="1">
                <a:solidFill>
                  <a:schemeClr val="accent2"/>
                </a:solidFill>
              </a:rPr>
              <a:t>C</a:t>
            </a:r>
            <a:r>
              <a:rPr lang="zh-CN" altLang="en-US" sz="2000" b="1">
                <a:solidFill>
                  <a:schemeClr val="accent2"/>
                </a:solidFill>
              </a:rPr>
              <a:t>方案。</a:t>
            </a:r>
          </a:p>
          <a:p>
            <a:endParaRPr lang="zh-CN" altLang="en-US" sz="2000" b="1">
              <a:solidFill>
                <a:schemeClr val="accent2"/>
              </a:solidFill>
            </a:endParaRPr>
          </a:p>
          <a:p>
            <a:endParaRPr lang="zh-CN" altLang="en-US" sz="2000" b="1">
              <a:solidFill>
                <a:schemeClr val="accent2"/>
              </a:solidFill>
            </a:endParaRPr>
          </a:p>
          <a:p>
            <a:endParaRPr lang="zh-CN" altLang="en-US" sz="2000" b="1">
              <a:solidFill>
                <a:schemeClr val="accent2"/>
              </a:solidFill>
            </a:endParaRPr>
          </a:p>
          <a:p>
            <a:endParaRPr lang="zh-CN" altLang="en-US" sz="2000" b="1">
              <a:solidFill>
                <a:schemeClr val="accent2"/>
              </a:solidFill>
            </a:endParaRPr>
          </a:p>
          <a:p>
            <a:r>
              <a:rPr lang="en-US" altLang="zh-CN" sz="3600" b="1">
                <a:solidFill>
                  <a:srgbClr val="FF0000"/>
                </a:solidFill>
              </a:rPr>
              <a:t>~~~~~~ ~~</a:t>
            </a:r>
            <a:r>
              <a:rPr lang="zh-CN" altLang="en-US" sz="3600" b="1">
                <a:solidFill>
                  <a:srgbClr val="FF0000"/>
                </a:solidFill>
              </a:rPr>
              <a:t>完</a:t>
            </a:r>
            <a:r>
              <a:rPr lang="en-US" altLang="zh-CN" sz="3600" b="1">
                <a:solidFill>
                  <a:srgbClr val="FF0000"/>
                </a:solidFill>
              </a:rPr>
              <a:t>~~~~~~~~~~~</a:t>
            </a:r>
          </a:p>
          <a:p>
            <a:endParaRPr lang="en-US" altLang="zh-CN" sz="3600" b="1">
              <a:solidFill>
                <a:srgbClr val="FF0000"/>
              </a:solidFill>
            </a:endParaRPr>
          </a:p>
          <a:p>
            <a:endParaRPr lang="en-US" altLang="zh-CN" sz="2000"/>
          </a:p>
        </p:txBody>
      </p:sp>
    </p:spTree>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灯片编号占位符 3">
            <a:extLst>
              <a:ext uri="{FF2B5EF4-FFF2-40B4-BE49-F238E27FC236}">
                <a16:creationId xmlns:a16="http://schemas.microsoft.com/office/drawing/2014/main" id="{752FC801-49E6-42B8-913A-624FE434A53B}"/>
              </a:ext>
            </a:extLst>
          </p:cNvPr>
          <p:cNvSpPr>
            <a:spLocks noGrp="1"/>
          </p:cNvSpPr>
          <p:nvPr>
            <p:ph type="sldNum" sz="quarter" idx="10"/>
          </p:nvPr>
        </p:nvSpPr>
        <p:spPr/>
        <p:txBody>
          <a:bodyPr/>
          <a:lstStyle/>
          <a:p>
            <a:fld id="{D9F18FEF-ADF1-4F52-B3C4-67409056E7B0}" type="slidenum">
              <a:rPr lang="en-US" altLang="zh-CN"/>
              <a:pPr/>
              <a:t>24</a:t>
            </a:fld>
            <a:endParaRPr lang="en-US" altLang="zh-CN">
              <a:solidFill>
                <a:schemeClr val="tx1"/>
              </a:solidFill>
            </a:endParaRPr>
          </a:p>
        </p:txBody>
      </p:sp>
      <p:sp>
        <p:nvSpPr>
          <p:cNvPr id="84994" name="Rectangle 2">
            <a:extLst>
              <a:ext uri="{FF2B5EF4-FFF2-40B4-BE49-F238E27FC236}">
                <a16:creationId xmlns:a16="http://schemas.microsoft.com/office/drawing/2014/main" id="{B454C8FC-6D3D-4486-B8D6-BC072587F168}"/>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经济效益的基本要素</a:t>
            </a:r>
          </a:p>
        </p:txBody>
      </p:sp>
      <p:sp>
        <p:nvSpPr>
          <p:cNvPr id="84995" name="Rectangle 3">
            <a:extLst>
              <a:ext uri="{FF2B5EF4-FFF2-40B4-BE49-F238E27FC236}">
                <a16:creationId xmlns:a16="http://schemas.microsoft.com/office/drawing/2014/main" id="{610BE988-D140-42A9-ADCC-311FBDC2129A}"/>
              </a:ext>
            </a:extLst>
          </p:cNvPr>
          <p:cNvSpPr>
            <a:spLocks noGrp="1" noChangeArrowheads="1"/>
          </p:cNvSpPr>
          <p:nvPr>
            <p:ph type="body" idx="1"/>
          </p:nvPr>
        </p:nvSpPr>
        <p:spPr>
          <a:xfrm>
            <a:off x="2411413" y="0"/>
            <a:ext cx="6732587" cy="6858000"/>
          </a:xfrm>
          <a:noFill/>
          <a:ln>
            <a:solidFill>
              <a:srgbClr val="FF0066"/>
            </a:solidFill>
            <a:miter lim="800000"/>
            <a:headEnd/>
            <a:tailEnd/>
          </a:ln>
        </p:spPr>
        <p:txBody>
          <a:bodyPr/>
          <a:lstStyle/>
          <a:p>
            <a:r>
              <a:rPr lang="zh-CN" altLang="en-US" sz="2000" b="1"/>
              <a:t>（</a:t>
            </a:r>
            <a:r>
              <a:rPr lang="en-US" altLang="zh-CN" sz="2000" b="1"/>
              <a:t>3</a:t>
            </a:r>
            <a:r>
              <a:rPr lang="zh-CN" altLang="en-US" sz="2000" b="1"/>
              <a:t>）沉没成本</a:t>
            </a:r>
          </a:p>
          <a:p>
            <a:r>
              <a:rPr lang="zh-CN" altLang="en-US" sz="2000" b="1"/>
              <a:t>（</a:t>
            </a:r>
            <a:r>
              <a:rPr lang="en-US" altLang="zh-CN" sz="2000" b="1"/>
              <a:t>4</a:t>
            </a:r>
            <a:r>
              <a:rPr lang="zh-CN" altLang="en-US" sz="2000" b="1"/>
              <a:t>）机会成本</a:t>
            </a:r>
          </a:p>
          <a:p>
            <a:r>
              <a:rPr lang="en-US" altLang="zh-CN" sz="2400" b="1"/>
              <a:t>4</a:t>
            </a:r>
            <a:r>
              <a:rPr lang="zh-CN" altLang="en-US" sz="2400" b="1"/>
              <a:t>、利 润：</a:t>
            </a:r>
            <a:r>
              <a:rPr lang="zh-CN" altLang="en-US" sz="2000" b="1">
                <a:solidFill>
                  <a:srgbClr val="FF0000"/>
                </a:solidFill>
              </a:rPr>
              <a:t>利润总额、净利润</a:t>
            </a:r>
          </a:p>
          <a:p>
            <a:r>
              <a:rPr lang="zh-CN" altLang="en-US" sz="2000" b="1"/>
              <a:t>收入、成本、利润的关系如下图：</a:t>
            </a:r>
            <a:endParaRPr lang="zh-CN" altLang="en-US" sz="1800" b="1"/>
          </a:p>
          <a:p>
            <a:endParaRPr lang="zh-CN" altLang="en-US" sz="1800" b="1"/>
          </a:p>
          <a:p>
            <a:endParaRPr lang="zh-CN" altLang="en-US" sz="1800" b="1"/>
          </a:p>
          <a:p>
            <a:endParaRPr lang="zh-CN" altLang="en-US" sz="1800" b="1"/>
          </a:p>
          <a:p>
            <a:endParaRPr lang="zh-CN" altLang="en-US" sz="1800" b="1"/>
          </a:p>
          <a:p>
            <a:endParaRPr lang="zh-CN" altLang="en-US" sz="1800" b="1"/>
          </a:p>
          <a:p>
            <a:endParaRPr lang="en-US" altLang="zh-CN" sz="1800" b="1"/>
          </a:p>
        </p:txBody>
      </p:sp>
      <p:sp>
        <p:nvSpPr>
          <p:cNvPr id="84996" name="Rectangle 4">
            <a:extLst>
              <a:ext uri="{FF2B5EF4-FFF2-40B4-BE49-F238E27FC236}">
                <a16:creationId xmlns:a16="http://schemas.microsoft.com/office/drawing/2014/main" id="{D886AD68-5532-4BCB-BA07-2D89DE5DDB09}"/>
              </a:ext>
            </a:extLst>
          </p:cNvPr>
          <p:cNvSpPr>
            <a:spLocks noChangeArrowheads="1"/>
          </p:cNvSpPr>
          <p:nvPr/>
        </p:nvSpPr>
        <p:spPr bwMode="auto">
          <a:xfrm>
            <a:off x="2411413" y="3141663"/>
            <a:ext cx="360362" cy="1366837"/>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销</a:t>
            </a:r>
          </a:p>
          <a:p>
            <a:pPr algn="ctr"/>
            <a:r>
              <a:rPr lang="zh-CN" altLang="en-US" sz="1800" b="1"/>
              <a:t>售</a:t>
            </a:r>
          </a:p>
          <a:p>
            <a:pPr algn="ctr"/>
            <a:r>
              <a:rPr lang="zh-CN" altLang="en-US" sz="1800" b="1"/>
              <a:t>收</a:t>
            </a:r>
          </a:p>
          <a:p>
            <a:pPr algn="ctr"/>
            <a:r>
              <a:rPr lang="zh-CN" altLang="en-US" sz="1800" b="1"/>
              <a:t>入</a:t>
            </a:r>
          </a:p>
        </p:txBody>
      </p:sp>
      <p:sp>
        <p:nvSpPr>
          <p:cNvPr id="84997" name="Rectangle 5">
            <a:extLst>
              <a:ext uri="{FF2B5EF4-FFF2-40B4-BE49-F238E27FC236}">
                <a16:creationId xmlns:a16="http://schemas.microsoft.com/office/drawing/2014/main" id="{9FA576E8-E597-4D0F-B210-CE82166AE5BD}"/>
              </a:ext>
            </a:extLst>
          </p:cNvPr>
          <p:cNvSpPr>
            <a:spLocks noChangeArrowheads="1"/>
          </p:cNvSpPr>
          <p:nvPr/>
        </p:nvSpPr>
        <p:spPr bwMode="auto">
          <a:xfrm>
            <a:off x="3348038" y="1700213"/>
            <a:ext cx="1728787"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销售税金及附加</a:t>
            </a:r>
          </a:p>
        </p:txBody>
      </p:sp>
      <p:sp>
        <p:nvSpPr>
          <p:cNvPr id="84998" name="Rectangle 6">
            <a:extLst>
              <a:ext uri="{FF2B5EF4-FFF2-40B4-BE49-F238E27FC236}">
                <a16:creationId xmlns:a16="http://schemas.microsoft.com/office/drawing/2014/main" id="{715BE00B-2793-4E24-9F44-4ECEAE6510C4}"/>
              </a:ext>
            </a:extLst>
          </p:cNvPr>
          <p:cNvSpPr>
            <a:spLocks noChangeArrowheads="1"/>
          </p:cNvSpPr>
          <p:nvPr/>
        </p:nvSpPr>
        <p:spPr bwMode="auto">
          <a:xfrm>
            <a:off x="5508625" y="1557338"/>
            <a:ext cx="3635375" cy="7921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增值税、消费税、营业税、资源</a:t>
            </a:r>
          </a:p>
          <a:p>
            <a:pPr algn="ctr"/>
            <a:r>
              <a:rPr lang="zh-CN" altLang="en-US" sz="1800" b="1"/>
              <a:t>税、城市维护建设税及教育费附加</a:t>
            </a:r>
          </a:p>
        </p:txBody>
      </p:sp>
      <p:sp>
        <p:nvSpPr>
          <p:cNvPr id="84999" name="Rectangle 7">
            <a:extLst>
              <a:ext uri="{FF2B5EF4-FFF2-40B4-BE49-F238E27FC236}">
                <a16:creationId xmlns:a16="http://schemas.microsoft.com/office/drawing/2014/main" id="{126B136A-7FC9-4534-A559-A4CCD6C57C2D}"/>
              </a:ext>
            </a:extLst>
          </p:cNvPr>
          <p:cNvSpPr>
            <a:spLocks noChangeArrowheads="1"/>
          </p:cNvSpPr>
          <p:nvPr/>
        </p:nvSpPr>
        <p:spPr bwMode="auto">
          <a:xfrm>
            <a:off x="3203575" y="3716338"/>
            <a:ext cx="1368425"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总成本费用</a:t>
            </a:r>
          </a:p>
        </p:txBody>
      </p:sp>
      <p:sp>
        <p:nvSpPr>
          <p:cNvPr id="85000" name="Rectangle 8">
            <a:extLst>
              <a:ext uri="{FF2B5EF4-FFF2-40B4-BE49-F238E27FC236}">
                <a16:creationId xmlns:a16="http://schemas.microsoft.com/office/drawing/2014/main" id="{4B8DCD5F-AB76-41AE-812D-BFA40A820023}"/>
              </a:ext>
            </a:extLst>
          </p:cNvPr>
          <p:cNvSpPr>
            <a:spLocks noChangeArrowheads="1"/>
          </p:cNvSpPr>
          <p:nvPr/>
        </p:nvSpPr>
        <p:spPr bwMode="auto">
          <a:xfrm>
            <a:off x="5148263" y="2636838"/>
            <a:ext cx="2303462"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折旧、摊销、维简费</a:t>
            </a:r>
          </a:p>
        </p:txBody>
      </p:sp>
      <p:sp>
        <p:nvSpPr>
          <p:cNvPr id="85001" name="Rectangle 9">
            <a:extLst>
              <a:ext uri="{FF2B5EF4-FFF2-40B4-BE49-F238E27FC236}">
                <a16:creationId xmlns:a16="http://schemas.microsoft.com/office/drawing/2014/main" id="{D431DA09-91B3-4F2D-9AEC-B17F3F76AB16}"/>
              </a:ext>
            </a:extLst>
          </p:cNvPr>
          <p:cNvSpPr>
            <a:spLocks noChangeArrowheads="1"/>
          </p:cNvSpPr>
          <p:nvPr/>
        </p:nvSpPr>
        <p:spPr bwMode="auto">
          <a:xfrm>
            <a:off x="5148263" y="3213100"/>
            <a:ext cx="1295400" cy="3603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利息支出</a:t>
            </a:r>
          </a:p>
        </p:txBody>
      </p:sp>
      <p:sp>
        <p:nvSpPr>
          <p:cNvPr id="85002" name="Rectangle 10">
            <a:extLst>
              <a:ext uri="{FF2B5EF4-FFF2-40B4-BE49-F238E27FC236}">
                <a16:creationId xmlns:a16="http://schemas.microsoft.com/office/drawing/2014/main" id="{C5C35A67-4959-4943-A1E2-B2FB5D021C11}"/>
              </a:ext>
            </a:extLst>
          </p:cNvPr>
          <p:cNvSpPr>
            <a:spLocks noChangeArrowheads="1"/>
          </p:cNvSpPr>
          <p:nvPr/>
        </p:nvSpPr>
        <p:spPr bwMode="auto">
          <a:xfrm>
            <a:off x="5148263" y="3716338"/>
            <a:ext cx="2808287"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外购原材料、燃料、动力费</a:t>
            </a:r>
          </a:p>
        </p:txBody>
      </p:sp>
      <p:sp>
        <p:nvSpPr>
          <p:cNvPr id="85003" name="Rectangle 11">
            <a:extLst>
              <a:ext uri="{FF2B5EF4-FFF2-40B4-BE49-F238E27FC236}">
                <a16:creationId xmlns:a16="http://schemas.microsoft.com/office/drawing/2014/main" id="{BAA305B9-4AE5-4798-949B-82A1D7E39C02}"/>
              </a:ext>
            </a:extLst>
          </p:cNvPr>
          <p:cNvSpPr>
            <a:spLocks noChangeArrowheads="1"/>
          </p:cNvSpPr>
          <p:nvPr/>
        </p:nvSpPr>
        <p:spPr bwMode="auto">
          <a:xfrm>
            <a:off x="5148263" y="4292600"/>
            <a:ext cx="1871662" cy="3603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工资及福利费</a:t>
            </a:r>
          </a:p>
        </p:txBody>
      </p:sp>
      <p:sp>
        <p:nvSpPr>
          <p:cNvPr id="85004" name="Rectangle 12">
            <a:extLst>
              <a:ext uri="{FF2B5EF4-FFF2-40B4-BE49-F238E27FC236}">
                <a16:creationId xmlns:a16="http://schemas.microsoft.com/office/drawing/2014/main" id="{BA9F07D7-A14A-4C38-93AC-0004836BBF1C}"/>
              </a:ext>
            </a:extLst>
          </p:cNvPr>
          <p:cNvSpPr>
            <a:spLocks noChangeArrowheads="1"/>
          </p:cNvSpPr>
          <p:nvPr/>
        </p:nvSpPr>
        <p:spPr bwMode="auto">
          <a:xfrm>
            <a:off x="5148263" y="4868863"/>
            <a:ext cx="1079500"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修理费</a:t>
            </a:r>
          </a:p>
        </p:txBody>
      </p:sp>
      <p:sp>
        <p:nvSpPr>
          <p:cNvPr id="85005" name="Rectangle 13">
            <a:extLst>
              <a:ext uri="{FF2B5EF4-FFF2-40B4-BE49-F238E27FC236}">
                <a16:creationId xmlns:a16="http://schemas.microsoft.com/office/drawing/2014/main" id="{E5D856C1-4210-4CE6-9F49-E9D40AE7E337}"/>
              </a:ext>
            </a:extLst>
          </p:cNvPr>
          <p:cNvSpPr>
            <a:spLocks noChangeArrowheads="1"/>
          </p:cNvSpPr>
          <p:nvPr/>
        </p:nvSpPr>
        <p:spPr bwMode="auto">
          <a:xfrm>
            <a:off x="5148263" y="5445125"/>
            <a:ext cx="1295400" cy="360363"/>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其它费用</a:t>
            </a:r>
          </a:p>
        </p:txBody>
      </p:sp>
      <p:sp>
        <p:nvSpPr>
          <p:cNvPr id="85006" name="Rectangle 14">
            <a:extLst>
              <a:ext uri="{FF2B5EF4-FFF2-40B4-BE49-F238E27FC236}">
                <a16:creationId xmlns:a16="http://schemas.microsoft.com/office/drawing/2014/main" id="{634B11D1-CCB1-4055-B5E9-ECE42095A4E1}"/>
              </a:ext>
            </a:extLst>
          </p:cNvPr>
          <p:cNvSpPr>
            <a:spLocks noChangeArrowheads="1"/>
          </p:cNvSpPr>
          <p:nvPr/>
        </p:nvSpPr>
        <p:spPr bwMode="auto">
          <a:xfrm>
            <a:off x="3132138" y="6165850"/>
            <a:ext cx="1223962" cy="35877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利润总额</a:t>
            </a:r>
          </a:p>
        </p:txBody>
      </p:sp>
      <p:sp>
        <p:nvSpPr>
          <p:cNvPr id="85007" name="Rectangle 15">
            <a:extLst>
              <a:ext uri="{FF2B5EF4-FFF2-40B4-BE49-F238E27FC236}">
                <a16:creationId xmlns:a16="http://schemas.microsoft.com/office/drawing/2014/main" id="{8552E730-B3E3-490A-9746-2030C717E088}"/>
              </a:ext>
            </a:extLst>
          </p:cNvPr>
          <p:cNvSpPr>
            <a:spLocks noChangeArrowheads="1"/>
          </p:cNvSpPr>
          <p:nvPr/>
        </p:nvSpPr>
        <p:spPr bwMode="auto">
          <a:xfrm>
            <a:off x="5148263" y="5949950"/>
            <a:ext cx="1223962" cy="35877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所得税</a:t>
            </a:r>
          </a:p>
        </p:txBody>
      </p:sp>
      <p:sp>
        <p:nvSpPr>
          <p:cNvPr id="85008" name="Rectangle 16">
            <a:extLst>
              <a:ext uri="{FF2B5EF4-FFF2-40B4-BE49-F238E27FC236}">
                <a16:creationId xmlns:a16="http://schemas.microsoft.com/office/drawing/2014/main" id="{956099B4-514E-4F66-B0D4-529B0ADE7207}"/>
              </a:ext>
            </a:extLst>
          </p:cNvPr>
          <p:cNvSpPr>
            <a:spLocks noChangeArrowheads="1"/>
          </p:cNvSpPr>
          <p:nvPr/>
        </p:nvSpPr>
        <p:spPr bwMode="auto">
          <a:xfrm>
            <a:off x="5148263" y="6453188"/>
            <a:ext cx="1368425" cy="40481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税后利润</a:t>
            </a:r>
          </a:p>
        </p:txBody>
      </p:sp>
      <p:sp>
        <p:nvSpPr>
          <p:cNvPr id="85009" name="Rectangle 17">
            <a:extLst>
              <a:ext uri="{FF2B5EF4-FFF2-40B4-BE49-F238E27FC236}">
                <a16:creationId xmlns:a16="http://schemas.microsoft.com/office/drawing/2014/main" id="{5856AA00-51B7-4F1B-82D5-ABBF9D49B995}"/>
              </a:ext>
            </a:extLst>
          </p:cNvPr>
          <p:cNvSpPr>
            <a:spLocks noChangeArrowheads="1"/>
          </p:cNvSpPr>
          <p:nvPr/>
        </p:nvSpPr>
        <p:spPr bwMode="auto">
          <a:xfrm>
            <a:off x="7235825" y="5084763"/>
            <a:ext cx="1511300"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盈余公积金</a:t>
            </a:r>
          </a:p>
        </p:txBody>
      </p:sp>
      <p:sp>
        <p:nvSpPr>
          <p:cNvPr id="85010" name="Rectangle 18">
            <a:extLst>
              <a:ext uri="{FF2B5EF4-FFF2-40B4-BE49-F238E27FC236}">
                <a16:creationId xmlns:a16="http://schemas.microsoft.com/office/drawing/2014/main" id="{FF6ABFEA-3927-467E-9058-5D326C39DCB0}"/>
              </a:ext>
            </a:extLst>
          </p:cNvPr>
          <p:cNvSpPr>
            <a:spLocks noChangeArrowheads="1"/>
          </p:cNvSpPr>
          <p:nvPr/>
        </p:nvSpPr>
        <p:spPr bwMode="auto">
          <a:xfrm>
            <a:off x="7235825" y="5734050"/>
            <a:ext cx="1296988" cy="358775"/>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应付利润</a:t>
            </a:r>
          </a:p>
        </p:txBody>
      </p:sp>
      <p:sp>
        <p:nvSpPr>
          <p:cNvPr id="85011" name="Rectangle 19">
            <a:extLst>
              <a:ext uri="{FF2B5EF4-FFF2-40B4-BE49-F238E27FC236}">
                <a16:creationId xmlns:a16="http://schemas.microsoft.com/office/drawing/2014/main" id="{267E2AA2-D9FE-49C8-95BE-ECA2994B20A9}"/>
              </a:ext>
            </a:extLst>
          </p:cNvPr>
          <p:cNvSpPr>
            <a:spLocks noChangeArrowheads="1"/>
          </p:cNvSpPr>
          <p:nvPr/>
        </p:nvSpPr>
        <p:spPr bwMode="auto">
          <a:xfrm>
            <a:off x="7235825" y="6237288"/>
            <a:ext cx="1366838" cy="360362"/>
          </a:xfrm>
          <a:prstGeom prst="rect">
            <a:avLst/>
          </a:prstGeom>
          <a:solidFill>
            <a:srgbClr val="66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1800" b="1"/>
              <a:t>未分配利润</a:t>
            </a:r>
          </a:p>
        </p:txBody>
      </p:sp>
      <p:sp>
        <p:nvSpPr>
          <p:cNvPr id="85012" name="Line 20">
            <a:extLst>
              <a:ext uri="{FF2B5EF4-FFF2-40B4-BE49-F238E27FC236}">
                <a16:creationId xmlns:a16="http://schemas.microsoft.com/office/drawing/2014/main" id="{A18451BF-E3AC-4ECF-A6C6-AB00F39B34CC}"/>
              </a:ext>
            </a:extLst>
          </p:cNvPr>
          <p:cNvSpPr>
            <a:spLocks noChangeShapeType="1"/>
          </p:cNvSpPr>
          <p:nvPr/>
        </p:nvSpPr>
        <p:spPr bwMode="auto">
          <a:xfrm>
            <a:off x="2987675" y="1844675"/>
            <a:ext cx="360363"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13" name="Line 21">
            <a:extLst>
              <a:ext uri="{FF2B5EF4-FFF2-40B4-BE49-F238E27FC236}">
                <a16:creationId xmlns:a16="http://schemas.microsoft.com/office/drawing/2014/main" id="{783ACCA7-FE2E-426F-A797-9A386FF4A41A}"/>
              </a:ext>
            </a:extLst>
          </p:cNvPr>
          <p:cNvSpPr>
            <a:spLocks noChangeShapeType="1"/>
          </p:cNvSpPr>
          <p:nvPr/>
        </p:nvSpPr>
        <p:spPr bwMode="auto">
          <a:xfrm>
            <a:off x="2700338" y="3860800"/>
            <a:ext cx="503237"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14" name="Line 22">
            <a:extLst>
              <a:ext uri="{FF2B5EF4-FFF2-40B4-BE49-F238E27FC236}">
                <a16:creationId xmlns:a16="http://schemas.microsoft.com/office/drawing/2014/main" id="{EDAB0932-A7F4-44D4-B3C7-9B985579755B}"/>
              </a:ext>
            </a:extLst>
          </p:cNvPr>
          <p:cNvSpPr>
            <a:spLocks noChangeShapeType="1"/>
          </p:cNvSpPr>
          <p:nvPr/>
        </p:nvSpPr>
        <p:spPr bwMode="auto">
          <a:xfrm>
            <a:off x="2987675" y="1844675"/>
            <a:ext cx="0" cy="4537075"/>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15" name="Line 23">
            <a:extLst>
              <a:ext uri="{FF2B5EF4-FFF2-40B4-BE49-F238E27FC236}">
                <a16:creationId xmlns:a16="http://schemas.microsoft.com/office/drawing/2014/main" id="{1D02697E-EED3-40C2-A8F0-25F562C9E41A}"/>
              </a:ext>
            </a:extLst>
          </p:cNvPr>
          <p:cNvSpPr>
            <a:spLocks noChangeShapeType="1"/>
          </p:cNvSpPr>
          <p:nvPr/>
        </p:nvSpPr>
        <p:spPr bwMode="auto">
          <a:xfrm>
            <a:off x="2987675" y="6381750"/>
            <a:ext cx="144463"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16" name="Line 24">
            <a:extLst>
              <a:ext uri="{FF2B5EF4-FFF2-40B4-BE49-F238E27FC236}">
                <a16:creationId xmlns:a16="http://schemas.microsoft.com/office/drawing/2014/main" id="{91BD1E2E-7E1E-4A67-B980-5ECD494D1DBC}"/>
              </a:ext>
            </a:extLst>
          </p:cNvPr>
          <p:cNvSpPr>
            <a:spLocks noChangeShapeType="1"/>
          </p:cNvSpPr>
          <p:nvPr/>
        </p:nvSpPr>
        <p:spPr bwMode="auto">
          <a:xfrm>
            <a:off x="4859338" y="2781300"/>
            <a:ext cx="0" cy="2808288"/>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17" name="Line 25">
            <a:extLst>
              <a:ext uri="{FF2B5EF4-FFF2-40B4-BE49-F238E27FC236}">
                <a16:creationId xmlns:a16="http://schemas.microsoft.com/office/drawing/2014/main" id="{1CD85811-BD9B-4719-B3EA-2BF816F0A5D3}"/>
              </a:ext>
            </a:extLst>
          </p:cNvPr>
          <p:cNvSpPr>
            <a:spLocks noChangeShapeType="1"/>
          </p:cNvSpPr>
          <p:nvPr/>
        </p:nvSpPr>
        <p:spPr bwMode="auto">
          <a:xfrm>
            <a:off x="4859338" y="2781300"/>
            <a:ext cx="288925"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18" name="Line 26">
            <a:extLst>
              <a:ext uri="{FF2B5EF4-FFF2-40B4-BE49-F238E27FC236}">
                <a16:creationId xmlns:a16="http://schemas.microsoft.com/office/drawing/2014/main" id="{F282801C-BEF1-44B8-B004-A9BB17997389}"/>
              </a:ext>
            </a:extLst>
          </p:cNvPr>
          <p:cNvSpPr>
            <a:spLocks noChangeShapeType="1"/>
          </p:cNvSpPr>
          <p:nvPr/>
        </p:nvSpPr>
        <p:spPr bwMode="auto">
          <a:xfrm>
            <a:off x="4859338" y="3429000"/>
            <a:ext cx="288925"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19" name="Line 27">
            <a:extLst>
              <a:ext uri="{FF2B5EF4-FFF2-40B4-BE49-F238E27FC236}">
                <a16:creationId xmlns:a16="http://schemas.microsoft.com/office/drawing/2014/main" id="{B07BB36E-7CD1-4BC3-AE32-E22C01EE20B9}"/>
              </a:ext>
            </a:extLst>
          </p:cNvPr>
          <p:cNvSpPr>
            <a:spLocks noChangeShapeType="1"/>
          </p:cNvSpPr>
          <p:nvPr/>
        </p:nvSpPr>
        <p:spPr bwMode="auto">
          <a:xfrm>
            <a:off x="4859338" y="3933825"/>
            <a:ext cx="288925"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0" name="Line 28">
            <a:extLst>
              <a:ext uri="{FF2B5EF4-FFF2-40B4-BE49-F238E27FC236}">
                <a16:creationId xmlns:a16="http://schemas.microsoft.com/office/drawing/2014/main" id="{B625DFDD-A35C-49CD-A056-D9719FD67875}"/>
              </a:ext>
            </a:extLst>
          </p:cNvPr>
          <p:cNvSpPr>
            <a:spLocks noChangeShapeType="1"/>
          </p:cNvSpPr>
          <p:nvPr/>
        </p:nvSpPr>
        <p:spPr bwMode="auto">
          <a:xfrm>
            <a:off x="4859338" y="4508500"/>
            <a:ext cx="288925"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1" name="Line 29">
            <a:extLst>
              <a:ext uri="{FF2B5EF4-FFF2-40B4-BE49-F238E27FC236}">
                <a16:creationId xmlns:a16="http://schemas.microsoft.com/office/drawing/2014/main" id="{510C918F-4674-43B9-AECE-C3DB6B498410}"/>
              </a:ext>
            </a:extLst>
          </p:cNvPr>
          <p:cNvSpPr>
            <a:spLocks noChangeShapeType="1"/>
          </p:cNvSpPr>
          <p:nvPr/>
        </p:nvSpPr>
        <p:spPr bwMode="auto">
          <a:xfrm>
            <a:off x="4859338" y="5013325"/>
            <a:ext cx="288925"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2" name="Line 30">
            <a:extLst>
              <a:ext uri="{FF2B5EF4-FFF2-40B4-BE49-F238E27FC236}">
                <a16:creationId xmlns:a16="http://schemas.microsoft.com/office/drawing/2014/main" id="{096BF8FE-10AE-4FE0-890D-DF25CC5CAF4C}"/>
              </a:ext>
            </a:extLst>
          </p:cNvPr>
          <p:cNvSpPr>
            <a:spLocks noChangeShapeType="1"/>
          </p:cNvSpPr>
          <p:nvPr/>
        </p:nvSpPr>
        <p:spPr bwMode="auto">
          <a:xfrm>
            <a:off x="4859338" y="5589588"/>
            <a:ext cx="288925"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3" name="Line 31">
            <a:extLst>
              <a:ext uri="{FF2B5EF4-FFF2-40B4-BE49-F238E27FC236}">
                <a16:creationId xmlns:a16="http://schemas.microsoft.com/office/drawing/2014/main" id="{817030D2-4596-4B26-8ED5-F45895E787F8}"/>
              </a:ext>
            </a:extLst>
          </p:cNvPr>
          <p:cNvSpPr>
            <a:spLocks noChangeShapeType="1"/>
          </p:cNvSpPr>
          <p:nvPr/>
        </p:nvSpPr>
        <p:spPr bwMode="auto">
          <a:xfrm>
            <a:off x="4572000" y="3933825"/>
            <a:ext cx="360363"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4" name="Line 32">
            <a:extLst>
              <a:ext uri="{FF2B5EF4-FFF2-40B4-BE49-F238E27FC236}">
                <a16:creationId xmlns:a16="http://schemas.microsoft.com/office/drawing/2014/main" id="{B994039F-9C7F-4DBE-93AB-F4CD4E2AD9C8}"/>
              </a:ext>
            </a:extLst>
          </p:cNvPr>
          <p:cNvSpPr>
            <a:spLocks noChangeShapeType="1"/>
          </p:cNvSpPr>
          <p:nvPr/>
        </p:nvSpPr>
        <p:spPr bwMode="auto">
          <a:xfrm>
            <a:off x="5076825" y="1844675"/>
            <a:ext cx="431800"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5" name="Line 33">
            <a:extLst>
              <a:ext uri="{FF2B5EF4-FFF2-40B4-BE49-F238E27FC236}">
                <a16:creationId xmlns:a16="http://schemas.microsoft.com/office/drawing/2014/main" id="{9099E6E8-3BC0-4A49-A75A-39D5AE38D5AC}"/>
              </a:ext>
            </a:extLst>
          </p:cNvPr>
          <p:cNvSpPr>
            <a:spLocks noChangeShapeType="1"/>
          </p:cNvSpPr>
          <p:nvPr/>
        </p:nvSpPr>
        <p:spPr bwMode="auto">
          <a:xfrm>
            <a:off x="4787900" y="6092825"/>
            <a:ext cx="0" cy="765175"/>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6" name="Line 34">
            <a:extLst>
              <a:ext uri="{FF2B5EF4-FFF2-40B4-BE49-F238E27FC236}">
                <a16:creationId xmlns:a16="http://schemas.microsoft.com/office/drawing/2014/main" id="{DE42FC0A-9ADA-4BC0-82F8-BF5D6EF418BE}"/>
              </a:ext>
            </a:extLst>
          </p:cNvPr>
          <p:cNvSpPr>
            <a:spLocks noChangeShapeType="1"/>
          </p:cNvSpPr>
          <p:nvPr/>
        </p:nvSpPr>
        <p:spPr bwMode="auto">
          <a:xfrm>
            <a:off x="4787900" y="6165850"/>
            <a:ext cx="360363"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7" name="Line 35">
            <a:extLst>
              <a:ext uri="{FF2B5EF4-FFF2-40B4-BE49-F238E27FC236}">
                <a16:creationId xmlns:a16="http://schemas.microsoft.com/office/drawing/2014/main" id="{B99526E7-87B0-4041-AE89-70B83F57F0D2}"/>
              </a:ext>
            </a:extLst>
          </p:cNvPr>
          <p:cNvSpPr>
            <a:spLocks noChangeShapeType="1"/>
          </p:cNvSpPr>
          <p:nvPr/>
        </p:nvSpPr>
        <p:spPr bwMode="auto">
          <a:xfrm>
            <a:off x="4787900" y="6597650"/>
            <a:ext cx="360363"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8" name="Line 36">
            <a:extLst>
              <a:ext uri="{FF2B5EF4-FFF2-40B4-BE49-F238E27FC236}">
                <a16:creationId xmlns:a16="http://schemas.microsoft.com/office/drawing/2014/main" id="{218293F8-0721-463E-9876-DB462C7183CA}"/>
              </a:ext>
            </a:extLst>
          </p:cNvPr>
          <p:cNvSpPr>
            <a:spLocks noChangeShapeType="1"/>
          </p:cNvSpPr>
          <p:nvPr/>
        </p:nvSpPr>
        <p:spPr bwMode="auto">
          <a:xfrm>
            <a:off x="4356100" y="6308725"/>
            <a:ext cx="431800"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29" name="Line 37">
            <a:extLst>
              <a:ext uri="{FF2B5EF4-FFF2-40B4-BE49-F238E27FC236}">
                <a16:creationId xmlns:a16="http://schemas.microsoft.com/office/drawing/2014/main" id="{E21336B4-CCD1-455E-8EF3-09D1A76E6C34}"/>
              </a:ext>
            </a:extLst>
          </p:cNvPr>
          <p:cNvSpPr>
            <a:spLocks noChangeShapeType="1"/>
          </p:cNvSpPr>
          <p:nvPr/>
        </p:nvSpPr>
        <p:spPr bwMode="auto">
          <a:xfrm>
            <a:off x="6948488" y="5229225"/>
            <a:ext cx="287337"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30" name="Line 38">
            <a:extLst>
              <a:ext uri="{FF2B5EF4-FFF2-40B4-BE49-F238E27FC236}">
                <a16:creationId xmlns:a16="http://schemas.microsoft.com/office/drawing/2014/main" id="{7E3B4769-1B56-4C46-8F1A-4DA5C64DF5B4}"/>
              </a:ext>
            </a:extLst>
          </p:cNvPr>
          <p:cNvSpPr>
            <a:spLocks noChangeShapeType="1"/>
          </p:cNvSpPr>
          <p:nvPr/>
        </p:nvSpPr>
        <p:spPr bwMode="auto">
          <a:xfrm>
            <a:off x="6948488" y="5876925"/>
            <a:ext cx="360362"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31" name="Line 39">
            <a:extLst>
              <a:ext uri="{FF2B5EF4-FFF2-40B4-BE49-F238E27FC236}">
                <a16:creationId xmlns:a16="http://schemas.microsoft.com/office/drawing/2014/main" id="{4149A34E-9F50-4B65-B14E-15E05C4CDBEC}"/>
              </a:ext>
            </a:extLst>
          </p:cNvPr>
          <p:cNvSpPr>
            <a:spLocks noChangeShapeType="1"/>
          </p:cNvSpPr>
          <p:nvPr/>
        </p:nvSpPr>
        <p:spPr bwMode="auto">
          <a:xfrm>
            <a:off x="6948488" y="6453188"/>
            <a:ext cx="287337"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32" name="Line 40">
            <a:extLst>
              <a:ext uri="{FF2B5EF4-FFF2-40B4-BE49-F238E27FC236}">
                <a16:creationId xmlns:a16="http://schemas.microsoft.com/office/drawing/2014/main" id="{D25E6DF4-A672-4ADA-AA31-A28D52A74052}"/>
              </a:ext>
            </a:extLst>
          </p:cNvPr>
          <p:cNvSpPr>
            <a:spLocks noChangeShapeType="1"/>
          </p:cNvSpPr>
          <p:nvPr/>
        </p:nvSpPr>
        <p:spPr bwMode="auto">
          <a:xfrm>
            <a:off x="6516688" y="6524625"/>
            <a:ext cx="142875"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33" name="Line 41">
            <a:extLst>
              <a:ext uri="{FF2B5EF4-FFF2-40B4-BE49-F238E27FC236}">
                <a16:creationId xmlns:a16="http://schemas.microsoft.com/office/drawing/2014/main" id="{84C9039E-92B0-4EEF-9140-523D920C9DD0}"/>
              </a:ext>
            </a:extLst>
          </p:cNvPr>
          <p:cNvSpPr>
            <a:spLocks noChangeShapeType="1"/>
          </p:cNvSpPr>
          <p:nvPr/>
        </p:nvSpPr>
        <p:spPr bwMode="auto">
          <a:xfrm>
            <a:off x="6659563" y="5876925"/>
            <a:ext cx="0" cy="64770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34" name="Line 42">
            <a:extLst>
              <a:ext uri="{FF2B5EF4-FFF2-40B4-BE49-F238E27FC236}">
                <a16:creationId xmlns:a16="http://schemas.microsoft.com/office/drawing/2014/main" id="{565DDF91-355B-4FE3-AF88-BBF5A31C6263}"/>
              </a:ext>
            </a:extLst>
          </p:cNvPr>
          <p:cNvSpPr>
            <a:spLocks noChangeShapeType="1"/>
          </p:cNvSpPr>
          <p:nvPr/>
        </p:nvSpPr>
        <p:spPr bwMode="auto">
          <a:xfrm>
            <a:off x="6659563" y="5876925"/>
            <a:ext cx="433387" cy="0"/>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35" name="Line 43">
            <a:extLst>
              <a:ext uri="{FF2B5EF4-FFF2-40B4-BE49-F238E27FC236}">
                <a16:creationId xmlns:a16="http://schemas.microsoft.com/office/drawing/2014/main" id="{46FC5F0A-77CF-4E33-AE2D-5E00F39E8D95}"/>
              </a:ext>
            </a:extLst>
          </p:cNvPr>
          <p:cNvSpPr>
            <a:spLocks noChangeShapeType="1"/>
          </p:cNvSpPr>
          <p:nvPr/>
        </p:nvSpPr>
        <p:spPr bwMode="auto">
          <a:xfrm>
            <a:off x="6948488" y="5229225"/>
            <a:ext cx="0" cy="1223963"/>
          </a:xfrm>
          <a:prstGeom prst="line">
            <a:avLst/>
          </a:prstGeom>
          <a:noFill/>
          <a:ln w="9525">
            <a:solidFill>
              <a:srgbClr val="FF006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85036" name="Text Box 44">
            <a:extLst>
              <a:ext uri="{FF2B5EF4-FFF2-40B4-BE49-F238E27FC236}">
                <a16:creationId xmlns:a16="http://schemas.microsoft.com/office/drawing/2014/main" id="{94DB8029-EA41-499F-AD96-6A0DC37717AE}"/>
              </a:ext>
            </a:extLst>
          </p:cNvPr>
          <p:cNvSpPr txBox="1">
            <a:spLocks noChangeArrowheads="1"/>
          </p:cNvSpPr>
          <p:nvPr/>
        </p:nvSpPr>
        <p:spPr bwMode="auto">
          <a:xfrm>
            <a:off x="-92075" y="32845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spTree>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813BB3E-A90A-4FBB-87E6-CAFA0723B620}"/>
              </a:ext>
            </a:extLst>
          </p:cNvPr>
          <p:cNvSpPr>
            <a:spLocks noGrp="1"/>
          </p:cNvSpPr>
          <p:nvPr>
            <p:ph type="sldNum" sz="quarter" idx="10"/>
          </p:nvPr>
        </p:nvSpPr>
        <p:spPr/>
        <p:txBody>
          <a:bodyPr/>
          <a:lstStyle/>
          <a:p>
            <a:fld id="{201E7EAF-BA21-4143-A6B1-E63FCF3D1096}" type="slidenum">
              <a:rPr lang="en-US" altLang="zh-CN"/>
              <a:pPr/>
              <a:t>25</a:t>
            </a:fld>
            <a:endParaRPr lang="en-US" altLang="zh-CN">
              <a:solidFill>
                <a:schemeClr val="tx1"/>
              </a:solidFill>
            </a:endParaRPr>
          </a:p>
        </p:txBody>
      </p:sp>
      <p:sp>
        <p:nvSpPr>
          <p:cNvPr id="86018" name="Rectangle 2">
            <a:extLst>
              <a:ext uri="{FF2B5EF4-FFF2-40B4-BE49-F238E27FC236}">
                <a16:creationId xmlns:a16="http://schemas.microsoft.com/office/drawing/2014/main" id="{D3AD286C-511F-4DCC-A630-65531F59CE67}"/>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经济效益的基本要素</a:t>
            </a:r>
          </a:p>
        </p:txBody>
      </p:sp>
      <p:sp>
        <p:nvSpPr>
          <p:cNvPr id="86019" name="Rectangle 3">
            <a:extLst>
              <a:ext uri="{FF2B5EF4-FFF2-40B4-BE49-F238E27FC236}">
                <a16:creationId xmlns:a16="http://schemas.microsoft.com/office/drawing/2014/main" id="{6D5F33D3-1BBC-4DEB-9A1B-B57CEBB57220}"/>
              </a:ext>
            </a:extLst>
          </p:cNvPr>
          <p:cNvSpPr>
            <a:spLocks noGrp="1" noChangeArrowheads="1"/>
          </p:cNvSpPr>
          <p:nvPr>
            <p:ph type="body" idx="1"/>
          </p:nvPr>
        </p:nvSpPr>
        <p:spPr>
          <a:xfrm>
            <a:off x="2438400" y="0"/>
            <a:ext cx="6019800" cy="6096000"/>
          </a:xfrm>
        </p:spPr>
        <p:txBody>
          <a:bodyPr/>
          <a:lstStyle/>
          <a:p>
            <a:pPr>
              <a:buFont typeface="Wingdings" panose="05000000000000000000" pitchFamily="2" charset="2"/>
              <a:buNone/>
            </a:pPr>
            <a:r>
              <a:rPr lang="zh-CN" altLang="en-US" sz="2800" b="1">
                <a:solidFill>
                  <a:srgbClr val="FF0000"/>
                </a:solidFill>
              </a:rPr>
              <a:t>五、税金</a:t>
            </a:r>
          </a:p>
          <a:p>
            <a:r>
              <a:rPr lang="zh-CN" altLang="en-US" sz="2000" b="1"/>
              <a:t>强制性、固定性、无偿性。</a:t>
            </a:r>
          </a:p>
          <a:p>
            <a:r>
              <a:rPr lang="zh-CN" altLang="en-US" sz="2000" b="1"/>
              <a:t>技术经济分析涉及的税类：</a:t>
            </a:r>
          </a:p>
          <a:p>
            <a:pPr>
              <a:buFont typeface="Wingdings" panose="05000000000000000000" pitchFamily="2" charset="2"/>
              <a:buNone/>
            </a:pPr>
            <a:r>
              <a:rPr lang="en-US" altLang="zh-CN" sz="2400" b="1">
                <a:solidFill>
                  <a:schemeClr val="accent2"/>
                </a:solidFill>
              </a:rPr>
              <a:t>1</a:t>
            </a:r>
            <a:r>
              <a:rPr lang="zh-CN" altLang="en-US" sz="2400" b="1">
                <a:solidFill>
                  <a:schemeClr val="accent2"/>
                </a:solidFill>
              </a:rPr>
              <a:t>、流转税类</a:t>
            </a:r>
          </a:p>
          <a:p>
            <a:r>
              <a:rPr lang="zh-CN" altLang="en-US" sz="2000" b="1"/>
              <a:t>增值税、消费税、营业税</a:t>
            </a:r>
          </a:p>
          <a:p>
            <a:pPr>
              <a:buFont typeface="Wingdings" panose="05000000000000000000" pitchFamily="2" charset="2"/>
              <a:buNone/>
            </a:pPr>
            <a:r>
              <a:rPr lang="en-US" altLang="zh-CN" sz="2400" b="1"/>
              <a:t>2</a:t>
            </a:r>
            <a:r>
              <a:rPr lang="zh-CN" altLang="en-US" sz="2400" b="1"/>
              <a:t>、资源税类</a:t>
            </a:r>
          </a:p>
          <a:p>
            <a:pPr>
              <a:buFont typeface="Wingdings" panose="05000000000000000000" pitchFamily="2" charset="2"/>
              <a:buNone/>
            </a:pPr>
            <a:r>
              <a:rPr lang="en-US" altLang="zh-CN" sz="2400" b="1">
                <a:solidFill>
                  <a:schemeClr val="accent2"/>
                </a:solidFill>
              </a:rPr>
              <a:t>3</a:t>
            </a:r>
            <a:r>
              <a:rPr lang="zh-CN" altLang="en-US" sz="2400" b="1">
                <a:solidFill>
                  <a:schemeClr val="accent2"/>
                </a:solidFill>
              </a:rPr>
              <a:t>、所得税</a:t>
            </a:r>
          </a:p>
          <a:p>
            <a:r>
              <a:rPr lang="zh-CN" altLang="en-US" sz="2000" b="1"/>
              <a:t>个人所得税、企业所得税</a:t>
            </a:r>
          </a:p>
          <a:p>
            <a:pPr>
              <a:buFont typeface="Wingdings" panose="05000000000000000000" pitchFamily="2" charset="2"/>
              <a:buNone/>
            </a:pPr>
            <a:r>
              <a:rPr lang="en-US" altLang="zh-CN" sz="2400" b="1">
                <a:solidFill>
                  <a:schemeClr val="accent2"/>
                </a:solidFill>
              </a:rPr>
              <a:t>4</a:t>
            </a:r>
            <a:r>
              <a:rPr lang="zh-CN" altLang="en-US" sz="2400" b="1">
                <a:solidFill>
                  <a:schemeClr val="accent2"/>
                </a:solidFill>
              </a:rPr>
              <a:t>、特定目的税</a:t>
            </a:r>
          </a:p>
          <a:p>
            <a:pPr>
              <a:buFont typeface="Wingdings" panose="05000000000000000000" pitchFamily="2" charset="2"/>
              <a:buNone/>
            </a:pPr>
            <a:r>
              <a:rPr lang="zh-CN" altLang="en-US" sz="2400" b="1"/>
              <a:t>  </a:t>
            </a:r>
            <a:r>
              <a:rPr lang="zh-CN" altLang="en-US" sz="2000" b="1"/>
              <a:t>城市维护建设税、土地增值税</a:t>
            </a:r>
          </a:p>
          <a:p>
            <a:pPr>
              <a:buFont typeface="Wingdings" panose="05000000000000000000" pitchFamily="2" charset="2"/>
              <a:buNone/>
            </a:pPr>
            <a:r>
              <a:rPr lang="en-US" altLang="zh-CN" sz="2400" b="1">
                <a:solidFill>
                  <a:schemeClr val="accent2"/>
                </a:solidFill>
              </a:rPr>
              <a:t>5</a:t>
            </a:r>
            <a:r>
              <a:rPr lang="zh-CN" altLang="en-US" sz="2400" b="1">
                <a:solidFill>
                  <a:schemeClr val="accent2"/>
                </a:solidFill>
              </a:rPr>
              <a:t>、财产和行为税类</a:t>
            </a:r>
          </a:p>
          <a:p>
            <a:pPr>
              <a:buFont typeface="Wingdings" panose="05000000000000000000" pitchFamily="2" charset="2"/>
              <a:buNone/>
            </a:pPr>
            <a:r>
              <a:rPr lang="en-US" altLang="zh-CN" sz="2400" b="1">
                <a:solidFill>
                  <a:srgbClr val="0000FF"/>
                </a:solidFill>
              </a:rPr>
              <a:t>6</a:t>
            </a:r>
            <a:r>
              <a:rPr lang="zh-CN" altLang="en-US" sz="2400" b="1">
                <a:solidFill>
                  <a:srgbClr val="0000FF"/>
                </a:solidFill>
              </a:rPr>
              <a:t>、关税</a:t>
            </a:r>
          </a:p>
          <a:p>
            <a:pPr>
              <a:buFont typeface="Wingdings" panose="05000000000000000000" pitchFamily="2" charset="2"/>
              <a:buNone/>
            </a:pPr>
            <a:r>
              <a:rPr lang="en-US" altLang="zh-CN" sz="2400" b="1">
                <a:solidFill>
                  <a:srgbClr val="0000FF"/>
                </a:solidFill>
              </a:rPr>
              <a:t>7</a:t>
            </a:r>
            <a:r>
              <a:rPr lang="zh-CN" altLang="en-US" sz="2400" b="1">
                <a:solidFill>
                  <a:srgbClr val="0000FF"/>
                </a:solidFill>
              </a:rPr>
              <a:t>、税收附加类</a:t>
            </a:r>
          </a:p>
          <a:p>
            <a:r>
              <a:rPr lang="zh-CN" altLang="en-US" sz="2000" b="1"/>
              <a:t>教育费附加、文化事业建设费</a:t>
            </a:r>
          </a:p>
          <a:p>
            <a:endParaRPr lang="en-US" altLang="zh-CN" sz="2000"/>
          </a:p>
        </p:txBody>
      </p:sp>
    </p:spTree>
  </p:cSld>
  <p:clrMapOvr>
    <a:masterClrMapping/>
  </p:clrMapOvr>
  <p:transition spd="slow">
    <p:randomBar dir="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B46AB826-CA9D-4372-842A-ECFD0D386E2B}"/>
              </a:ext>
            </a:extLst>
          </p:cNvPr>
          <p:cNvSpPr>
            <a:spLocks noGrp="1"/>
          </p:cNvSpPr>
          <p:nvPr>
            <p:ph type="sldNum" sz="quarter" idx="10"/>
          </p:nvPr>
        </p:nvSpPr>
        <p:spPr/>
        <p:txBody>
          <a:bodyPr/>
          <a:lstStyle/>
          <a:p>
            <a:fld id="{B8560863-9EC1-4079-8357-C3B42DBD7A5C}" type="slidenum">
              <a:rPr lang="en-US" altLang="zh-CN"/>
              <a:pPr/>
              <a:t>26</a:t>
            </a:fld>
            <a:endParaRPr lang="en-US" altLang="zh-CN">
              <a:solidFill>
                <a:schemeClr val="tx1"/>
              </a:solidFill>
            </a:endParaRPr>
          </a:p>
        </p:txBody>
      </p:sp>
      <p:sp>
        <p:nvSpPr>
          <p:cNvPr id="87042" name="Rectangle 2">
            <a:extLst>
              <a:ext uri="{FF2B5EF4-FFF2-40B4-BE49-F238E27FC236}">
                <a16:creationId xmlns:a16="http://schemas.microsoft.com/office/drawing/2014/main" id="{5F4F5E1A-A405-42C9-9A07-03A059BDA8B7}"/>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t>第二节   经济效益评价的基本原理</a:t>
            </a:r>
          </a:p>
        </p:txBody>
      </p:sp>
      <p:sp>
        <p:nvSpPr>
          <p:cNvPr id="87043" name="Rectangle 3">
            <a:extLst>
              <a:ext uri="{FF2B5EF4-FFF2-40B4-BE49-F238E27FC236}">
                <a16:creationId xmlns:a16="http://schemas.microsoft.com/office/drawing/2014/main" id="{7ADB217A-2194-48C0-8661-7FFDCA478DAC}"/>
              </a:ext>
            </a:extLst>
          </p:cNvPr>
          <p:cNvSpPr>
            <a:spLocks noGrp="1" noChangeArrowheads="1"/>
          </p:cNvSpPr>
          <p:nvPr>
            <p:ph type="body" idx="1"/>
          </p:nvPr>
        </p:nvSpPr>
        <p:spPr>
          <a:xfrm>
            <a:off x="2438400" y="0"/>
            <a:ext cx="6705600" cy="6597650"/>
          </a:xfrm>
        </p:spPr>
        <p:txBody>
          <a:bodyPr/>
          <a:lstStyle/>
          <a:p>
            <a:pPr>
              <a:lnSpc>
                <a:spcPct val="80000"/>
              </a:lnSpc>
            </a:pPr>
            <a:endParaRPr lang="en-US" altLang="zh-CN" sz="2000" b="1">
              <a:solidFill>
                <a:srgbClr val="9933FF"/>
              </a:solidFill>
            </a:endParaRPr>
          </a:p>
          <a:p>
            <a:pPr>
              <a:lnSpc>
                <a:spcPct val="80000"/>
              </a:lnSpc>
            </a:pPr>
            <a:r>
              <a:rPr lang="zh-CN" altLang="en-US" sz="2000" b="1">
                <a:solidFill>
                  <a:srgbClr val="9933FF"/>
                </a:solidFill>
              </a:rPr>
              <a:t>技术经济分析的实质就是经济效益评价</a:t>
            </a:r>
          </a:p>
          <a:p>
            <a:pPr>
              <a:lnSpc>
                <a:spcPct val="80000"/>
              </a:lnSpc>
              <a:buFont typeface="Wingdings" panose="05000000000000000000" pitchFamily="2" charset="2"/>
              <a:buNone/>
            </a:pPr>
            <a:r>
              <a:rPr lang="zh-CN" altLang="en-US" sz="2400" b="1">
                <a:solidFill>
                  <a:srgbClr val="FF0000"/>
                </a:solidFill>
              </a:rPr>
              <a:t>    一、经济效益的概念</a:t>
            </a:r>
          </a:p>
          <a:p>
            <a:pPr>
              <a:lnSpc>
                <a:spcPct val="80000"/>
              </a:lnSpc>
            </a:pPr>
            <a:r>
              <a:rPr lang="zh-CN" altLang="en-US" sz="2000" b="1"/>
              <a:t>是指人们在经济实践活动中取得的有用成果和劳动耗费之比。</a:t>
            </a:r>
          </a:p>
          <a:p>
            <a:pPr>
              <a:lnSpc>
                <a:spcPct val="80000"/>
              </a:lnSpc>
            </a:pPr>
            <a:endParaRPr lang="zh-CN" altLang="en-US" sz="2000" b="1"/>
          </a:p>
          <a:p>
            <a:pPr>
              <a:lnSpc>
                <a:spcPct val="80000"/>
              </a:lnSpc>
            </a:pPr>
            <a:endParaRPr lang="zh-CN" altLang="en-US" sz="2000" b="1"/>
          </a:p>
          <a:p>
            <a:pPr>
              <a:lnSpc>
                <a:spcPct val="80000"/>
              </a:lnSpc>
            </a:pPr>
            <a:r>
              <a:rPr lang="zh-CN" altLang="en-US" sz="2000" b="1"/>
              <a:t>经济效益 </a:t>
            </a:r>
            <a:r>
              <a:rPr lang="en-US" altLang="zh-CN" sz="2000" b="1"/>
              <a:t>= </a:t>
            </a:r>
            <a:r>
              <a:rPr lang="zh-CN" altLang="en-US" sz="2000" b="1"/>
              <a:t>有用成果</a:t>
            </a:r>
            <a:r>
              <a:rPr lang="en-US" altLang="zh-CN" sz="2000" b="1">
                <a:latin typeface="宋体" panose="02010600030101010101" pitchFamily="2" charset="-122"/>
              </a:rPr>
              <a:t>-</a:t>
            </a:r>
            <a:r>
              <a:rPr lang="zh-CN" altLang="en-US" sz="2000" b="1"/>
              <a:t>劳动耗费</a:t>
            </a:r>
          </a:p>
          <a:p>
            <a:pPr>
              <a:lnSpc>
                <a:spcPct val="80000"/>
              </a:lnSpc>
              <a:buFont typeface="Wingdings" panose="05000000000000000000" pitchFamily="2" charset="2"/>
              <a:buNone/>
            </a:pPr>
            <a:r>
              <a:rPr lang="zh-CN" altLang="en-US" sz="2000" b="1"/>
              <a:t>   </a:t>
            </a:r>
            <a:r>
              <a:rPr lang="zh-CN" altLang="en-US" sz="2400" b="1">
                <a:solidFill>
                  <a:srgbClr val="FF0000"/>
                </a:solidFill>
              </a:rPr>
              <a:t>二、经济效益评价指标</a:t>
            </a:r>
          </a:p>
          <a:p>
            <a:pPr>
              <a:lnSpc>
                <a:spcPct val="80000"/>
              </a:lnSpc>
            </a:pPr>
            <a:r>
              <a:rPr lang="zh-CN" altLang="en-US" sz="2000" b="1">
                <a:solidFill>
                  <a:srgbClr val="990099"/>
                </a:solidFill>
              </a:rPr>
              <a:t>相对指标和绝对指标</a:t>
            </a:r>
          </a:p>
          <a:p>
            <a:pPr>
              <a:lnSpc>
                <a:spcPct val="80000"/>
              </a:lnSpc>
            </a:pPr>
            <a:r>
              <a:rPr lang="zh-CN" altLang="en-US" sz="2000" b="1"/>
              <a:t>资金成本率、销售收入利润率、单位产品投资额</a:t>
            </a:r>
          </a:p>
          <a:p>
            <a:pPr>
              <a:lnSpc>
                <a:spcPct val="80000"/>
              </a:lnSpc>
            </a:pPr>
            <a:r>
              <a:rPr lang="zh-CN" altLang="en-US" sz="2000" b="1"/>
              <a:t>总投资、建设周期、利润总额</a:t>
            </a:r>
          </a:p>
          <a:p>
            <a:pPr>
              <a:lnSpc>
                <a:spcPct val="80000"/>
              </a:lnSpc>
            </a:pPr>
            <a:r>
              <a:rPr lang="zh-CN" altLang="en-US" sz="2000" b="1">
                <a:solidFill>
                  <a:srgbClr val="990099"/>
                </a:solidFill>
              </a:rPr>
              <a:t>硬指标和软指标</a:t>
            </a:r>
          </a:p>
          <a:p>
            <a:pPr>
              <a:lnSpc>
                <a:spcPct val="80000"/>
              </a:lnSpc>
              <a:buFont typeface="Wingdings" panose="05000000000000000000" pitchFamily="2" charset="2"/>
              <a:buNone/>
            </a:pPr>
            <a:r>
              <a:rPr lang="zh-CN" altLang="en-US" sz="2000" b="1">
                <a:solidFill>
                  <a:srgbClr val="990099"/>
                </a:solidFill>
              </a:rPr>
              <a:t>    </a:t>
            </a:r>
            <a:r>
              <a:rPr lang="zh-CN" altLang="en-US" sz="2400" b="1">
                <a:solidFill>
                  <a:srgbClr val="FF0000"/>
                </a:solidFill>
              </a:rPr>
              <a:t>三、经济效益的评价原则</a:t>
            </a:r>
          </a:p>
          <a:p>
            <a:pPr>
              <a:lnSpc>
                <a:spcPct val="80000"/>
              </a:lnSpc>
              <a:buFont typeface="Wingdings" panose="05000000000000000000" pitchFamily="2" charset="2"/>
              <a:buNone/>
            </a:pPr>
            <a:r>
              <a:rPr lang="zh-CN" altLang="en-US" sz="2000" b="1"/>
              <a:t>  </a:t>
            </a:r>
            <a:r>
              <a:rPr lang="en-US" altLang="zh-CN" sz="2000" b="1">
                <a:solidFill>
                  <a:srgbClr val="0000FF"/>
                </a:solidFill>
              </a:rPr>
              <a:t>1</a:t>
            </a:r>
            <a:r>
              <a:rPr lang="zh-CN" altLang="en-US" sz="2000" b="1">
                <a:solidFill>
                  <a:srgbClr val="0000FF"/>
                </a:solidFill>
              </a:rPr>
              <a:t>、技术与经济相结合的评价原则</a:t>
            </a:r>
          </a:p>
          <a:p>
            <a:pPr>
              <a:lnSpc>
                <a:spcPct val="80000"/>
              </a:lnSpc>
              <a:buFont typeface="Wingdings" panose="05000000000000000000" pitchFamily="2" charset="2"/>
              <a:buNone/>
            </a:pPr>
            <a:r>
              <a:rPr lang="zh-CN" altLang="en-US" sz="2000" b="1">
                <a:solidFill>
                  <a:srgbClr val="0000FF"/>
                </a:solidFill>
              </a:rPr>
              <a:t>  </a:t>
            </a:r>
            <a:r>
              <a:rPr lang="en-US" altLang="zh-CN" sz="2000" b="1">
                <a:solidFill>
                  <a:srgbClr val="0000FF"/>
                </a:solidFill>
              </a:rPr>
              <a:t>2</a:t>
            </a:r>
            <a:r>
              <a:rPr lang="zh-CN" altLang="en-US" sz="2000" b="1">
                <a:solidFill>
                  <a:srgbClr val="0000FF"/>
                </a:solidFill>
              </a:rPr>
              <a:t>、定性分析和定量分析相结合的评价原则</a:t>
            </a:r>
            <a:r>
              <a:rPr lang="zh-CN" altLang="en-US" sz="2000">
                <a:solidFill>
                  <a:srgbClr val="0000FF"/>
                </a:solidFill>
              </a:rPr>
              <a:t> </a:t>
            </a:r>
          </a:p>
          <a:p>
            <a:pPr>
              <a:lnSpc>
                <a:spcPct val="80000"/>
              </a:lnSpc>
              <a:buFont typeface="Wingdings" panose="05000000000000000000" pitchFamily="2" charset="2"/>
              <a:buNone/>
            </a:pPr>
            <a:r>
              <a:rPr lang="zh-CN" altLang="en-US" sz="2000" b="1">
                <a:solidFill>
                  <a:srgbClr val="0000FF"/>
                </a:solidFill>
              </a:rPr>
              <a:t>  </a:t>
            </a:r>
            <a:r>
              <a:rPr lang="en-US" altLang="zh-CN" sz="2000" b="1">
                <a:solidFill>
                  <a:srgbClr val="0000FF"/>
                </a:solidFill>
              </a:rPr>
              <a:t>3</a:t>
            </a:r>
            <a:r>
              <a:rPr lang="zh-CN" altLang="en-US" sz="2000" b="1">
                <a:solidFill>
                  <a:srgbClr val="0000FF"/>
                </a:solidFill>
              </a:rPr>
              <a:t>、财务分析和国民经济分析相结合的评价原则</a:t>
            </a:r>
            <a:r>
              <a:rPr lang="zh-CN" altLang="en-US" sz="2000">
                <a:solidFill>
                  <a:srgbClr val="0000FF"/>
                </a:solidFill>
              </a:rPr>
              <a:t> </a:t>
            </a:r>
            <a:endParaRPr lang="zh-CN" altLang="en-US" sz="2000" b="1">
              <a:solidFill>
                <a:srgbClr val="0000FF"/>
              </a:solidFill>
            </a:endParaRPr>
          </a:p>
          <a:p>
            <a:pPr>
              <a:lnSpc>
                <a:spcPct val="80000"/>
              </a:lnSpc>
              <a:buFont typeface="Wingdings" panose="05000000000000000000" pitchFamily="2" charset="2"/>
              <a:buNone/>
            </a:pPr>
            <a:r>
              <a:rPr lang="zh-CN" altLang="en-US" sz="2000" b="1">
                <a:solidFill>
                  <a:srgbClr val="0000FF"/>
                </a:solidFill>
              </a:rPr>
              <a:t>  </a:t>
            </a:r>
            <a:r>
              <a:rPr lang="en-US" altLang="zh-CN" sz="2000" b="1">
                <a:solidFill>
                  <a:srgbClr val="0000FF"/>
                </a:solidFill>
              </a:rPr>
              <a:t>4</a:t>
            </a:r>
            <a:r>
              <a:rPr lang="zh-CN" altLang="en-US" sz="2000" b="1">
                <a:solidFill>
                  <a:srgbClr val="0000FF"/>
                </a:solidFill>
              </a:rPr>
              <a:t>、满足可比的原则</a:t>
            </a:r>
          </a:p>
          <a:p>
            <a:pPr>
              <a:lnSpc>
                <a:spcPct val="80000"/>
              </a:lnSpc>
            </a:pPr>
            <a:r>
              <a:rPr lang="zh-CN" altLang="en-US" sz="2000" b="1"/>
              <a:t>产量的可比</a:t>
            </a:r>
            <a:r>
              <a:rPr lang="zh-CN" altLang="en-US" sz="2000"/>
              <a:t> 、</a:t>
            </a:r>
            <a:r>
              <a:rPr lang="zh-CN" altLang="en-US" sz="2000" b="1"/>
              <a:t>质量的可比</a:t>
            </a:r>
            <a:r>
              <a:rPr lang="zh-CN" altLang="en-US" sz="2000"/>
              <a:t> 、</a:t>
            </a:r>
            <a:r>
              <a:rPr lang="zh-CN" altLang="en-US" sz="2000" b="1"/>
              <a:t>品种的可比</a:t>
            </a:r>
            <a:r>
              <a:rPr lang="zh-CN" altLang="en-US" sz="2000"/>
              <a:t> 、</a:t>
            </a:r>
          </a:p>
          <a:p>
            <a:pPr>
              <a:lnSpc>
                <a:spcPct val="80000"/>
              </a:lnSpc>
            </a:pPr>
            <a:r>
              <a:rPr lang="zh-CN" altLang="en-US" sz="2000" b="1"/>
              <a:t>消耗费用的可比、价格的可比、时间的可比、</a:t>
            </a:r>
          </a:p>
        </p:txBody>
      </p:sp>
      <p:graphicFrame>
        <p:nvGraphicFramePr>
          <p:cNvPr id="87044" name="Object 4">
            <a:extLst>
              <a:ext uri="{FF2B5EF4-FFF2-40B4-BE49-F238E27FC236}">
                <a16:creationId xmlns:a16="http://schemas.microsoft.com/office/drawing/2014/main" id="{69447BBF-01E6-48BE-9608-63110C1100E6}"/>
              </a:ext>
            </a:extLst>
          </p:cNvPr>
          <p:cNvGraphicFramePr>
            <a:graphicFrameLocks noChangeAspect="1"/>
          </p:cNvGraphicFramePr>
          <p:nvPr/>
        </p:nvGraphicFramePr>
        <p:xfrm>
          <a:off x="3851275" y="1341438"/>
          <a:ext cx="3025775" cy="719137"/>
        </p:xfrm>
        <a:graphic>
          <a:graphicData uri="http://schemas.openxmlformats.org/presentationml/2006/ole">
            <mc:AlternateContent xmlns:mc="http://schemas.openxmlformats.org/markup-compatibility/2006">
              <mc:Choice xmlns:v="urn:schemas-microsoft-com:vml" Requires="v">
                <p:oleObj spid="_x0000_s87045" name="公式" r:id="rId3" imgW="1447800" imgH="419100" progId="Equation.3">
                  <p:embed/>
                </p:oleObj>
              </mc:Choice>
              <mc:Fallback>
                <p:oleObj name="公式" r:id="rId3" imgW="1447800" imgH="4191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341438"/>
                        <a:ext cx="3025775" cy="719137"/>
                      </a:xfrm>
                      <a:prstGeom prst="rect">
                        <a:avLst/>
                      </a:prstGeom>
                      <a:solidFill>
                        <a:srgbClr val="66FF66"/>
                      </a:solidFill>
                      <a:ln w="9525">
                        <a:solidFill>
                          <a:srgbClr val="66FFFF"/>
                        </a:solidFill>
                        <a:miter lim="800000"/>
                        <a:headEnd/>
                        <a:tailEnd/>
                      </a:ln>
                    </p:spPr>
                  </p:pic>
                </p:oleObj>
              </mc:Fallback>
            </mc:AlternateContent>
          </a:graphicData>
        </a:graphic>
      </p:graphicFrame>
    </p:spTree>
  </p:cSld>
  <p:clrMapOvr>
    <a:masterClrMapping/>
  </p:clrMapOvr>
  <p:transition spd="slow">
    <p:randomBar dir="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6A8E39B6-204B-4CFC-9D7F-A6E6CFF8B656}"/>
              </a:ext>
            </a:extLst>
          </p:cNvPr>
          <p:cNvSpPr>
            <a:spLocks noGrp="1"/>
          </p:cNvSpPr>
          <p:nvPr>
            <p:ph type="sldNum" sz="quarter" idx="10"/>
          </p:nvPr>
        </p:nvSpPr>
        <p:spPr/>
        <p:txBody>
          <a:bodyPr/>
          <a:lstStyle/>
          <a:p>
            <a:fld id="{36FB51E8-B752-4286-9665-D3AA3505759B}" type="slidenum">
              <a:rPr lang="en-US" altLang="zh-CN"/>
              <a:pPr/>
              <a:t>27</a:t>
            </a:fld>
            <a:endParaRPr lang="en-US" altLang="zh-CN">
              <a:solidFill>
                <a:schemeClr val="tx1"/>
              </a:solidFill>
            </a:endParaRPr>
          </a:p>
        </p:txBody>
      </p:sp>
      <p:sp>
        <p:nvSpPr>
          <p:cNvPr id="88066" name="Rectangle 2">
            <a:extLst>
              <a:ext uri="{FF2B5EF4-FFF2-40B4-BE49-F238E27FC236}">
                <a16:creationId xmlns:a16="http://schemas.microsoft.com/office/drawing/2014/main" id="{BED99D3A-18C5-4C48-AA8C-11DFEA83FA64}"/>
              </a:ext>
            </a:extLst>
          </p:cNvPr>
          <p:cNvSpPr>
            <a:spLocks noChangeArrowheads="1"/>
          </p:cNvSpPr>
          <p:nvPr>
            <p:ph type="title"/>
          </p:nvPr>
        </p:nvSpPr>
        <p:spPr bwMode="auto">
          <a:xfrm>
            <a:off x="862013" y="0"/>
            <a:ext cx="9017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第三节    经济效益的净态评价指标</a:t>
            </a:r>
            <a:br>
              <a:rPr lang="zh-CN" altLang="en-US" sz="2800"/>
            </a:br>
            <a:endParaRPr lang="zh-CN" altLang="en-US" sz="2800"/>
          </a:p>
        </p:txBody>
      </p:sp>
      <p:sp>
        <p:nvSpPr>
          <p:cNvPr id="88067" name="Rectangle 3">
            <a:extLst>
              <a:ext uri="{FF2B5EF4-FFF2-40B4-BE49-F238E27FC236}">
                <a16:creationId xmlns:a16="http://schemas.microsoft.com/office/drawing/2014/main" id="{CE4F718D-D92E-4578-AAA5-5AE2551D2D36}"/>
              </a:ext>
            </a:extLst>
          </p:cNvPr>
          <p:cNvSpPr>
            <a:spLocks noGrp="1" noChangeArrowheads="1"/>
          </p:cNvSpPr>
          <p:nvPr>
            <p:ph type="body" idx="1"/>
          </p:nvPr>
        </p:nvSpPr>
        <p:spPr>
          <a:xfrm>
            <a:off x="2438400" y="188913"/>
            <a:ext cx="6705600" cy="6480175"/>
          </a:xfrm>
        </p:spPr>
        <p:txBody>
          <a:bodyPr/>
          <a:lstStyle/>
          <a:p>
            <a:r>
              <a:rPr lang="zh-CN" altLang="en-US" sz="2400" b="1">
                <a:solidFill>
                  <a:srgbClr val="FF0000"/>
                </a:solidFill>
              </a:rPr>
              <a:t>一、静态投资回收期</a:t>
            </a:r>
            <a:r>
              <a:rPr lang="zh-CN" altLang="en-US" sz="2400"/>
              <a:t> </a:t>
            </a:r>
          </a:p>
          <a:p>
            <a:r>
              <a:rPr lang="zh-CN" altLang="en-US" sz="2000" b="1"/>
              <a:t>是指从项目的投建之日起</a:t>
            </a:r>
            <a:r>
              <a:rPr lang="en-US" altLang="zh-CN" sz="2000" b="1"/>
              <a:t>,</a:t>
            </a:r>
            <a:r>
              <a:rPr lang="zh-CN" altLang="en-US" sz="2000" b="1"/>
              <a:t>用项目每年的净收益</a:t>
            </a:r>
            <a:r>
              <a:rPr lang="en-US" altLang="zh-CN" sz="2000" b="1"/>
              <a:t>(</a:t>
            </a:r>
            <a:r>
              <a:rPr lang="zh-CN" altLang="en-US" sz="2000" b="1"/>
              <a:t>年收入减年支出</a:t>
            </a:r>
            <a:r>
              <a:rPr lang="en-US" altLang="zh-CN" sz="2000" b="1"/>
              <a:t>)</a:t>
            </a:r>
            <a:r>
              <a:rPr lang="zh-CN" altLang="en-US" sz="2000" b="1"/>
              <a:t>来回收期初的全部投资所需要的时间长度。</a:t>
            </a:r>
          </a:p>
          <a:p>
            <a:r>
              <a:rPr lang="zh-CN" altLang="en-US" sz="2000" b="1"/>
              <a:t>即，使得下面公式成立的</a:t>
            </a:r>
            <a:r>
              <a:rPr lang="en-US" altLang="zh-CN" sz="2000" b="1" i="1"/>
              <a:t>T</a:t>
            </a:r>
            <a:r>
              <a:rPr lang="en-US" altLang="zh-CN" sz="2000" b="1"/>
              <a:t>p</a:t>
            </a:r>
            <a:r>
              <a:rPr lang="zh-CN" altLang="en-US" sz="2000" b="1"/>
              <a:t>即为静态投资回收期：</a:t>
            </a:r>
          </a:p>
          <a:p>
            <a:r>
              <a:rPr lang="zh-CN" altLang="en-US" sz="2000" b="1"/>
              <a:t>               </a:t>
            </a:r>
          </a:p>
          <a:p>
            <a:r>
              <a:rPr lang="zh-CN" altLang="en-US" sz="2000" b="1"/>
              <a:t>                  </a:t>
            </a:r>
            <a:r>
              <a:rPr lang="en-US" altLang="zh-CN" sz="2000" b="1"/>
              <a:t>=                      = </a:t>
            </a:r>
            <a:r>
              <a:rPr lang="en-US" altLang="zh-CN" sz="2000" b="1" i="1"/>
              <a:t>k</a:t>
            </a:r>
          </a:p>
          <a:p>
            <a:endParaRPr lang="en-US" altLang="zh-CN" sz="2000" b="1" i="1"/>
          </a:p>
          <a:p>
            <a:pPr>
              <a:buFont typeface="Wingdings" panose="05000000000000000000" pitchFamily="2" charset="2"/>
              <a:buNone/>
            </a:pPr>
            <a:r>
              <a:rPr lang="en-US" altLang="zh-CN" sz="2000" b="1"/>
              <a:t>Tp——</a:t>
            </a:r>
            <a:r>
              <a:rPr lang="zh-CN" altLang="en-US" sz="2000" b="1"/>
              <a:t>静态投资回收期（含项目建设期）；</a:t>
            </a:r>
          </a:p>
          <a:p>
            <a:pPr>
              <a:buFont typeface="Wingdings" panose="05000000000000000000" pitchFamily="2" charset="2"/>
              <a:buNone/>
            </a:pPr>
            <a:r>
              <a:rPr lang="en-US" altLang="zh-CN" sz="2000" b="1"/>
              <a:t>K ——</a:t>
            </a:r>
            <a:r>
              <a:rPr lang="zh-CN" altLang="en-US" sz="2000" b="1"/>
              <a:t>投资总额； </a:t>
            </a:r>
          </a:p>
          <a:p>
            <a:pPr>
              <a:buFont typeface="Wingdings" panose="05000000000000000000" pitchFamily="2" charset="2"/>
              <a:buNone/>
            </a:pPr>
            <a:r>
              <a:rPr lang="en-US" altLang="zh-CN" sz="2000" b="1"/>
              <a:t>Bt——</a:t>
            </a:r>
            <a:r>
              <a:rPr lang="zh-CN" altLang="en-US" sz="2000" b="1"/>
              <a:t>第</a:t>
            </a:r>
            <a:r>
              <a:rPr lang="en-US" altLang="zh-CN" sz="2000" b="1"/>
              <a:t>t</a:t>
            </a:r>
            <a:r>
              <a:rPr lang="zh-CN" altLang="en-US" sz="2000" b="1"/>
              <a:t>年的收入，是</a:t>
            </a:r>
            <a:r>
              <a:rPr lang="en-US" altLang="zh-CN" sz="2000" b="1"/>
              <a:t>Benefit</a:t>
            </a:r>
            <a:r>
              <a:rPr lang="zh-CN" altLang="en-US" sz="2000" b="1"/>
              <a:t>的首字母；</a:t>
            </a:r>
          </a:p>
          <a:p>
            <a:pPr>
              <a:buFont typeface="Wingdings" panose="05000000000000000000" pitchFamily="2" charset="2"/>
              <a:buNone/>
            </a:pPr>
            <a:r>
              <a:rPr lang="en-US" altLang="zh-CN" sz="2000" b="1"/>
              <a:t>Ct——</a:t>
            </a:r>
            <a:r>
              <a:rPr lang="zh-CN" altLang="en-US" sz="2000" b="1"/>
              <a:t>第</a:t>
            </a:r>
            <a:r>
              <a:rPr lang="en-US" altLang="zh-CN" sz="2000" b="1"/>
              <a:t>t</a:t>
            </a:r>
            <a:r>
              <a:rPr lang="zh-CN" altLang="en-US" sz="2000" b="1"/>
              <a:t>年的支出，但不包括投资，是</a:t>
            </a:r>
            <a:r>
              <a:rPr lang="en-US" altLang="zh-CN" sz="2000" b="1"/>
              <a:t>Cost</a:t>
            </a:r>
            <a:r>
              <a:rPr lang="zh-CN" altLang="en-US" sz="2000" b="1"/>
              <a:t>的首字母；</a:t>
            </a:r>
          </a:p>
          <a:p>
            <a:pPr>
              <a:buFont typeface="Wingdings" panose="05000000000000000000" pitchFamily="2" charset="2"/>
              <a:buNone/>
            </a:pPr>
            <a:r>
              <a:rPr lang="en-US" altLang="zh-CN" sz="2000" b="1"/>
              <a:t>NBt——</a:t>
            </a:r>
            <a:r>
              <a:rPr lang="zh-CN" altLang="en-US" sz="2000" b="1"/>
              <a:t>第年的净收益。</a:t>
            </a:r>
            <a:r>
              <a:rPr lang="en-US" altLang="zh-CN" sz="2000" b="1"/>
              <a:t>NBt=Bt-Ct</a:t>
            </a:r>
            <a:r>
              <a:rPr lang="zh-CN" altLang="en-US" sz="2000" b="1"/>
              <a:t>，是</a:t>
            </a:r>
            <a:r>
              <a:rPr lang="en-US" altLang="zh-CN" sz="2000" b="1"/>
              <a:t>Net Benefit</a:t>
            </a:r>
            <a:r>
              <a:rPr lang="zh-CN" altLang="en-US" sz="2000" b="1"/>
              <a:t>的两个单词的两个首字母。</a:t>
            </a:r>
          </a:p>
          <a:p>
            <a:pPr>
              <a:buFont typeface="Wingdings" panose="05000000000000000000" pitchFamily="2" charset="2"/>
              <a:buNone/>
            </a:pPr>
            <a:endParaRPr lang="zh-CN" altLang="en-US" sz="2000" b="1"/>
          </a:p>
          <a:p>
            <a:r>
              <a:rPr lang="zh-CN" altLang="en-US" sz="2000" b="1">
                <a:solidFill>
                  <a:srgbClr val="FF0000"/>
                </a:solidFill>
              </a:rPr>
              <a:t>例</a:t>
            </a:r>
            <a:r>
              <a:rPr lang="en-US" altLang="zh-CN" sz="2000" b="1">
                <a:solidFill>
                  <a:srgbClr val="FF0000"/>
                </a:solidFill>
              </a:rPr>
              <a:t>1</a:t>
            </a:r>
            <a:r>
              <a:rPr lang="zh-CN" altLang="en-US" sz="2000" b="1">
                <a:solidFill>
                  <a:srgbClr val="FF0000"/>
                </a:solidFill>
              </a:rPr>
              <a:t>：</a:t>
            </a:r>
            <a:r>
              <a:rPr lang="zh-CN" altLang="en-US" sz="2000" b="1">
                <a:solidFill>
                  <a:srgbClr val="0000FF"/>
                </a:solidFill>
              </a:rPr>
              <a:t>某工程项目期初投资</a:t>
            </a:r>
            <a:r>
              <a:rPr lang="en-US" altLang="zh-CN" sz="2000" b="1">
                <a:solidFill>
                  <a:srgbClr val="0000FF"/>
                </a:solidFill>
              </a:rPr>
              <a:t>1000</a:t>
            </a:r>
            <a:r>
              <a:rPr lang="zh-CN" altLang="en-US" sz="2000" b="1">
                <a:solidFill>
                  <a:srgbClr val="0000FF"/>
                </a:solidFill>
              </a:rPr>
              <a:t>万元，两年建成投产。投产后每年的净收益为</a:t>
            </a:r>
            <a:r>
              <a:rPr lang="en-US" altLang="zh-CN" sz="2000" b="1">
                <a:solidFill>
                  <a:srgbClr val="0000FF"/>
                </a:solidFill>
              </a:rPr>
              <a:t>150</a:t>
            </a:r>
            <a:r>
              <a:rPr lang="zh-CN" altLang="en-US" sz="2000" b="1">
                <a:solidFill>
                  <a:srgbClr val="0000FF"/>
                </a:solidFill>
              </a:rPr>
              <a:t>万元。问：该项目的投资回收期为多少？</a:t>
            </a:r>
          </a:p>
        </p:txBody>
      </p:sp>
      <p:sp>
        <p:nvSpPr>
          <p:cNvPr id="88068" name="Rectangle 4">
            <a:extLst>
              <a:ext uri="{FF2B5EF4-FFF2-40B4-BE49-F238E27FC236}">
                <a16:creationId xmlns:a16="http://schemas.microsoft.com/office/drawing/2014/main" id="{B0216F5E-B151-43A2-941E-FAA87CFF9AFA}"/>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8069" name="Object 5">
            <a:extLst>
              <a:ext uri="{FF2B5EF4-FFF2-40B4-BE49-F238E27FC236}">
                <a16:creationId xmlns:a16="http://schemas.microsoft.com/office/drawing/2014/main" id="{1789B453-201E-4F66-B7F3-DD167B0CFC9B}"/>
              </a:ext>
            </a:extLst>
          </p:cNvPr>
          <p:cNvGraphicFramePr>
            <a:graphicFrameLocks noChangeAspect="1"/>
          </p:cNvGraphicFramePr>
          <p:nvPr/>
        </p:nvGraphicFramePr>
        <p:xfrm>
          <a:off x="3132138" y="1844675"/>
          <a:ext cx="720725" cy="649288"/>
        </p:xfrm>
        <a:graphic>
          <a:graphicData uri="http://schemas.openxmlformats.org/presentationml/2006/ole">
            <mc:AlternateContent xmlns:mc="http://schemas.openxmlformats.org/markup-compatibility/2006">
              <mc:Choice xmlns:v="urn:schemas-microsoft-com:vml" Requires="v">
                <p:oleObj spid="_x0000_s88072" name="公式" r:id="rId3" imgW="482600" imgH="457200" progId="Equation.3">
                  <p:embed/>
                </p:oleObj>
              </mc:Choice>
              <mc:Fallback>
                <p:oleObj name="公式" r:id="rId3" imgW="4826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844675"/>
                        <a:ext cx="720725" cy="649288"/>
                      </a:xfrm>
                      <a:prstGeom prst="rect">
                        <a:avLst/>
                      </a:prstGeom>
                      <a:solidFill>
                        <a:srgbClr val="66FF66"/>
                      </a:solidFill>
                    </p:spPr>
                  </p:pic>
                </p:oleObj>
              </mc:Fallback>
            </mc:AlternateContent>
          </a:graphicData>
        </a:graphic>
      </p:graphicFrame>
      <p:sp>
        <p:nvSpPr>
          <p:cNvPr id="88070" name="Rectangle 6">
            <a:extLst>
              <a:ext uri="{FF2B5EF4-FFF2-40B4-BE49-F238E27FC236}">
                <a16:creationId xmlns:a16="http://schemas.microsoft.com/office/drawing/2014/main" id="{4996FCF3-6C30-4EF0-A53F-B05370F195B9}"/>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8071" name="Object 7">
            <a:extLst>
              <a:ext uri="{FF2B5EF4-FFF2-40B4-BE49-F238E27FC236}">
                <a16:creationId xmlns:a16="http://schemas.microsoft.com/office/drawing/2014/main" id="{0FDED671-9312-4647-84AE-E824AA9FF0A4}"/>
              </a:ext>
            </a:extLst>
          </p:cNvPr>
          <p:cNvGraphicFramePr>
            <a:graphicFrameLocks noChangeAspect="1"/>
          </p:cNvGraphicFramePr>
          <p:nvPr/>
        </p:nvGraphicFramePr>
        <p:xfrm>
          <a:off x="4284663" y="1844675"/>
          <a:ext cx="1152525" cy="649288"/>
        </p:xfrm>
        <a:graphic>
          <a:graphicData uri="http://schemas.openxmlformats.org/presentationml/2006/ole">
            <mc:AlternateContent xmlns:mc="http://schemas.openxmlformats.org/markup-compatibility/2006">
              <mc:Choice xmlns:v="urn:schemas-microsoft-com:vml" Requires="v">
                <p:oleObj spid="_x0000_s88073" name="公式" r:id="rId5" imgW="787400" imgH="457200" progId="Equation.3">
                  <p:embed/>
                </p:oleObj>
              </mc:Choice>
              <mc:Fallback>
                <p:oleObj name="公式" r:id="rId5" imgW="787400" imgH="457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1844675"/>
                        <a:ext cx="1152525" cy="649288"/>
                      </a:xfrm>
                      <a:prstGeom prst="rect">
                        <a:avLst/>
                      </a:prstGeom>
                      <a:solidFill>
                        <a:srgbClr val="66FF66"/>
                      </a:solidFill>
                    </p:spPr>
                  </p:pic>
                </p:oleObj>
              </mc:Fallback>
            </mc:AlternateContent>
          </a:graphicData>
        </a:graphic>
      </p:graphicFrame>
    </p:spTree>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a:extLst>
              <a:ext uri="{FF2B5EF4-FFF2-40B4-BE49-F238E27FC236}">
                <a16:creationId xmlns:a16="http://schemas.microsoft.com/office/drawing/2014/main" id="{A01817A2-D687-4BB5-866F-C571D5C91566}"/>
              </a:ext>
            </a:extLst>
          </p:cNvPr>
          <p:cNvSpPr>
            <a:spLocks noGrp="1"/>
          </p:cNvSpPr>
          <p:nvPr>
            <p:ph type="sldNum" sz="quarter" idx="10"/>
          </p:nvPr>
        </p:nvSpPr>
        <p:spPr/>
        <p:txBody>
          <a:bodyPr/>
          <a:lstStyle/>
          <a:p>
            <a:fld id="{3D268B29-B44F-484E-AE52-E99D855EFA39}" type="slidenum">
              <a:rPr lang="en-US" altLang="zh-CN"/>
              <a:pPr/>
              <a:t>28</a:t>
            </a:fld>
            <a:endParaRPr lang="en-US" altLang="zh-CN">
              <a:solidFill>
                <a:schemeClr val="tx1"/>
              </a:solidFill>
            </a:endParaRPr>
          </a:p>
        </p:txBody>
      </p:sp>
      <p:sp>
        <p:nvSpPr>
          <p:cNvPr id="89090" name="Rectangle 2">
            <a:extLst>
              <a:ext uri="{FF2B5EF4-FFF2-40B4-BE49-F238E27FC236}">
                <a16:creationId xmlns:a16="http://schemas.microsoft.com/office/drawing/2014/main" id="{74418F0A-EF0D-4AC3-AC50-9627648B671E}"/>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第三节    经济效益的净态评价指标</a:t>
            </a:r>
          </a:p>
        </p:txBody>
      </p:sp>
      <p:sp>
        <p:nvSpPr>
          <p:cNvPr id="89091" name="Rectangle 3">
            <a:extLst>
              <a:ext uri="{FF2B5EF4-FFF2-40B4-BE49-F238E27FC236}">
                <a16:creationId xmlns:a16="http://schemas.microsoft.com/office/drawing/2014/main" id="{2D74C991-308F-40BE-BB7E-6E1F06CA2387}"/>
              </a:ext>
            </a:extLst>
          </p:cNvPr>
          <p:cNvSpPr>
            <a:spLocks noGrp="1" noChangeArrowheads="1"/>
          </p:cNvSpPr>
          <p:nvPr>
            <p:ph type="body" idx="1"/>
          </p:nvPr>
        </p:nvSpPr>
        <p:spPr>
          <a:xfrm>
            <a:off x="2438400" y="0"/>
            <a:ext cx="6705600" cy="6669088"/>
          </a:xfrm>
        </p:spPr>
        <p:txBody>
          <a:bodyPr/>
          <a:lstStyle/>
          <a:p>
            <a:r>
              <a:rPr lang="zh-CN" altLang="en-US" sz="2000" b="1"/>
              <a:t>解：该投资项目每年的净收益相等，可以直接用公式计算其投资回收期。</a:t>
            </a:r>
            <a:endParaRPr lang="zh-CN" altLang="en-US" sz="2000" b="1" i="1"/>
          </a:p>
          <a:p>
            <a:r>
              <a:rPr lang="en-US" altLang="zh-CN" sz="2000" b="1" i="1"/>
              <a:t>Tp</a:t>
            </a:r>
            <a:r>
              <a:rPr lang="en-US" altLang="zh-CN" sz="2000" b="1"/>
              <a:t> =              + 2 = 8.67</a:t>
            </a:r>
            <a:r>
              <a:rPr lang="zh-CN" altLang="en-US" sz="2000" b="1"/>
              <a:t>（年</a:t>
            </a:r>
            <a:r>
              <a:rPr lang="zh-CN" altLang="en-US" b="1"/>
              <a:t>）</a:t>
            </a:r>
          </a:p>
          <a:p>
            <a:endParaRPr lang="zh-CN" altLang="en-US" b="1"/>
          </a:p>
          <a:p>
            <a:endParaRPr lang="zh-CN" altLang="en-US" sz="2000" b="1">
              <a:solidFill>
                <a:srgbClr val="FF0000"/>
              </a:solidFill>
            </a:endParaRPr>
          </a:p>
          <a:p>
            <a:r>
              <a:rPr lang="zh-CN" altLang="en-US" sz="2000" b="1">
                <a:solidFill>
                  <a:srgbClr val="FF0000"/>
                </a:solidFill>
              </a:rPr>
              <a:t>列表计算法</a:t>
            </a:r>
            <a:r>
              <a:rPr lang="en-US" altLang="zh-CN" sz="2000" b="1">
                <a:solidFill>
                  <a:srgbClr val="FF0000"/>
                </a:solidFill>
              </a:rPr>
              <a:t>:</a:t>
            </a:r>
          </a:p>
          <a:p>
            <a:r>
              <a:rPr lang="en-US" altLang="zh-CN" sz="2000"/>
              <a:t>  </a:t>
            </a:r>
            <a:r>
              <a:rPr lang="zh-CN" altLang="en-US" sz="2000" b="1">
                <a:solidFill>
                  <a:srgbClr val="9933FF"/>
                </a:solidFill>
              </a:rPr>
              <a:t>如果项目每年的净收益不相等，一般用现金流量表列表计算。但列表计算有时不能得到精确解。因此，为了精确计算投资回收期，还必须使用如下公式：</a:t>
            </a:r>
          </a:p>
          <a:p>
            <a:endParaRPr lang="zh-CN" altLang="en-US" sz="2000" b="1">
              <a:solidFill>
                <a:srgbClr val="9933FF"/>
              </a:solidFill>
            </a:endParaRPr>
          </a:p>
          <a:p>
            <a:r>
              <a:rPr lang="en-US" altLang="zh-CN" sz="2000" b="1" i="1"/>
              <a:t>Tp</a:t>
            </a:r>
            <a:r>
              <a:rPr lang="en-US" altLang="zh-CN" sz="2000" b="1"/>
              <a:t>  = </a:t>
            </a:r>
            <a:r>
              <a:rPr lang="en-US" altLang="zh-CN" sz="2000" b="1" i="1"/>
              <a:t>T</a:t>
            </a:r>
            <a:r>
              <a:rPr lang="en-US" altLang="zh-CN" sz="2000" b="1"/>
              <a:t>–1 + </a:t>
            </a:r>
          </a:p>
          <a:p>
            <a:pPr>
              <a:buFont typeface="Wingdings" panose="05000000000000000000" pitchFamily="2" charset="2"/>
              <a:buNone/>
            </a:pPr>
            <a:r>
              <a:rPr lang="en-US" altLang="zh-CN" sz="2000" b="1"/>
              <a:t>  </a:t>
            </a:r>
          </a:p>
          <a:p>
            <a:r>
              <a:rPr lang="zh-CN" altLang="en-US" sz="2000" b="1"/>
              <a:t>式中：</a:t>
            </a:r>
            <a:r>
              <a:rPr lang="en-US" altLang="zh-CN" sz="2000" b="1" i="1"/>
              <a:t>T</a:t>
            </a:r>
            <a:r>
              <a:rPr lang="zh-CN" altLang="en-US" sz="2000" b="1"/>
              <a:t>是项目各年累计净现金流量首次出现正值或零的年份。</a:t>
            </a:r>
          </a:p>
          <a:p>
            <a:r>
              <a:rPr lang="zh-CN" altLang="en-US" sz="2000" b="1"/>
              <a:t>设</a:t>
            </a:r>
            <a:r>
              <a:rPr lang="en-US" altLang="zh-CN" sz="2000" b="1" i="1"/>
              <a:t>T0</a:t>
            </a:r>
            <a:r>
              <a:rPr lang="zh-CN" altLang="en-US" sz="2000" b="1"/>
              <a:t>为基准投资回收期，那么：</a:t>
            </a:r>
          </a:p>
          <a:p>
            <a:pPr>
              <a:buFont typeface="Wingdings" panose="05000000000000000000" pitchFamily="2" charset="2"/>
              <a:buNone/>
            </a:pPr>
            <a:r>
              <a:rPr lang="zh-CN" altLang="en-US" sz="2000" b="1" i="1"/>
              <a:t>     </a:t>
            </a:r>
            <a:r>
              <a:rPr lang="en-US" altLang="zh-CN" sz="2000" b="1" i="1"/>
              <a:t>Tp </a:t>
            </a:r>
            <a:r>
              <a:rPr lang="en-US" altLang="zh-CN" sz="2000" b="1"/>
              <a:t>≤ </a:t>
            </a:r>
            <a:r>
              <a:rPr lang="en-US" altLang="zh-CN" sz="2000" b="1" i="1"/>
              <a:t>T0</a:t>
            </a:r>
            <a:r>
              <a:rPr lang="en-US" altLang="zh-CN" sz="2000" b="1"/>
              <a:t> </a:t>
            </a:r>
            <a:r>
              <a:rPr lang="zh-CN" altLang="en-US" sz="2000" b="1"/>
              <a:t>时，说明方案的经济效益好，方案可行。</a:t>
            </a:r>
          </a:p>
          <a:p>
            <a:pPr>
              <a:buFont typeface="Wingdings" panose="05000000000000000000" pitchFamily="2" charset="2"/>
              <a:buNone/>
            </a:pPr>
            <a:r>
              <a:rPr lang="zh-CN" altLang="en-US" sz="2000" b="1"/>
              <a:t>     </a:t>
            </a:r>
            <a:r>
              <a:rPr lang="en-US" altLang="zh-CN" sz="2000" b="1" i="1"/>
              <a:t>Tp </a:t>
            </a:r>
            <a:r>
              <a:rPr lang="en-US" altLang="zh-CN" sz="2000" b="1"/>
              <a:t> &gt; </a:t>
            </a:r>
            <a:r>
              <a:rPr lang="en-US" altLang="zh-CN" sz="2000" b="1" i="1"/>
              <a:t>T0</a:t>
            </a:r>
            <a:r>
              <a:rPr lang="en-US" altLang="zh-CN" sz="2000" b="1"/>
              <a:t> </a:t>
            </a:r>
            <a:r>
              <a:rPr lang="zh-CN" altLang="en-US" sz="2000" b="1"/>
              <a:t>时，说明方案的经济效益不好，方案不可行。</a:t>
            </a:r>
          </a:p>
        </p:txBody>
      </p:sp>
      <p:sp>
        <p:nvSpPr>
          <p:cNvPr id="89092" name="Rectangle 4">
            <a:extLst>
              <a:ext uri="{FF2B5EF4-FFF2-40B4-BE49-F238E27FC236}">
                <a16:creationId xmlns:a16="http://schemas.microsoft.com/office/drawing/2014/main" id="{17052439-A398-47BA-9DB2-DE3EEB2846A8}"/>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9093" name="Object 5">
            <a:extLst>
              <a:ext uri="{FF2B5EF4-FFF2-40B4-BE49-F238E27FC236}">
                <a16:creationId xmlns:a16="http://schemas.microsoft.com/office/drawing/2014/main" id="{C4ACCA58-8C50-4584-8F2B-8A92A833B4D8}"/>
              </a:ext>
            </a:extLst>
          </p:cNvPr>
          <p:cNvGraphicFramePr>
            <a:graphicFrameLocks noChangeAspect="1"/>
          </p:cNvGraphicFramePr>
          <p:nvPr/>
        </p:nvGraphicFramePr>
        <p:xfrm>
          <a:off x="3563938" y="765175"/>
          <a:ext cx="431800" cy="647700"/>
        </p:xfrm>
        <a:graphic>
          <a:graphicData uri="http://schemas.openxmlformats.org/presentationml/2006/ole">
            <mc:AlternateContent xmlns:mc="http://schemas.openxmlformats.org/markup-compatibility/2006">
              <mc:Choice xmlns:v="urn:schemas-microsoft-com:vml" Requires="v">
                <p:oleObj spid="_x0000_s89097" name="公式" r:id="rId3" imgW="279279" imgH="393529" progId="Equation.3">
                  <p:embed/>
                </p:oleObj>
              </mc:Choice>
              <mc:Fallback>
                <p:oleObj name="公式" r:id="rId3" imgW="279279"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765175"/>
                        <a:ext cx="4318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4" name="Rectangle 6">
            <a:extLst>
              <a:ext uri="{FF2B5EF4-FFF2-40B4-BE49-F238E27FC236}">
                <a16:creationId xmlns:a16="http://schemas.microsoft.com/office/drawing/2014/main" id="{BFE1429A-C5A3-4100-864B-EF4E37AE7832}"/>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89095" name="Object 7">
            <a:extLst>
              <a:ext uri="{FF2B5EF4-FFF2-40B4-BE49-F238E27FC236}">
                <a16:creationId xmlns:a16="http://schemas.microsoft.com/office/drawing/2014/main" id="{4874461E-6E8B-4377-BA86-CB80AE31A3BB}"/>
              </a:ext>
            </a:extLst>
          </p:cNvPr>
          <p:cNvGraphicFramePr>
            <a:graphicFrameLocks noChangeAspect="1"/>
          </p:cNvGraphicFramePr>
          <p:nvPr/>
        </p:nvGraphicFramePr>
        <p:xfrm>
          <a:off x="4211638" y="3860800"/>
          <a:ext cx="4608512" cy="719138"/>
        </p:xfrm>
        <a:graphic>
          <a:graphicData uri="http://schemas.openxmlformats.org/presentationml/2006/ole">
            <mc:AlternateContent xmlns:mc="http://schemas.openxmlformats.org/markup-compatibility/2006">
              <mc:Choice xmlns:v="urn:schemas-microsoft-com:vml" Requires="v">
                <p:oleObj spid="_x0000_s89098" name="公式" r:id="rId5" imgW="2590800" imgH="419100" progId="Equation.3">
                  <p:embed/>
                </p:oleObj>
              </mc:Choice>
              <mc:Fallback>
                <p:oleObj name="公式" r:id="rId5" imgW="2590800" imgH="4191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638" y="3860800"/>
                        <a:ext cx="4608512"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9096" name="AutoShape 8">
            <a:extLst>
              <a:ext uri="{FF2B5EF4-FFF2-40B4-BE49-F238E27FC236}">
                <a16:creationId xmlns:a16="http://schemas.microsoft.com/office/drawing/2014/main" id="{85158082-FBC4-46AD-9933-B9DFE7719035}"/>
              </a:ext>
            </a:extLst>
          </p:cNvPr>
          <p:cNvSpPr>
            <a:spLocks/>
          </p:cNvSpPr>
          <p:nvPr/>
        </p:nvSpPr>
        <p:spPr bwMode="auto">
          <a:xfrm>
            <a:off x="2627313" y="5229225"/>
            <a:ext cx="73025" cy="504825"/>
          </a:xfrm>
          <a:prstGeom prst="leftBrace">
            <a:avLst>
              <a:gd name="adj1" fmla="val 57609"/>
              <a:gd name="adj2"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rgbClr val="66FF66"/>
              </a:solidFill>
            </a:endParaRPr>
          </a:p>
        </p:txBody>
      </p:sp>
    </p:spTree>
  </p:cSld>
  <p:clrMapOvr>
    <a:masterClrMapping/>
  </p:clrMapOvr>
  <p:transition spd="slow">
    <p:randomBar dir="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E1CEC00E-40AB-4B08-8E98-7AB9A9AFAEA9}"/>
              </a:ext>
            </a:extLst>
          </p:cNvPr>
          <p:cNvSpPr>
            <a:spLocks noGrp="1"/>
          </p:cNvSpPr>
          <p:nvPr>
            <p:ph type="sldNum" sz="quarter" idx="10"/>
          </p:nvPr>
        </p:nvSpPr>
        <p:spPr/>
        <p:txBody>
          <a:bodyPr/>
          <a:lstStyle/>
          <a:p>
            <a:fld id="{AB77F4F4-821D-4D22-82D0-EB37449E6092}" type="slidenum">
              <a:rPr lang="en-US" altLang="zh-CN"/>
              <a:pPr/>
              <a:t>29</a:t>
            </a:fld>
            <a:endParaRPr lang="en-US" altLang="zh-CN">
              <a:solidFill>
                <a:schemeClr val="tx1"/>
              </a:solidFill>
            </a:endParaRPr>
          </a:p>
        </p:txBody>
      </p:sp>
      <p:sp>
        <p:nvSpPr>
          <p:cNvPr id="90114" name="Rectangle 2">
            <a:extLst>
              <a:ext uri="{FF2B5EF4-FFF2-40B4-BE49-F238E27FC236}">
                <a16:creationId xmlns:a16="http://schemas.microsoft.com/office/drawing/2014/main" id="{DC295285-2FA8-495B-9433-713DB334FA59}"/>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第三节    经济效益的净态评价指标</a:t>
            </a:r>
          </a:p>
        </p:txBody>
      </p:sp>
      <p:sp>
        <p:nvSpPr>
          <p:cNvPr id="90115" name="Rectangle 3">
            <a:extLst>
              <a:ext uri="{FF2B5EF4-FFF2-40B4-BE49-F238E27FC236}">
                <a16:creationId xmlns:a16="http://schemas.microsoft.com/office/drawing/2014/main" id="{10844C0B-7EF7-4FCC-9A71-307ED54818D2}"/>
              </a:ext>
            </a:extLst>
          </p:cNvPr>
          <p:cNvSpPr>
            <a:spLocks noGrp="1" noChangeArrowheads="1"/>
          </p:cNvSpPr>
          <p:nvPr>
            <p:ph type="body" idx="1"/>
          </p:nvPr>
        </p:nvSpPr>
        <p:spPr>
          <a:xfrm>
            <a:off x="2438400" y="188913"/>
            <a:ext cx="6310313" cy="6408737"/>
          </a:xfrm>
        </p:spPr>
        <p:txBody>
          <a:bodyPr/>
          <a:lstStyle/>
          <a:p>
            <a:pPr>
              <a:buFont typeface="Wingdings" panose="05000000000000000000" pitchFamily="2" charset="2"/>
              <a:buNone/>
            </a:pPr>
            <a:r>
              <a:rPr lang="zh-CN" altLang="en-US" sz="2400" b="1">
                <a:solidFill>
                  <a:srgbClr val="FF0000"/>
                </a:solidFill>
              </a:rPr>
              <a:t>二、投资收益率</a:t>
            </a:r>
            <a:endParaRPr lang="zh-CN" altLang="en-US" sz="2400">
              <a:solidFill>
                <a:srgbClr val="FF0000"/>
              </a:solidFill>
            </a:endParaRPr>
          </a:p>
          <a:p>
            <a:r>
              <a:rPr lang="zh-CN" altLang="en-US" sz="2000" b="1"/>
              <a:t>是指项目在</a:t>
            </a:r>
            <a:r>
              <a:rPr lang="zh-CN" altLang="en-US" sz="2000" b="1">
                <a:solidFill>
                  <a:srgbClr val="990099"/>
                </a:solidFill>
              </a:rPr>
              <a:t>正常年份</a:t>
            </a:r>
            <a:r>
              <a:rPr lang="zh-CN" altLang="en-US" sz="2000" b="1"/>
              <a:t>的净收益与期初的投资总额的比值。其表达式为</a:t>
            </a:r>
            <a:r>
              <a:rPr lang="zh-CN" altLang="en-US" sz="2000"/>
              <a:t>：</a:t>
            </a:r>
            <a:endParaRPr lang="zh-CN" altLang="en-US" sz="2000" b="1"/>
          </a:p>
          <a:p>
            <a:endParaRPr lang="zh-CN" altLang="en-US" sz="2000" b="1"/>
          </a:p>
          <a:p>
            <a:r>
              <a:rPr lang="zh-CN" altLang="en-US" sz="2000" b="1"/>
              <a:t>上式中：</a:t>
            </a:r>
            <a:r>
              <a:rPr lang="en-US" altLang="zh-CN" sz="2000" b="1" i="1"/>
              <a:t>K</a:t>
            </a:r>
            <a:r>
              <a:rPr lang="en-US" altLang="zh-CN" sz="2000" b="1"/>
              <a:t>——</a:t>
            </a:r>
            <a:r>
              <a:rPr lang="zh-CN" altLang="en-US" sz="2000" b="1"/>
              <a:t>投资总额</a:t>
            </a:r>
            <a:r>
              <a:rPr lang="en-US" altLang="zh-CN" sz="2000" b="1"/>
              <a:t>,</a:t>
            </a:r>
            <a:endParaRPr lang="en-US" altLang="zh-CN" sz="2000" b="1" i="1"/>
          </a:p>
          <a:p>
            <a:r>
              <a:rPr lang="en-US" altLang="zh-CN" sz="2000" b="1" i="1"/>
              <a:t>Kt</a:t>
            </a:r>
            <a:r>
              <a:rPr lang="en-US" altLang="zh-CN" sz="2000" b="1"/>
              <a:t>——</a:t>
            </a:r>
            <a:r>
              <a:rPr lang="zh-CN" altLang="en-US" sz="2000" b="1"/>
              <a:t>第</a:t>
            </a:r>
            <a:r>
              <a:rPr lang="en-US" altLang="zh-CN" sz="2000" b="1"/>
              <a:t>t</a:t>
            </a:r>
            <a:r>
              <a:rPr lang="zh-CN" altLang="en-US" sz="2000" b="1"/>
              <a:t>年的投资额；</a:t>
            </a:r>
          </a:p>
          <a:p>
            <a:r>
              <a:rPr lang="en-US" altLang="zh-CN" sz="2000" b="1"/>
              <a:t>m——</a:t>
            </a:r>
            <a:r>
              <a:rPr lang="zh-CN" altLang="en-US" sz="2000" b="1"/>
              <a:t>完成投资额的年份。</a:t>
            </a:r>
          </a:p>
          <a:p>
            <a:r>
              <a:rPr lang="zh-CN" altLang="en-US" sz="2000" b="1"/>
              <a:t> </a:t>
            </a:r>
            <a:r>
              <a:rPr lang="zh-CN" altLang="en-US" sz="2000" b="1" i="1"/>
              <a:t> </a:t>
            </a:r>
            <a:r>
              <a:rPr lang="en-US" altLang="zh-CN" sz="2000" b="1" i="1"/>
              <a:t>NB</a:t>
            </a:r>
            <a:r>
              <a:rPr lang="en-US" altLang="zh-CN" sz="2000" b="1"/>
              <a:t>——</a:t>
            </a:r>
            <a:r>
              <a:rPr lang="zh-CN" altLang="en-US" sz="2000" b="1"/>
              <a:t>正常年份的净收益，根据不同的分析目的，</a:t>
            </a:r>
            <a:r>
              <a:rPr lang="en-US" altLang="zh-CN" sz="2000" b="1" i="1"/>
              <a:t>NB</a:t>
            </a:r>
            <a:r>
              <a:rPr lang="zh-CN" altLang="en-US" sz="2000" b="1"/>
              <a:t>可以是税前利润、税后利润，也可以是年净现金流入等。</a:t>
            </a:r>
          </a:p>
          <a:p>
            <a:r>
              <a:rPr lang="zh-CN" altLang="en-US" sz="2000" b="1"/>
              <a:t>  </a:t>
            </a:r>
            <a:r>
              <a:rPr lang="en-US" altLang="zh-CN" sz="2000" b="1"/>
              <a:t>R——</a:t>
            </a:r>
            <a:r>
              <a:rPr lang="zh-CN" altLang="en-US" sz="2000" b="1"/>
              <a:t>投资收益率。</a:t>
            </a:r>
          </a:p>
          <a:p>
            <a:r>
              <a:rPr lang="zh-CN" altLang="en-US" sz="2000" b="1">
                <a:solidFill>
                  <a:srgbClr val="FF0000"/>
                </a:solidFill>
              </a:rPr>
              <a:t>投资回收期与投资收益率互为倒数 </a:t>
            </a:r>
          </a:p>
          <a:p>
            <a:r>
              <a:rPr lang="zh-CN" altLang="en-US" sz="2000" b="1">
                <a:solidFill>
                  <a:schemeClr val="accent2"/>
                </a:solidFill>
              </a:rPr>
              <a:t>设基准投资收益率为</a:t>
            </a:r>
            <a:r>
              <a:rPr lang="en-US" altLang="zh-CN" sz="2000" b="1" i="1">
                <a:solidFill>
                  <a:schemeClr val="accent2"/>
                </a:solidFill>
              </a:rPr>
              <a:t>Rb</a:t>
            </a:r>
            <a:r>
              <a:rPr lang="zh-CN" altLang="en-US" sz="2000" b="1">
                <a:solidFill>
                  <a:schemeClr val="accent2"/>
                </a:solidFill>
              </a:rPr>
              <a:t>，判断准则为：</a:t>
            </a:r>
          </a:p>
          <a:p>
            <a:r>
              <a:rPr lang="zh-CN" altLang="en-US" sz="2000" b="1">
                <a:solidFill>
                  <a:schemeClr val="accent2"/>
                </a:solidFill>
              </a:rPr>
              <a:t>当</a:t>
            </a:r>
            <a:r>
              <a:rPr lang="en-US" altLang="zh-CN" sz="2000" b="1" i="1">
                <a:solidFill>
                  <a:schemeClr val="accent2"/>
                </a:solidFill>
              </a:rPr>
              <a:t>R</a:t>
            </a:r>
            <a:r>
              <a:rPr lang="en-US" altLang="zh-CN" sz="2000" b="1">
                <a:solidFill>
                  <a:schemeClr val="accent2"/>
                </a:solidFill>
              </a:rPr>
              <a:t>≥</a:t>
            </a:r>
            <a:r>
              <a:rPr lang="en-US" altLang="zh-CN" sz="2000" b="1" i="1">
                <a:solidFill>
                  <a:schemeClr val="accent2"/>
                </a:solidFill>
              </a:rPr>
              <a:t>Rb</a:t>
            </a:r>
            <a:r>
              <a:rPr lang="zh-CN" altLang="en-US" sz="2000" b="1">
                <a:solidFill>
                  <a:schemeClr val="accent2"/>
                </a:solidFill>
              </a:rPr>
              <a:t>时，项目可行，可以考虑接受。</a:t>
            </a:r>
          </a:p>
          <a:p>
            <a:r>
              <a:rPr lang="zh-CN" altLang="en-US" sz="2000" b="1">
                <a:solidFill>
                  <a:schemeClr val="accent2"/>
                </a:solidFill>
              </a:rPr>
              <a:t>当</a:t>
            </a:r>
            <a:r>
              <a:rPr lang="en-US" altLang="zh-CN" sz="2000" b="1" i="1">
                <a:solidFill>
                  <a:schemeClr val="accent2"/>
                </a:solidFill>
              </a:rPr>
              <a:t>R</a:t>
            </a:r>
            <a:r>
              <a:rPr lang="en-US" altLang="zh-CN" sz="2000" b="1">
                <a:solidFill>
                  <a:schemeClr val="accent2"/>
                </a:solidFill>
              </a:rPr>
              <a:t>&lt;</a:t>
            </a:r>
            <a:r>
              <a:rPr lang="en-US" altLang="zh-CN" sz="2000" b="1" i="1">
                <a:solidFill>
                  <a:schemeClr val="accent2"/>
                </a:solidFill>
              </a:rPr>
              <a:t> Rb</a:t>
            </a:r>
            <a:r>
              <a:rPr lang="zh-CN" altLang="en-US" sz="2000" b="1">
                <a:solidFill>
                  <a:schemeClr val="accent2"/>
                </a:solidFill>
              </a:rPr>
              <a:t>时，项目不可行，应予以拒绝</a:t>
            </a:r>
            <a:r>
              <a:rPr lang="zh-CN" altLang="en-US" sz="2000" b="1">
                <a:solidFill>
                  <a:srgbClr val="3366FF"/>
                </a:solidFill>
              </a:rPr>
              <a:t>。</a:t>
            </a:r>
          </a:p>
          <a:p>
            <a:endParaRPr lang="en-US" altLang="zh-CN" sz="2000" b="1">
              <a:solidFill>
                <a:srgbClr val="3366FF"/>
              </a:solidFill>
            </a:endParaRPr>
          </a:p>
        </p:txBody>
      </p:sp>
      <p:sp>
        <p:nvSpPr>
          <p:cNvPr id="90116" name="Rectangle 4">
            <a:extLst>
              <a:ext uri="{FF2B5EF4-FFF2-40B4-BE49-F238E27FC236}">
                <a16:creationId xmlns:a16="http://schemas.microsoft.com/office/drawing/2014/main" id="{8FA99FF3-D2BA-45AD-8867-F2784C197D31}"/>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0117" name="Object 5">
            <a:extLst>
              <a:ext uri="{FF2B5EF4-FFF2-40B4-BE49-F238E27FC236}">
                <a16:creationId xmlns:a16="http://schemas.microsoft.com/office/drawing/2014/main" id="{5AD5699B-DDA9-40F2-B5F2-D84471818224}"/>
              </a:ext>
            </a:extLst>
          </p:cNvPr>
          <p:cNvGraphicFramePr>
            <a:graphicFrameLocks noChangeAspect="1"/>
          </p:cNvGraphicFramePr>
          <p:nvPr/>
        </p:nvGraphicFramePr>
        <p:xfrm>
          <a:off x="5292725" y="981075"/>
          <a:ext cx="1223963" cy="649288"/>
        </p:xfrm>
        <a:graphic>
          <a:graphicData uri="http://schemas.openxmlformats.org/presentationml/2006/ole">
            <mc:AlternateContent xmlns:mc="http://schemas.openxmlformats.org/markup-compatibility/2006">
              <mc:Choice xmlns:v="urn:schemas-microsoft-com:vml" Requires="v">
                <p:oleObj spid="_x0000_s90120" name="公式" r:id="rId3" imgW="545863" imgH="393529" progId="Equation.3">
                  <p:embed/>
                </p:oleObj>
              </mc:Choice>
              <mc:Fallback>
                <p:oleObj name="公式" r:id="rId3" imgW="545863"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725" y="981075"/>
                        <a:ext cx="1223963" cy="649288"/>
                      </a:xfrm>
                      <a:prstGeom prst="rect">
                        <a:avLst/>
                      </a:prstGeom>
                      <a:solidFill>
                        <a:srgbClr val="66FF66"/>
                      </a:solidFill>
                    </p:spPr>
                  </p:pic>
                </p:oleObj>
              </mc:Fallback>
            </mc:AlternateContent>
          </a:graphicData>
        </a:graphic>
      </p:graphicFrame>
      <p:sp>
        <p:nvSpPr>
          <p:cNvPr id="90118" name="Rectangle 6">
            <a:extLst>
              <a:ext uri="{FF2B5EF4-FFF2-40B4-BE49-F238E27FC236}">
                <a16:creationId xmlns:a16="http://schemas.microsoft.com/office/drawing/2014/main" id="{91683A36-E378-4B64-839D-CFA5B335279E}"/>
              </a:ext>
            </a:extLst>
          </p:cNvPr>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0119" name="Object 7">
            <a:extLst>
              <a:ext uri="{FF2B5EF4-FFF2-40B4-BE49-F238E27FC236}">
                <a16:creationId xmlns:a16="http://schemas.microsoft.com/office/drawing/2014/main" id="{895E4062-9EDD-4BAD-AB50-5C8243B91628}"/>
              </a:ext>
            </a:extLst>
          </p:cNvPr>
          <p:cNvGraphicFramePr>
            <a:graphicFrameLocks noChangeAspect="1"/>
          </p:cNvGraphicFramePr>
          <p:nvPr/>
        </p:nvGraphicFramePr>
        <p:xfrm>
          <a:off x="5795963" y="1700213"/>
          <a:ext cx="1296987" cy="576262"/>
        </p:xfrm>
        <a:graphic>
          <a:graphicData uri="http://schemas.openxmlformats.org/presentationml/2006/ole">
            <mc:AlternateContent xmlns:mc="http://schemas.openxmlformats.org/markup-compatibility/2006">
              <mc:Choice xmlns:v="urn:schemas-microsoft-com:vml" Requires="v">
                <p:oleObj spid="_x0000_s90121" name="公式" r:id="rId5" imgW="685800" imgH="431800" progId="Equation.3">
                  <p:embed/>
                </p:oleObj>
              </mc:Choice>
              <mc:Fallback>
                <p:oleObj name="公式" r:id="rId5" imgW="685800" imgH="4318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5963" y="1700213"/>
                        <a:ext cx="1296987" cy="576262"/>
                      </a:xfrm>
                      <a:prstGeom prst="rect">
                        <a:avLst/>
                      </a:prstGeom>
                      <a:solidFill>
                        <a:srgbClr val="FFCCFF"/>
                      </a:solidFill>
                    </p:spPr>
                  </p:pic>
                </p:oleObj>
              </mc:Fallback>
            </mc:AlternateContent>
          </a:graphicData>
        </a:graphic>
      </p:graphicFrame>
    </p:spTree>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FA4339C-440E-4358-9325-136384174D06}"/>
              </a:ext>
            </a:extLst>
          </p:cNvPr>
          <p:cNvSpPr>
            <a:spLocks noGrp="1"/>
          </p:cNvSpPr>
          <p:nvPr>
            <p:ph type="sldNum" sz="quarter" idx="10"/>
          </p:nvPr>
        </p:nvSpPr>
        <p:spPr/>
        <p:txBody>
          <a:bodyPr/>
          <a:lstStyle/>
          <a:p>
            <a:fld id="{50F0587B-575D-4572-AE4C-F2565C2B36F0}" type="slidenum">
              <a:rPr lang="en-US" altLang="zh-CN"/>
              <a:pPr/>
              <a:t>3</a:t>
            </a:fld>
            <a:endParaRPr lang="en-US" altLang="zh-CN">
              <a:solidFill>
                <a:schemeClr val="tx1"/>
              </a:solidFill>
            </a:endParaRPr>
          </a:p>
        </p:txBody>
      </p:sp>
      <p:sp>
        <p:nvSpPr>
          <p:cNvPr id="45058" name="Rectangle 2">
            <a:extLst>
              <a:ext uri="{FF2B5EF4-FFF2-40B4-BE49-F238E27FC236}">
                <a16:creationId xmlns:a16="http://schemas.microsoft.com/office/drawing/2014/main" id="{31FAB8BC-CC89-48BC-84D1-3A7EA2A1FC23}"/>
              </a:ext>
            </a:extLst>
          </p:cNvPr>
          <p:cNvSpPr>
            <a:spLocks noChangeArrowheads="1"/>
          </p:cNvSpPr>
          <p:nvPr>
            <p:ph type="title"/>
          </p:nvPr>
        </p:nvSpPr>
        <p:spPr bwMode="auto">
          <a:xfrm>
            <a:off x="685800" y="0"/>
            <a:ext cx="1600200" cy="6705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技术</a:t>
            </a:r>
            <a:r>
              <a:rPr lang="zh-CN" altLang="en-US" sz="3600" b="1"/>
              <a:t>经济学的基础知识</a:t>
            </a:r>
          </a:p>
        </p:txBody>
      </p:sp>
      <p:sp>
        <p:nvSpPr>
          <p:cNvPr id="45059" name="Rectangle 3">
            <a:extLst>
              <a:ext uri="{FF2B5EF4-FFF2-40B4-BE49-F238E27FC236}">
                <a16:creationId xmlns:a16="http://schemas.microsoft.com/office/drawing/2014/main" id="{A719EF2F-1E6F-4073-9170-22874A7C7E91}"/>
              </a:ext>
            </a:extLst>
          </p:cNvPr>
          <p:cNvSpPr>
            <a:spLocks noGrp="1" noChangeArrowheads="1"/>
          </p:cNvSpPr>
          <p:nvPr>
            <p:ph type="body" idx="1"/>
          </p:nvPr>
        </p:nvSpPr>
        <p:spPr>
          <a:xfrm>
            <a:off x="2627313" y="260350"/>
            <a:ext cx="6697662" cy="6597650"/>
          </a:xfrm>
        </p:spPr>
        <p:txBody>
          <a:bodyPr/>
          <a:lstStyle/>
          <a:p>
            <a:pPr>
              <a:lnSpc>
                <a:spcPct val="80000"/>
              </a:lnSpc>
            </a:pPr>
            <a:r>
              <a:rPr lang="en-US" altLang="zh-CN" sz="1400" b="1">
                <a:solidFill>
                  <a:srgbClr val="FF0066"/>
                </a:solidFill>
              </a:rPr>
              <a:t>     </a:t>
            </a:r>
            <a:r>
              <a:rPr lang="zh-CN" altLang="en-US" b="1">
                <a:solidFill>
                  <a:schemeClr val="accent2"/>
                </a:solidFill>
              </a:rPr>
              <a:t>第二节  资金的时间价值</a:t>
            </a:r>
          </a:p>
          <a:p>
            <a:r>
              <a:rPr lang="zh-CN" altLang="en-US" sz="1400" b="1">
                <a:solidFill>
                  <a:srgbClr val="FF0066"/>
                </a:solidFill>
              </a:rPr>
              <a:t>引入问题：</a:t>
            </a:r>
            <a:r>
              <a:rPr lang="zh-CN" altLang="en-US" sz="1600" b="1"/>
              <a:t>今年的</a:t>
            </a:r>
            <a:r>
              <a:rPr lang="en-US" altLang="zh-CN" sz="1600" b="1"/>
              <a:t>1</a:t>
            </a:r>
            <a:r>
              <a:rPr lang="zh-CN" altLang="en-US" sz="1600" b="1"/>
              <a:t>元是否等于明年的</a:t>
            </a:r>
            <a:r>
              <a:rPr lang="en-US" altLang="zh-CN" sz="1600" b="1"/>
              <a:t>1</a:t>
            </a:r>
            <a:r>
              <a:rPr lang="zh-CN" altLang="en-US" sz="1600" b="1"/>
              <a:t>元呢？</a:t>
            </a:r>
          </a:p>
          <a:p>
            <a:r>
              <a:rPr lang="zh-CN" altLang="en-US" sz="1000" b="1"/>
              <a:t> </a:t>
            </a:r>
            <a:r>
              <a:rPr lang="zh-CN" altLang="en-US" sz="1600" b="1"/>
              <a:t>答：不等于</a:t>
            </a:r>
            <a:r>
              <a:rPr lang="en-US" altLang="zh-CN" sz="1600" b="1"/>
              <a:t>—————</a:t>
            </a:r>
            <a:r>
              <a:rPr lang="zh-CN" altLang="en-US" sz="1600" b="1"/>
              <a:t>资金存在时间价值</a:t>
            </a:r>
          </a:p>
          <a:p>
            <a:r>
              <a:rPr lang="zh-CN" altLang="en-US" sz="2000" b="1">
                <a:solidFill>
                  <a:srgbClr val="CC3300"/>
                </a:solidFill>
              </a:rPr>
              <a:t>一、资金的时间价值（</a:t>
            </a:r>
            <a:r>
              <a:rPr lang="en-US" altLang="zh-CN" sz="2000" b="1">
                <a:solidFill>
                  <a:srgbClr val="CC3300"/>
                </a:solidFill>
              </a:rPr>
              <a:t>Time Value of  Fund)</a:t>
            </a:r>
            <a:r>
              <a:rPr lang="zh-CN" altLang="en-US" sz="2000" b="1">
                <a:solidFill>
                  <a:srgbClr val="CC3300"/>
                </a:solidFill>
              </a:rPr>
              <a:t>概念</a:t>
            </a:r>
          </a:p>
          <a:p>
            <a:pPr>
              <a:buFont typeface="Wingdings" panose="05000000000000000000" pitchFamily="2" charset="2"/>
              <a:buNone/>
            </a:pPr>
            <a:r>
              <a:rPr lang="zh-CN" altLang="en-US" sz="1800" b="1"/>
              <a:t>不同时间发生的等额资金在价值上的差别称为资金的时间价值。</a:t>
            </a:r>
          </a:p>
          <a:p>
            <a:r>
              <a:rPr lang="zh-CN" altLang="en-US" sz="1800" b="1"/>
              <a:t>两个方面的含义：</a:t>
            </a:r>
          </a:p>
          <a:p>
            <a:r>
              <a:rPr lang="zh-CN" altLang="en-US" sz="1800" b="1"/>
              <a:t>一是指资金随着时间的推移，其价值会增加；二是指资金一旦用于投资就不能用于现期消费。</a:t>
            </a:r>
          </a:p>
          <a:p>
            <a:r>
              <a:rPr lang="zh-CN" altLang="en-US" sz="2000" b="1">
                <a:solidFill>
                  <a:srgbClr val="FF0000"/>
                </a:solidFill>
              </a:rPr>
              <a:t>二、影响资金时间价值的因素</a:t>
            </a:r>
          </a:p>
          <a:p>
            <a:pPr>
              <a:buFont typeface="Wingdings" panose="05000000000000000000" pitchFamily="2" charset="2"/>
              <a:buNone/>
            </a:pPr>
            <a:r>
              <a:rPr lang="en-US" altLang="zh-CN" sz="1800" b="1"/>
              <a:t>1</a:t>
            </a:r>
            <a:r>
              <a:rPr lang="zh-CN" altLang="en-US" sz="1800" b="1"/>
              <a:t>、资金本身的大小 </a:t>
            </a:r>
          </a:p>
          <a:p>
            <a:pPr>
              <a:buFont typeface="Wingdings" panose="05000000000000000000" pitchFamily="2" charset="2"/>
              <a:buNone/>
            </a:pPr>
            <a:r>
              <a:rPr lang="en-US" altLang="zh-CN" sz="1800" b="1"/>
              <a:t>2</a:t>
            </a:r>
            <a:r>
              <a:rPr lang="zh-CN" altLang="en-US" sz="1800" b="1"/>
              <a:t>、投资收益率（或利率）</a:t>
            </a:r>
          </a:p>
          <a:p>
            <a:pPr>
              <a:buFont typeface="Wingdings" panose="05000000000000000000" pitchFamily="2" charset="2"/>
              <a:buNone/>
            </a:pPr>
            <a:r>
              <a:rPr lang="en-US" altLang="zh-CN" sz="1800" b="1"/>
              <a:t>3</a:t>
            </a:r>
            <a:r>
              <a:rPr lang="zh-CN" altLang="en-US" sz="1800" b="1"/>
              <a:t>、时间的长短</a:t>
            </a:r>
          </a:p>
          <a:p>
            <a:pPr>
              <a:buFont typeface="Wingdings" panose="05000000000000000000" pitchFamily="2" charset="2"/>
              <a:buNone/>
            </a:pPr>
            <a:r>
              <a:rPr lang="en-US" altLang="zh-CN" sz="1800" b="1"/>
              <a:t>4</a:t>
            </a:r>
            <a:r>
              <a:rPr lang="zh-CN" altLang="en-US" sz="1800" b="1"/>
              <a:t>、风险因素</a:t>
            </a:r>
          </a:p>
          <a:p>
            <a:pPr>
              <a:buFont typeface="Wingdings" panose="05000000000000000000" pitchFamily="2" charset="2"/>
              <a:buNone/>
            </a:pPr>
            <a:r>
              <a:rPr lang="en-US" altLang="zh-CN" sz="1800" b="1"/>
              <a:t>5</a:t>
            </a:r>
            <a:r>
              <a:rPr lang="zh-CN" altLang="en-US" sz="1800" b="1"/>
              <a:t>、通货膨胀</a:t>
            </a:r>
          </a:p>
          <a:p>
            <a:r>
              <a:rPr lang="zh-CN" altLang="en-US" sz="1800" b="1">
                <a:solidFill>
                  <a:srgbClr val="FF0000"/>
                </a:solidFill>
              </a:rPr>
              <a:t>三、衡量资金时间价值的尺度</a:t>
            </a:r>
          </a:p>
          <a:p>
            <a:r>
              <a:rPr lang="zh-CN" altLang="en-US" sz="1800" b="1"/>
              <a:t>绝对尺度：利息、利润</a:t>
            </a:r>
          </a:p>
          <a:p>
            <a:r>
              <a:rPr lang="zh-CN" altLang="en-US" sz="1800" b="1"/>
              <a:t>相对尺度：利率、投资收益率</a:t>
            </a:r>
          </a:p>
          <a:p>
            <a:r>
              <a:rPr lang="zh-CN" altLang="en-US" sz="1800" b="1">
                <a:solidFill>
                  <a:srgbClr val="0000CC"/>
                </a:solidFill>
              </a:rPr>
              <a:t>那么：什么是利息呢？</a:t>
            </a:r>
          </a:p>
          <a:p>
            <a:pPr>
              <a:lnSpc>
                <a:spcPct val="80000"/>
              </a:lnSpc>
              <a:buFont typeface="Wingdings" panose="05000000000000000000" pitchFamily="2" charset="2"/>
              <a:buNone/>
            </a:pPr>
            <a:r>
              <a:rPr lang="zh-CN" altLang="en-US" sz="1400" b="1"/>
              <a:t> </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5059">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5059">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type.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5059">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2" name="type.wav"/>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5059">
                                            <p:txEl>
                                              <p:pRg st="3" end="3"/>
                                            </p:txEl>
                                          </p:spTgt>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2" name="type.wav"/>
                                        </p:tgtEl>
                                      </p:cMediaNode>
                                    </p:audio>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5059">
                                            <p:txEl>
                                              <p:pRg st="4" end="4"/>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2" name="type.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5059">
                                            <p:txEl>
                                              <p:pRg st="5" end="5"/>
                                            </p:txEl>
                                          </p:spTgt>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45059">
                                            <p:txEl>
                                              <p:pRg st="6" end="6"/>
                                            </p:txEl>
                                          </p:spTgt>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2" name="type.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45059">
                                            <p:txEl>
                                              <p:pRg st="7" end="7"/>
                                            </p:txEl>
                                          </p:spTgt>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2" name="type.wav"/>
                                        </p:tgtEl>
                                      </p:cMediaNode>
                                    </p:audio>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45059">
                                            <p:txEl>
                                              <p:pRg st="8" end="8"/>
                                            </p:txEl>
                                          </p:spTgt>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2" name="type.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45059">
                                            <p:txEl>
                                              <p:pRg st="9" end="9"/>
                                            </p:txEl>
                                          </p:spTgt>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2" name="type.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45059">
                                            <p:txEl>
                                              <p:pRg st="10" end="10"/>
                                            </p:txEl>
                                          </p:spTgt>
                                        </p:tgtEl>
                                        <p:attrNameLst>
                                          <p:attrName>style.visibility</p:attrName>
                                        </p:attrNameLst>
                                      </p:cBhvr>
                                      <p:to>
                                        <p:strVal val="visible"/>
                                      </p:to>
                                    </p:set>
                                  </p:childTnLst>
                                  <p:subTnLst>
                                    <p:audio>
                                      <p:cMediaNode>
                                        <p:cTn display="0" masterRel="sameClick">
                                          <p:stCondLst>
                                            <p:cond evt="begin" delay="0">
                                              <p:tn val="45"/>
                                            </p:cond>
                                          </p:stCondLst>
                                          <p:endCondLst>
                                            <p:cond evt="onStopAudio" delay="0">
                                              <p:tgtEl>
                                                <p:sldTgt/>
                                              </p:tgtEl>
                                            </p:cond>
                                          </p:endCondLst>
                                        </p:cTn>
                                        <p:tgtEl>
                                          <p:sndTgt r:embed="rId2" name="type.wav"/>
                                        </p:tgtEl>
                                      </p:cMediaNode>
                                    </p:audio>
                                  </p:sub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45059">
                                            <p:txEl>
                                              <p:pRg st="11" end="11"/>
                                            </p:txEl>
                                          </p:spTgt>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2" name="type.wav"/>
                                        </p:tgtEl>
                                      </p:cMediaNode>
                                    </p:audio>
                                  </p:sub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45059">
                                            <p:txEl>
                                              <p:pRg st="12" end="12"/>
                                            </p:txEl>
                                          </p:spTgt>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2" name="type.wav"/>
                                        </p:tgtEl>
                                      </p:cMediaNode>
                                    </p:audio>
                                  </p:sub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45059">
                                            <p:txEl>
                                              <p:pRg st="13" end="13"/>
                                            </p:txEl>
                                          </p:spTgt>
                                        </p:tgtEl>
                                        <p:attrNameLst>
                                          <p:attrName>style.visibility</p:attrName>
                                        </p:attrNameLst>
                                      </p:cBhvr>
                                      <p:to>
                                        <p:strVal val="visible"/>
                                      </p:to>
                                    </p:set>
                                  </p:childTnLst>
                                  <p:subTnLst>
                                    <p:audio>
                                      <p:cMediaNode>
                                        <p:cTn display="0" masterRel="sameClick">
                                          <p:stCondLst>
                                            <p:cond evt="begin" delay="0">
                                              <p:tn val="57"/>
                                            </p:cond>
                                          </p:stCondLst>
                                          <p:endCondLst>
                                            <p:cond evt="onStopAudio" delay="0">
                                              <p:tgtEl>
                                                <p:sldTgt/>
                                              </p:tgtEl>
                                            </p:cond>
                                          </p:endCondLst>
                                        </p:cTn>
                                        <p:tgtEl>
                                          <p:sndTgt r:embed="rId2" name="type.wav"/>
                                        </p:tgtEl>
                                      </p:cMediaNode>
                                    </p:audio>
                                  </p:sub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45059">
                                            <p:txEl>
                                              <p:pRg st="14" end="14"/>
                                            </p:txEl>
                                          </p:spTgt>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2" name="type.wav"/>
                                        </p:tgtEl>
                                      </p:cMediaNode>
                                    </p:audio>
                                  </p:sub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499"/>
                                          </p:stCondLst>
                                        </p:cTn>
                                        <p:tgtEl>
                                          <p:spTgt spid="45059">
                                            <p:txEl>
                                              <p:pRg st="15" end="15"/>
                                            </p:txEl>
                                          </p:spTgt>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2" name="type.wav"/>
                                        </p:tgtEl>
                                      </p:cMediaNode>
                                    </p:audio>
                                  </p:sub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45059">
                                            <p:txEl>
                                              <p:pRg st="16" end="16"/>
                                            </p:txEl>
                                          </p:spTgt>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2" name="type.wav"/>
                                        </p:tgtEl>
                                      </p:cMediaNode>
                                    </p:audio>
                                  </p:sub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45059">
                                            <p:txEl>
                                              <p:pRg st="17" end="17"/>
                                            </p:txEl>
                                          </p:spTgt>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2" name="type.wav"/>
                                        </p:tgtEl>
                                      </p:cMediaNode>
                                    </p:audio>
                                  </p:sub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4505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autoUpdateAnimBg="0"/>
      <p:bldP spid="45059"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DE779677-62F3-4823-BF8B-EF3E3FB2AB26}"/>
              </a:ext>
            </a:extLst>
          </p:cNvPr>
          <p:cNvSpPr>
            <a:spLocks noGrp="1"/>
          </p:cNvSpPr>
          <p:nvPr>
            <p:ph type="sldNum" sz="quarter" idx="10"/>
          </p:nvPr>
        </p:nvSpPr>
        <p:spPr/>
        <p:txBody>
          <a:bodyPr/>
          <a:lstStyle/>
          <a:p>
            <a:fld id="{EB179FF6-3CB6-48C6-898E-30396A80C4CE}" type="slidenum">
              <a:rPr lang="en-US" altLang="zh-CN"/>
              <a:pPr/>
              <a:t>30</a:t>
            </a:fld>
            <a:endParaRPr lang="en-US" altLang="zh-CN">
              <a:solidFill>
                <a:schemeClr val="tx1"/>
              </a:solidFill>
            </a:endParaRPr>
          </a:p>
        </p:txBody>
      </p:sp>
      <p:sp>
        <p:nvSpPr>
          <p:cNvPr id="91138" name="Rectangle 2">
            <a:extLst>
              <a:ext uri="{FF2B5EF4-FFF2-40B4-BE49-F238E27FC236}">
                <a16:creationId xmlns:a16="http://schemas.microsoft.com/office/drawing/2014/main" id="{68BE4F81-FFE2-410F-B612-02DCEC1329FB}"/>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第三节    经济效益的净态评价指标</a:t>
            </a:r>
          </a:p>
        </p:txBody>
      </p:sp>
      <p:sp>
        <p:nvSpPr>
          <p:cNvPr id="91139" name="Rectangle 3">
            <a:extLst>
              <a:ext uri="{FF2B5EF4-FFF2-40B4-BE49-F238E27FC236}">
                <a16:creationId xmlns:a16="http://schemas.microsoft.com/office/drawing/2014/main" id="{B88D0B35-82A0-4126-9FFB-0292D9551427}"/>
              </a:ext>
            </a:extLst>
          </p:cNvPr>
          <p:cNvSpPr>
            <a:spLocks noGrp="1" noChangeArrowheads="1"/>
          </p:cNvSpPr>
          <p:nvPr>
            <p:ph type="body" idx="1"/>
          </p:nvPr>
        </p:nvSpPr>
        <p:spPr>
          <a:xfrm>
            <a:off x="2438400" y="188913"/>
            <a:ext cx="6526213" cy="6408737"/>
          </a:xfrm>
        </p:spPr>
        <p:txBody>
          <a:bodyPr/>
          <a:lstStyle/>
          <a:p>
            <a:r>
              <a:rPr lang="zh-CN" altLang="en-US" sz="2000" b="1">
                <a:solidFill>
                  <a:srgbClr val="FF0000"/>
                </a:solidFill>
              </a:rPr>
              <a:t>例</a:t>
            </a:r>
            <a:r>
              <a:rPr lang="en-US" altLang="zh-CN" sz="2000" b="1">
                <a:solidFill>
                  <a:srgbClr val="FF0000"/>
                </a:solidFill>
              </a:rPr>
              <a:t>2</a:t>
            </a:r>
            <a:r>
              <a:rPr lang="zh-CN" altLang="en-US" sz="2000" b="1">
                <a:solidFill>
                  <a:srgbClr val="FF0000"/>
                </a:solidFill>
              </a:rPr>
              <a:t>：</a:t>
            </a:r>
            <a:r>
              <a:rPr lang="zh-CN" altLang="en-US" sz="2000" b="1"/>
              <a:t>某项目期初投资</a:t>
            </a:r>
            <a:r>
              <a:rPr lang="en-US" altLang="zh-CN" sz="2000" b="1"/>
              <a:t>2000</a:t>
            </a:r>
            <a:r>
              <a:rPr lang="zh-CN" altLang="en-US" sz="2000" b="1"/>
              <a:t>万元，建设期为</a:t>
            </a:r>
            <a:r>
              <a:rPr lang="en-US" altLang="zh-CN" sz="2000" b="1"/>
              <a:t>3</a:t>
            </a:r>
            <a:r>
              <a:rPr lang="zh-CN" altLang="en-US" sz="2000" b="1"/>
              <a:t>年，投产前两年每年的收益为</a:t>
            </a:r>
            <a:r>
              <a:rPr lang="en-US" altLang="zh-CN" sz="2000" b="1"/>
              <a:t>200</a:t>
            </a:r>
            <a:r>
              <a:rPr lang="zh-CN" altLang="en-US" sz="2000" b="1"/>
              <a:t>万元，以后每年的收益为</a:t>
            </a:r>
            <a:r>
              <a:rPr lang="en-US" altLang="zh-CN" sz="2000" b="1"/>
              <a:t>400</a:t>
            </a:r>
            <a:r>
              <a:rPr lang="zh-CN" altLang="en-US" sz="2000" b="1"/>
              <a:t>万元。若基准投资收益率为</a:t>
            </a:r>
            <a:r>
              <a:rPr lang="en-US" altLang="zh-CN" sz="2000" b="1"/>
              <a:t>18%</a:t>
            </a:r>
            <a:r>
              <a:rPr lang="zh-CN" altLang="en-US" sz="2000" b="1"/>
              <a:t>，问：该方案是否可行？</a:t>
            </a:r>
          </a:p>
          <a:p>
            <a:r>
              <a:rPr lang="zh-CN" altLang="en-US" sz="2000" b="1">
                <a:solidFill>
                  <a:srgbClr val="008080"/>
                </a:solidFill>
              </a:rPr>
              <a:t>解：该方案正常年份的净收益为</a:t>
            </a:r>
            <a:r>
              <a:rPr lang="en-US" altLang="zh-CN" sz="2000" b="1">
                <a:solidFill>
                  <a:srgbClr val="008080"/>
                </a:solidFill>
              </a:rPr>
              <a:t>400</a:t>
            </a:r>
            <a:r>
              <a:rPr lang="zh-CN" altLang="en-US" sz="2000" b="1">
                <a:solidFill>
                  <a:srgbClr val="008080"/>
                </a:solidFill>
              </a:rPr>
              <a:t>万元，因此，投资收益率为；</a:t>
            </a:r>
          </a:p>
          <a:p>
            <a:r>
              <a:rPr lang="zh-CN" altLang="en-US" sz="2000" b="1">
                <a:solidFill>
                  <a:srgbClr val="008080"/>
                </a:solidFill>
              </a:rPr>
              <a:t>                   </a:t>
            </a:r>
            <a:r>
              <a:rPr lang="en-US" altLang="zh-CN" sz="2000" b="1" i="1">
                <a:solidFill>
                  <a:srgbClr val="008080"/>
                </a:solidFill>
              </a:rPr>
              <a:t>R</a:t>
            </a:r>
            <a:r>
              <a:rPr lang="en-US" altLang="zh-CN" sz="2000" b="1">
                <a:solidFill>
                  <a:srgbClr val="008080"/>
                </a:solidFill>
              </a:rPr>
              <a:t> =          ×100% = 20%</a:t>
            </a:r>
          </a:p>
          <a:p>
            <a:endParaRPr lang="en-US" altLang="zh-CN" sz="2000" b="1">
              <a:solidFill>
                <a:srgbClr val="008080"/>
              </a:solidFill>
            </a:endParaRPr>
          </a:p>
          <a:p>
            <a:r>
              <a:rPr lang="zh-CN" altLang="en-US" sz="2000" b="1">
                <a:solidFill>
                  <a:srgbClr val="008080"/>
                </a:solidFill>
              </a:rPr>
              <a:t>该方案的投资收益率为</a:t>
            </a:r>
            <a:r>
              <a:rPr lang="en-US" altLang="zh-CN" sz="2000" b="1">
                <a:solidFill>
                  <a:srgbClr val="008080"/>
                </a:solidFill>
              </a:rPr>
              <a:t>20%</a:t>
            </a:r>
            <a:r>
              <a:rPr lang="zh-CN" altLang="en-US" sz="2000" b="1">
                <a:solidFill>
                  <a:srgbClr val="008080"/>
                </a:solidFill>
              </a:rPr>
              <a:t>，大于基准投资收益率</a:t>
            </a:r>
            <a:r>
              <a:rPr lang="en-US" altLang="zh-CN" sz="2000" b="1">
                <a:solidFill>
                  <a:srgbClr val="008080"/>
                </a:solidFill>
              </a:rPr>
              <a:t>18%</a:t>
            </a:r>
            <a:r>
              <a:rPr lang="zh-CN" altLang="en-US" sz="2000" b="1">
                <a:solidFill>
                  <a:srgbClr val="008080"/>
                </a:solidFill>
              </a:rPr>
              <a:t>，因此，该方案可行。</a:t>
            </a:r>
          </a:p>
          <a:p>
            <a:pPr>
              <a:lnSpc>
                <a:spcPct val="110000"/>
              </a:lnSpc>
            </a:pPr>
            <a:r>
              <a:rPr lang="zh-CN" altLang="en-US" sz="2000" b="1">
                <a:solidFill>
                  <a:srgbClr val="0000FF"/>
                </a:solidFill>
              </a:rPr>
              <a:t>投资回收期的缺点：</a:t>
            </a:r>
          </a:p>
          <a:p>
            <a:pPr>
              <a:lnSpc>
                <a:spcPct val="110000"/>
              </a:lnSpc>
            </a:pPr>
            <a:r>
              <a:rPr lang="zh-CN" altLang="en-US" sz="2000" b="1">
                <a:solidFill>
                  <a:srgbClr val="0000FF"/>
                </a:solidFill>
              </a:rPr>
              <a:t>太粗糙，没有全面考虑投资方案整个寿命期内的现金流量发生的大小和时间，它舍去了方案投资回收期以后各年的收益和费用。因此，在项目的经济效果分析中，投资回收期只能作为辅助性的评价指标来使用。</a:t>
            </a:r>
          </a:p>
        </p:txBody>
      </p:sp>
      <p:sp>
        <p:nvSpPr>
          <p:cNvPr id="91140" name="Rectangle 4">
            <a:extLst>
              <a:ext uri="{FF2B5EF4-FFF2-40B4-BE49-F238E27FC236}">
                <a16:creationId xmlns:a16="http://schemas.microsoft.com/office/drawing/2014/main" id="{8028DA3D-CBB9-4F93-9F5A-33FC90FF1DB1}"/>
              </a:ext>
            </a:extLst>
          </p:cNvPr>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1141" name="Object 5">
            <a:extLst>
              <a:ext uri="{FF2B5EF4-FFF2-40B4-BE49-F238E27FC236}">
                <a16:creationId xmlns:a16="http://schemas.microsoft.com/office/drawing/2014/main" id="{E15B1C58-6F4E-49FE-874F-3F16DC99F1EB}"/>
              </a:ext>
            </a:extLst>
          </p:cNvPr>
          <p:cNvGraphicFramePr>
            <a:graphicFrameLocks noChangeAspect="1"/>
          </p:cNvGraphicFramePr>
          <p:nvPr/>
        </p:nvGraphicFramePr>
        <p:xfrm>
          <a:off x="4500563" y="1989138"/>
          <a:ext cx="576262" cy="647700"/>
        </p:xfrm>
        <a:graphic>
          <a:graphicData uri="http://schemas.openxmlformats.org/presentationml/2006/ole">
            <mc:AlternateContent xmlns:mc="http://schemas.openxmlformats.org/markup-compatibility/2006">
              <mc:Choice xmlns:v="urn:schemas-microsoft-com:vml" Requires="v">
                <p:oleObj spid="_x0000_s91142" name="公式" r:id="rId3" imgW="380835" imgH="393529" progId="Equation.3">
                  <p:embed/>
                </p:oleObj>
              </mc:Choice>
              <mc:Fallback>
                <p:oleObj name="公式" r:id="rId3" imgW="380835"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1989138"/>
                        <a:ext cx="576262"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3F158E45-66FF-45F3-9D51-1EEAEF63BE03}"/>
              </a:ext>
            </a:extLst>
          </p:cNvPr>
          <p:cNvSpPr>
            <a:spLocks noGrp="1"/>
          </p:cNvSpPr>
          <p:nvPr>
            <p:ph type="sldNum" sz="quarter" idx="10"/>
          </p:nvPr>
        </p:nvSpPr>
        <p:spPr/>
        <p:txBody>
          <a:bodyPr/>
          <a:lstStyle/>
          <a:p>
            <a:fld id="{8CB87E97-81D5-4F3E-8293-7AAD3FE1F444}" type="slidenum">
              <a:rPr lang="en-US" altLang="zh-CN"/>
              <a:pPr/>
              <a:t>31</a:t>
            </a:fld>
            <a:endParaRPr lang="en-US" altLang="zh-CN">
              <a:solidFill>
                <a:schemeClr val="tx1"/>
              </a:solidFill>
            </a:endParaRPr>
          </a:p>
        </p:txBody>
      </p:sp>
      <p:sp>
        <p:nvSpPr>
          <p:cNvPr id="92162" name="Rectangle 2">
            <a:extLst>
              <a:ext uri="{FF2B5EF4-FFF2-40B4-BE49-F238E27FC236}">
                <a16:creationId xmlns:a16="http://schemas.microsoft.com/office/drawing/2014/main" id="{94DC192E-2091-4BFF-B0D0-BD7D2F3AC787}"/>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92163" name="Rectangle 3">
            <a:extLst>
              <a:ext uri="{FF2B5EF4-FFF2-40B4-BE49-F238E27FC236}">
                <a16:creationId xmlns:a16="http://schemas.microsoft.com/office/drawing/2014/main" id="{465B00F7-64CF-4B55-8D5A-AD71C4C6F1A8}"/>
              </a:ext>
            </a:extLst>
          </p:cNvPr>
          <p:cNvSpPr>
            <a:spLocks noGrp="1" noChangeArrowheads="1"/>
          </p:cNvSpPr>
          <p:nvPr>
            <p:ph type="body" idx="1"/>
          </p:nvPr>
        </p:nvSpPr>
        <p:spPr>
          <a:xfrm>
            <a:off x="2438400" y="188913"/>
            <a:ext cx="6705600" cy="6480175"/>
          </a:xfrm>
        </p:spPr>
        <p:txBody>
          <a:bodyPr/>
          <a:lstStyle/>
          <a:p>
            <a:r>
              <a:rPr lang="zh-CN" altLang="en-US" sz="2000" b="1">
                <a:solidFill>
                  <a:srgbClr val="3366FF"/>
                </a:solidFill>
              </a:rPr>
              <a:t>所谓动态指标是指考虑了资金的时间价值。常见的动态经济评价指标有净现值、净年值、将来值、费用现值、内部收益率和外部收益率等。</a:t>
            </a:r>
          </a:p>
          <a:p>
            <a:r>
              <a:rPr lang="zh-CN" altLang="en-US" sz="2400" b="1">
                <a:solidFill>
                  <a:srgbClr val="FF0000"/>
                </a:solidFill>
              </a:rPr>
              <a:t>一、动态投资回收期</a:t>
            </a:r>
            <a:r>
              <a:rPr lang="zh-CN" altLang="en-US" sz="2400">
                <a:solidFill>
                  <a:srgbClr val="FF0000"/>
                </a:solidFill>
              </a:rPr>
              <a:t> </a:t>
            </a:r>
          </a:p>
          <a:p>
            <a:r>
              <a:rPr lang="zh-CN" altLang="en-US" sz="2000" b="1"/>
              <a:t>所谓动态投资回收期是指在考虑资金时间价值的情况下，用项目或方案每年的净收益去回收全部投资额所需要的时间。即使得下面公式成立的</a:t>
            </a:r>
            <a:r>
              <a:rPr lang="en-US" altLang="zh-CN" sz="2000" b="1" i="1"/>
              <a:t>Tp</a:t>
            </a:r>
            <a:r>
              <a:rPr lang="en-US" altLang="zh-CN" sz="2000" b="1"/>
              <a:t>*</a:t>
            </a:r>
            <a:r>
              <a:rPr lang="zh-CN" altLang="en-US" sz="2000" b="1"/>
              <a:t>为项目或方案的动态投资回收期：</a:t>
            </a:r>
          </a:p>
          <a:p>
            <a:endParaRPr lang="zh-CN" altLang="en-US" sz="2000" b="1"/>
          </a:p>
          <a:p>
            <a:endParaRPr lang="zh-CN" altLang="en-US" sz="2000" b="1"/>
          </a:p>
          <a:p>
            <a:r>
              <a:rPr lang="zh-CN" altLang="en-US" sz="2000" b="1"/>
              <a:t>式中：</a:t>
            </a:r>
            <a:r>
              <a:rPr lang="en-US" altLang="zh-CN" sz="2000" b="1" i="1"/>
              <a:t>Tp</a:t>
            </a:r>
            <a:r>
              <a:rPr lang="en-US" altLang="zh-CN" sz="2000" b="1"/>
              <a:t>*——</a:t>
            </a:r>
            <a:r>
              <a:rPr lang="zh-CN" altLang="en-US" sz="2000" b="1"/>
              <a:t>动态投资回收期； </a:t>
            </a:r>
            <a:endParaRPr lang="zh-CN" altLang="en-US" sz="2000" b="1" i="1"/>
          </a:p>
          <a:p>
            <a:r>
              <a:rPr lang="en-US" altLang="zh-CN" sz="2000" b="1" i="1"/>
              <a:t>i0</a:t>
            </a:r>
            <a:r>
              <a:rPr lang="en-US" altLang="zh-CN" sz="2000" b="1"/>
              <a:t>——</a:t>
            </a:r>
            <a:r>
              <a:rPr lang="zh-CN" altLang="en-US" sz="2000" b="1"/>
              <a:t>折现率；其它符号与静态投资回收期的表达式中符号的涵义相同。</a:t>
            </a:r>
          </a:p>
          <a:p>
            <a:r>
              <a:rPr lang="zh-CN" altLang="en-US" sz="2000" b="1"/>
              <a:t>判断准则是：</a:t>
            </a:r>
          </a:p>
          <a:p>
            <a:pPr>
              <a:buFont typeface="Wingdings" panose="05000000000000000000" pitchFamily="2" charset="2"/>
              <a:buNone/>
            </a:pPr>
            <a:r>
              <a:rPr lang="zh-CN" altLang="en-US" sz="2000" b="1" i="1"/>
              <a:t>     </a:t>
            </a:r>
            <a:r>
              <a:rPr lang="en-US" altLang="zh-CN" sz="2000" b="1" i="1"/>
              <a:t>Tp</a:t>
            </a:r>
            <a:r>
              <a:rPr lang="en-US" altLang="zh-CN" sz="2000" b="1"/>
              <a:t>* ≤ </a:t>
            </a:r>
            <a:r>
              <a:rPr lang="en-US" altLang="zh-CN" sz="2000" b="1" i="1"/>
              <a:t>T0</a:t>
            </a:r>
            <a:r>
              <a:rPr lang="en-US" altLang="zh-CN" sz="2000" b="1"/>
              <a:t> </a:t>
            </a:r>
            <a:r>
              <a:rPr lang="zh-CN" altLang="en-US" sz="2000" b="1"/>
              <a:t>时，说明方案的经济效益好，方案可行。</a:t>
            </a:r>
          </a:p>
          <a:p>
            <a:pPr>
              <a:buFont typeface="Wingdings" panose="05000000000000000000" pitchFamily="2" charset="2"/>
              <a:buNone/>
            </a:pPr>
            <a:r>
              <a:rPr lang="zh-CN" altLang="en-US" sz="2000" b="1" i="1"/>
              <a:t>     </a:t>
            </a:r>
            <a:r>
              <a:rPr lang="en-US" altLang="zh-CN" sz="2000" b="1" i="1"/>
              <a:t>Tp</a:t>
            </a:r>
            <a:r>
              <a:rPr lang="en-US" altLang="zh-CN" sz="2000" b="1"/>
              <a:t>* &gt;</a:t>
            </a:r>
            <a:r>
              <a:rPr lang="en-US" altLang="zh-CN" sz="2000" b="1" i="1"/>
              <a:t> T0</a:t>
            </a:r>
            <a:r>
              <a:rPr lang="en-US" altLang="zh-CN" sz="2000" b="1"/>
              <a:t> </a:t>
            </a:r>
            <a:r>
              <a:rPr lang="zh-CN" altLang="en-US" sz="2000" b="1"/>
              <a:t>时，说明方案的经济效益不好，方案不可行。</a:t>
            </a:r>
          </a:p>
          <a:p>
            <a:endParaRPr lang="en-US" altLang="zh-CN" sz="2000" b="1"/>
          </a:p>
        </p:txBody>
      </p:sp>
      <p:sp>
        <p:nvSpPr>
          <p:cNvPr id="92164" name="Rectangle 4">
            <a:extLst>
              <a:ext uri="{FF2B5EF4-FFF2-40B4-BE49-F238E27FC236}">
                <a16:creationId xmlns:a16="http://schemas.microsoft.com/office/drawing/2014/main" id="{67A3134C-253B-4CD4-9CFA-66C3256C4DD0}"/>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2165" name="Object 5">
            <a:extLst>
              <a:ext uri="{FF2B5EF4-FFF2-40B4-BE49-F238E27FC236}">
                <a16:creationId xmlns:a16="http://schemas.microsoft.com/office/drawing/2014/main" id="{7792DCDA-FDD8-4614-B63A-9D83DB0EEF72}"/>
              </a:ext>
            </a:extLst>
          </p:cNvPr>
          <p:cNvGraphicFramePr>
            <a:graphicFrameLocks noChangeAspect="1"/>
          </p:cNvGraphicFramePr>
          <p:nvPr/>
        </p:nvGraphicFramePr>
        <p:xfrm>
          <a:off x="3708400" y="2852738"/>
          <a:ext cx="4392613" cy="792162"/>
        </p:xfrm>
        <a:graphic>
          <a:graphicData uri="http://schemas.openxmlformats.org/presentationml/2006/ole">
            <mc:AlternateContent xmlns:mc="http://schemas.openxmlformats.org/markup-compatibility/2006">
              <mc:Choice xmlns:v="urn:schemas-microsoft-com:vml" Requires="v">
                <p:oleObj spid="_x0000_s92167" name="公式" r:id="rId3" imgW="2565400" imgH="482600" progId="Equation.3">
                  <p:embed/>
                </p:oleObj>
              </mc:Choice>
              <mc:Fallback>
                <p:oleObj name="公式" r:id="rId3" imgW="2565400" imgH="482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2852738"/>
                        <a:ext cx="4392613" cy="792162"/>
                      </a:xfrm>
                      <a:prstGeom prst="rect">
                        <a:avLst/>
                      </a:prstGeom>
                      <a:solidFill>
                        <a:srgbClr val="FFCCFF"/>
                      </a:solidFill>
                    </p:spPr>
                  </p:pic>
                </p:oleObj>
              </mc:Fallback>
            </mc:AlternateContent>
          </a:graphicData>
        </a:graphic>
      </p:graphicFrame>
      <p:sp>
        <p:nvSpPr>
          <p:cNvPr id="92166" name="AutoShape 6">
            <a:extLst>
              <a:ext uri="{FF2B5EF4-FFF2-40B4-BE49-F238E27FC236}">
                <a16:creationId xmlns:a16="http://schemas.microsoft.com/office/drawing/2014/main" id="{7C60AF2D-7FDC-47E2-8E27-533D98D2DDBB}"/>
              </a:ext>
            </a:extLst>
          </p:cNvPr>
          <p:cNvSpPr>
            <a:spLocks/>
          </p:cNvSpPr>
          <p:nvPr/>
        </p:nvSpPr>
        <p:spPr bwMode="auto">
          <a:xfrm>
            <a:off x="2627313" y="5157788"/>
            <a:ext cx="144462" cy="503237"/>
          </a:xfrm>
          <a:prstGeom prst="leftBrace">
            <a:avLst>
              <a:gd name="adj1" fmla="val 29029"/>
              <a:gd name="adj2" fmla="val 50000"/>
            </a:avLst>
          </a:prstGeom>
          <a:noFill/>
          <a:ln w="28575">
            <a:solidFill>
              <a:srgbClr val="66FF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rgbClr val="66FF66"/>
              </a:solidFill>
            </a:endParaRPr>
          </a:p>
        </p:txBody>
      </p:sp>
    </p:spTree>
  </p:cSld>
  <p:clrMapOvr>
    <a:masterClrMapping/>
  </p:clrMapOvr>
  <p:transition spd="slow">
    <p:randomBar dir="ver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0E19A08E-81FD-4253-AF2F-7C761E1909B5}"/>
              </a:ext>
            </a:extLst>
          </p:cNvPr>
          <p:cNvSpPr>
            <a:spLocks noGrp="1"/>
          </p:cNvSpPr>
          <p:nvPr>
            <p:ph type="sldNum" sz="quarter" idx="10"/>
          </p:nvPr>
        </p:nvSpPr>
        <p:spPr/>
        <p:txBody>
          <a:bodyPr/>
          <a:lstStyle/>
          <a:p>
            <a:fld id="{661090A9-A9C3-45A8-BFBC-7097D3D47191}" type="slidenum">
              <a:rPr lang="en-US" altLang="zh-CN"/>
              <a:pPr/>
              <a:t>32</a:t>
            </a:fld>
            <a:endParaRPr lang="en-US" altLang="zh-CN">
              <a:solidFill>
                <a:schemeClr val="tx1"/>
              </a:solidFill>
            </a:endParaRPr>
          </a:p>
        </p:txBody>
      </p:sp>
      <p:sp>
        <p:nvSpPr>
          <p:cNvPr id="93186" name="Rectangle 2">
            <a:extLst>
              <a:ext uri="{FF2B5EF4-FFF2-40B4-BE49-F238E27FC236}">
                <a16:creationId xmlns:a16="http://schemas.microsoft.com/office/drawing/2014/main" id="{F9D0E509-7FC8-48FC-BCAA-11BF108324C4}"/>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93187" name="Rectangle 3">
            <a:extLst>
              <a:ext uri="{FF2B5EF4-FFF2-40B4-BE49-F238E27FC236}">
                <a16:creationId xmlns:a16="http://schemas.microsoft.com/office/drawing/2014/main" id="{A8461CA2-14B2-4BBB-95DC-9DA18B1D1B47}"/>
              </a:ext>
            </a:extLst>
          </p:cNvPr>
          <p:cNvSpPr>
            <a:spLocks noGrp="1" noChangeArrowheads="1"/>
          </p:cNvSpPr>
          <p:nvPr>
            <p:ph type="body" idx="1"/>
          </p:nvPr>
        </p:nvSpPr>
        <p:spPr>
          <a:xfrm>
            <a:off x="2438400" y="188913"/>
            <a:ext cx="6454775" cy="5907087"/>
          </a:xfrm>
        </p:spPr>
        <p:txBody>
          <a:bodyPr/>
          <a:lstStyle/>
          <a:p>
            <a:r>
              <a:rPr lang="en-US" altLang="zh-CN" sz="2000" b="1">
                <a:solidFill>
                  <a:srgbClr val="339933"/>
                </a:solidFill>
              </a:rPr>
              <a:t>1</a:t>
            </a:r>
            <a:r>
              <a:rPr lang="zh-CN" altLang="en-US" sz="2000" b="1">
                <a:solidFill>
                  <a:srgbClr val="339933"/>
                </a:solidFill>
              </a:rPr>
              <a:t>、用公式计算法</a:t>
            </a:r>
          </a:p>
          <a:p>
            <a:r>
              <a:rPr lang="zh-CN" altLang="en-US" sz="2000" b="1"/>
              <a:t>  如果项目每年的净收益相等，则项目的动态投资回收期计算公式为：</a:t>
            </a:r>
          </a:p>
          <a:p>
            <a:r>
              <a:rPr lang="zh-CN" altLang="en-US" sz="2000" b="1"/>
              <a:t>     满足</a:t>
            </a:r>
            <a:r>
              <a:rPr lang="en-US" altLang="zh-CN" sz="2000" b="1"/>
              <a:t>K=NB(P/A,I,T*p)</a:t>
            </a:r>
            <a:r>
              <a:rPr lang="zh-CN" altLang="en-US" sz="2000" b="1"/>
              <a:t>的</a:t>
            </a:r>
            <a:r>
              <a:rPr lang="en-US" altLang="zh-CN" sz="2000" b="1"/>
              <a:t>T*p, </a:t>
            </a:r>
            <a:r>
              <a:rPr lang="zh-CN" altLang="en-US" sz="2000" b="1"/>
              <a:t>通过数学变换，并两对数，得：</a:t>
            </a:r>
          </a:p>
          <a:p>
            <a:endParaRPr lang="zh-CN" altLang="en-US" sz="2000" b="1"/>
          </a:p>
          <a:p>
            <a:endParaRPr lang="zh-CN" altLang="en-US" sz="2000" b="1"/>
          </a:p>
          <a:p>
            <a:r>
              <a:rPr lang="en-US" altLang="zh-CN" sz="2000" b="1">
                <a:solidFill>
                  <a:srgbClr val="339933"/>
                </a:solidFill>
              </a:rPr>
              <a:t>2</a:t>
            </a:r>
            <a:r>
              <a:rPr lang="zh-CN" altLang="en-US" sz="2000" b="1">
                <a:solidFill>
                  <a:srgbClr val="339933"/>
                </a:solidFill>
              </a:rPr>
              <a:t>、列表计算法</a:t>
            </a:r>
          </a:p>
          <a:p>
            <a:r>
              <a:rPr lang="zh-CN" altLang="en-US" sz="2000" b="1"/>
              <a:t>  如果项目每年的净收益不相等，一般用现金流量列表，并兼用下面公式计算：</a:t>
            </a:r>
          </a:p>
          <a:p>
            <a:pPr>
              <a:buFont typeface="Wingdings" panose="05000000000000000000" pitchFamily="2" charset="2"/>
              <a:buNone/>
            </a:pPr>
            <a:r>
              <a:rPr lang="en-US" altLang="zh-CN" sz="2000" b="1" i="1"/>
              <a:t>Tp</a:t>
            </a:r>
            <a:r>
              <a:rPr lang="en-US" altLang="zh-CN" sz="2000" b="1"/>
              <a:t>*  = </a:t>
            </a:r>
            <a:r>
              <a:rPr lang="en-US" altLang="zh-CN" sz="2000" b="1" i="1"/>
              <a:t>T – </a:t>
            </a:r>
            <a:r>
              <a:rPr lang="en-US" altLang="zh-CN" sz="2000" b="1"/>
              <a:t>1 +</a:t>
            </a:r>
            <a:r>
              <a:rPr lang="en-US" altLang="zh-CN"/>
              <a:t> </a:t>
            </a:r>
            <a:endParaRPr lang="en-US" altLang="zh-CN" sz="2000" b="1"/>
          </a:p>
          <a:p>
            <a:endParaRPr lang="en-US" altLang="zh-CN" sz="2000" b="1"/>
          </a:p>
          <a:p>
            <a:endParaRPr lang="en-US" altLang="zh-CN" sz="2000" b="1"/>
          </a:p>
        </p:txBody>
      </p:sp>
      <p:graphicFrame>
        <p:nvGraphicFramePr>
          <p:cNvPr id="93188" name="Object 4">
            <a:extLst>
              <a:ext uri="{FF2B5EF4-FFF2-40B4-BE49-F238E27FC236}">
                <a16:creationId xmlns:a16="http://schemas.microsoft.com/office/drawing/2014/main" id="{30083A83-09A8-43BE-AF08-0AD45228B29B}"/>
              </a:ext>
            </a:extLst>
          </p:cNvPr>
          <p:cNvGraphicFramePr>
            <a:graphicFrameLocks noChangeAspect="1"/>
          </p:cNvGraphicFramePr>
          <p:nvPr/>
        </p:nvGraphicFramePr>
        <p:xfrm>
          <a:off x="4284663" y="1628775"/>
          <a:ext cx="1943100" cy="936625"/>
        </p:xfrm>
        <a:graphic>
          <a:graphicData uri="http://schemas.openxmlformats.org/presentationml/2006/ole">
            <mc:AlternateContent xmlns:mc="http://schemas.openxmlformats.org/markup-compatibility/2006">
              <mc:Choice xmlns:v="urn:schemas-microsoft-com:vml" Requires="v">
                <p:oleObj spid="_x0000_s93191" name="公式" r:id="rId3" imgW="1206500" imgH="609600" progId="Equation.3">
                  <p:embed/>
                </p:oleObj>
              </mc:Choice>
              <mc:Fallback>
                <p:oleObj name="公式" r:id="rId3" imgW="1206500" imgH="6096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1628775"/>
                        <a:ext cx="1943100" cy="936625"/>
                      </a:xfrm>
                      <a:prstGeom prst="rect">
                        <a:avLst/>
                      </a:prstGeom>
                      <a:solidFill>
                        <a:srgbClr val="FFCCFF"/>
                      </a:solidFill>
                    </p:spPr>
                  </p:pic>
                </p:oleObj>
              </mc:Fallback>
            </mc:AlternateContent>
          </a:graphicData>
        </a:graphic>
      </p:graphicFrame>
      <p:sp>
        <p:nvSpPr>
          <p:cNvPr id="93189" name="Rectangle 5">
            <a:extLst>
              <a:ext uri="{FF2B5EF4-FFF2-40B4-BE49-F238E27FC236}">
                <a16:creationId xmlns:a16="http://schemas.microsoft.com/office/drawing/2014/main" id="{7488C2E1-7F58-44C0-952F-A0783F681113}"/>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3190" name="Object 6">
            <a:extLst>
              <a:ext uri="{FF2B5EF4-FFF2-40B4-BE49-F238E27FC236}">
                <a16:creationId xmlns:a16="http://schemas.microsoft.com/office/drawing/2014/main" id="{58755BAF-966E-4A6F-B173-D539AF5B06B5}"/>
              </a:ext>
            </a:extLst>
          </p:cNvPr>
          <p:cNvGraphicFramePr>
            <a:graphicFrameLocks noChangeAspect="1"/>
          </p:cNvGraphicFramePr>
          <p:nvPr/>
        </p:nvGraphicFramePr>
        <p:xfrm>
          <a:off x="4067175" y="3716338"/>
          <a:ext cx="4681538" cy="720725"/>
        </p:xfrm>
        <a:graphic>
          <a:graphicData uri="http://schemas.openxmlformats.org/presentationml/2006/ole">
            <mc:AlternateContent xmlns:mc="http://schemas.openxmlformats.org/markup-compatibility/2006">
              <mc:Choice xmlns:v="urn:schemas-microsoft-com:vml" Requires="v">
                <p:oleObj spid="_x0000_s93192" name="公式" r:id="rId5" imgW="2882900" imgH="419100" progId="Equation.3">
                  <p:embed/>
                </p:oleObj>
              </mc:Choice>
              <mc:Fallback>
                <p:oleObj name="公式" r:id="rId5" imgW="2882900" imgH="4191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3716338"/>
                        <a:ext cx="4681538" cy="720725"/>
                      </a:xfrm>
                      <a:prstGeom prst="rect">
                        <a:avLst/>
                      </a:prstGeom>
                      <a:solidFill>
                        <a:srgbClr val="66FF66"/>
                      </a:solidFill>
                    </p:spPr>
                  </p:pic>
                </p:oleObj>
              </mc:Fallback>
            </mc:AlternateContent>
          </a:graphicData>
        </a:graphic>
      </p:graphicFrame>
    </p:spTree>
  </p:cSld>
  <p:clrMapOvr>
    <a:masterClrMapping/>
  </p:clrMapOvr>
  <p:transition spd="slow">
    <p:randomBar dir="ver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1D95C8E6-FD72-4031-82B7-F1506B1D20BF}"/>
              </a:ext>
            </a:extLst>
          </p:cNvPr>
          <p:cNvSpPr>
            <a:spLocks noGrp="1"/>
          </p:cNvSpPr>
          <p:nvPr>
            <p:ph type="sldNum" sz="quarter" idx="10"/>
          </p:nvPr>
        </p:nvSpPr>
        <p:spPr/>
        <p:txBody>
          <a:bodyPr/>
          <a:lstStyle/>
          <a:p>
            <a:fld id="{25503A08-55C2-4656-A217-CEA4CBC0806B}" type="slidenum">
              <a:rPr lang="en-US" altLang="zh-CN"/>
              <a:pPr/>
              <a:t>33</a:t>
            </a:fld>
            <a:endParaRPr lang="en-US" altLang="zh-CN">
              <a:solidFill>
                <a:schemeClr val="tx1"/>
              </a:solidFill>
            </a:endParaRPr>
          </a:p>
        </p:txBody>
      </p:sp>
      <p:sp>
        <p:nvSpPr>
          <p:cNvPr id="94210" name="Rectangle 2">
            <a:extLst>
              <a:ext uri="{FF2B5EF4-FFF2-40B4-BE49-F238E27FC236}">
                <a16:creationId xmlns:a16="http://schemas.microsoft.com/office/drawing/2014/main" id="{27598951-ABA3-420A-9B9B-80D6F173B021}"/>
              </a:ext>
            </a:extLst>
          </p:cNvPr>
          <p:cNvSpPr>
            <a:spLocks noChangeArrowheads="1"/>
          </p:cNvSpPr>
          <p:nvPr>
            <p:ph type="title"/>
          </p:nvPr>
        </p:nvSpPr>
        <p:spPr bwMode="auto">
          <a:xfrm>
            <a:off x="862013" y="0"/>
            <a:ext cx="1143000" cy="652462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94211" name="Rectangle 3">
            <a:extLst>
              <a:ext uri="{FF2B5EF4-FFF2-40B4-BE49-F238E27FC236}">
                <a16:creationId xmlns:a16="http://schemas.microsoft.com/office/drawing/2014/main" id="{A18ED02C-1C74-42DB-B715-642FE2E8B08B}"/>
              </a:ext>
            </a:extLst>
          </p:cNvPr>
          <p:cNvSpPr>
            <a:spLocks noGrp="1" noChangeArrowheads="1"/>
          </p:cNvSpPr>
          <p:nvPr>
            <p:ph type="body" idx="1"/>
          </p:nvPr>
        </p:nvSpPr>
        <p:spPr>
          <a:xfrm>
            <a:off x="2438400" y="1196975"/>
            <a:ext cx="6526213" cy="4899025"/>
          </a:xfrm>
        </p:spPr>
        <p:txBody>
          <a:bodyPr/>
          <a:lstStyle/>
          <a:p>
            <a:pPr>
              <a:lnSpc>
                <a:spcPct val="110000"/>
              </a:lnSpc>
            </a:pPr>
            <a:r>
              <a:rPr lang="zh-CN" altLang="en-US" sz="2000" b="1">
                <a:solidFill>
                  <a:srgbClr val="FF0000"/>
                </a:solidFill>
              </a:rPr>
              <a:t>例</a:t>
            </a:r>
            <a:r>
              <a:rPr lang="en-US" altLang="zh-CN" sz="2000" b="1">
                <a:solidFill>
                  <a:srgbClr val="FF0000"/>
                </a:solidFill>
              </a:rPr>
              <a:t>3</a:t>
            </a:r>
            <a:r>
              <a:rPr lang="zh-CN" altLang="en-US" sz="2000" b="1">
                <a:solidFill>
                  <a:srgbClr val="FF0000"/>
                </a:solidFill>
              </a:rPr>
              <a:t>：</a:t>
            </a:r>
            <a:r>
              <a:rPr lang="zh-CN" altLang="en-US" sz="2000" b="1">
                <a:solidFill>
                  <a:srgbClr val="3366FF"/>
                </a:solidFill>
              </a:rPr>
              <a:t>某工程项目期初投资</a:t>
            </a:r>
            <a:r>
              <a:rPr lang="en-US" altLang="zh-CN" sz="2000" b="1">
                <a:solidFill>
                  <a:srgbClr val="3366FF"/>
                </a:solidFill>
              </a:rPr>
              <a:t>1000</a:t>
            </a:r>
            <a:r>
              <a:rPr lang="zh-CN" altLang="en-US" sz="2000" b="1">
                <a:solidFill>
                  <a:srgbClr val="3366FF"/>
                </a:solidFill>
              </a:rPr>
              <a:t>万元，两年建成产。投产后每年的净收益为</a:t>
            </a:r>
            <a:r>
              <a:rPr lang="en-US" altLang="zh-CN" sz="2000" b="1">
                <a:solidFill>
                  <a:srgbClr val="3366FF"/>
                </a:solidFill>
              </a:rPr>
              <a:t>150</a:t>
            </a:r>
            <a:r>
              <a:rPr lang="zh-CN" altLang="en-US" sz="2000" b="1">
                <a:solidFill>
                  <a:srgbClr val="3366FF"/>
                </a:solidFill>
              </a:rPr>
              <a:t>万元。</a:t>
            </a:r>
            <a:r>
              <a:rPr lang="zh-CN" altLang="zh-CN" sz="2000" b="1">
                <a:solidFill>
                  <a:srgbClr val="3366FF"/>
                </a:solidFill>
              </a:rPr>
              <a:t>若年折现率为</a:t>
            </a:r>
            <a:r>
              <a:rPr lang="en-US" altLang="zh-CN" sz="2000" b="1">
                <a:solidFill>
                  <a:srgbClr val="3366FF"/>
                </a:solidFill>
              </a:rPr>
              <a:t>8%</a:t>
            </a:r>
            <a:r>
              <a:rPr lang="zh-CN" altLang="en-US" sz="2000" b="1">
                <a:solidFill>
                  <a:srgbClr val="3366FF"/>
                </a:solidFill>
              </a:rPr>
              <a:t>，基准投资回收期为</a:t>
            </a:r>
            <a:r>
              <a:rPr lang="en-US" altLang="zh-CN" sz="2000" b="1">
                <a:solidFill>
                  <a:srgbClr val="3366FF"/>
                </a:solidFill>
              </a:rPr>
              <a:t>8</a:t>
            </a:r>
            <a:r>
              <a:rPr lang="zh-CN" altLang="en-US" sz="2000" b="1">
                <a:solidFill>
                  <a:srgbClr val="3366FF"/>
                </a:solidFill>
              </a:rPr>
              <a:t>年。试计算该项目的动态投资回收期，并判断方案是否可行。</a:t>
            </a:r>
          </a:p>
          <a:p>
            <a:pPr>
              <a:lnSpc>
                <a:spcPct val="110000"/>
              </a:lnSpc>
            </a:pPr>
            <a:r>
              <a:rPr lang="zh-CN" altLang="en-US" sz="2000" b="1">
                <a:solidFill>
                  <a:srgbClr val="3366FF"/>
                </a:solidFill>
              </a:rPr>
              <a:t>解：</a:t>
            </a:r>
          </a:p>
          <a:p>
            <a:pPr>
              <a:lnSpc>
                <a:spcPct val="110000"/>
              </a:lnSpc>
            </a:pPr>
            <a:endParaRPr lang="zh-CN" altLang="en-US" sz="2000" b="1">
              <a:solidFill>
                <a:srgbClr val="3366FF"/>
              </a:solidFill>
            </a:endParaRPr>
          </a:p>
          <a:p>
            <a:pPr>
              <a:lnSpc>
                <a:spcPct val="110000"/>
              </a:lnSpc>
            </a:pPr>
            <a:endParaRPr lang="zh-CN" altLang="en-US" sz="2000" b="1">
              <a:solidFill>
                <a:srgbClr val="3366FF"/>
              </a:solidFill>
            </a:endParaRPr>
          </a:p>
          <a:p>
            <a:pPr>
              <a:lnSpc>
                <a:spcPct val="110000"/>
              </a:lnSpc>
            </a:pPr>
            <a:r>
              <a:rPr lang="zh-CN" altLang="en-US" sz="2000"/>
              <a:t>    </a:t>
            </a:r>
            <a:r>
              <a:rPr lang="en-US" altLang="zh-CN" sz="2000" b="1"/>
              <a:t>T*p = 9.9(</a:t>
            </a:r>
            <a:r>
              <a:rPr lang="zh-CN" altLang="en-US" sz="2000" b="1"/>
              <a:t>年</a:t>
            </a:r>
            <a:r>
              <a:rPr lang="en-US" altLang="zh-CN" sz="2000" b="1"/>
              <a:t>)</a:t>
            </a:r>
          </a:p>
          <a:p>
            <a:pPr>
              <a:lnSpc>
                <a:spcPct val="110000"/>
              </a:lnSpc>
            </a:pPr>
            <a:r>
              <a:rPr lang="zh-CN" altLang="en-US" sz="2000" b="1"/>
              <a:t>计算出来的投资回收期长于基准投资回收期，所以项目不可行。</a:t>
            </a:r>
          </a:p>
        </p:txBody>
      </p:sp>
      <p:sp>
        <p:nvSpPr>
          <p:cNvPr id="94212" name="Rectangle 4">
            <a:extLst>
              <a:ext uri="{FF2B5EF4-FFF2-40B4-BE49-F238E27FC236}">
                <a16:creationId xmlns:a16="http://schemas.microsoft.com/office/drawing/2014/main" id="{323910BE-4EE9-4F11-9383-186826B92C96}"/>
              </a:ext>
            </a:extLst>
          </p:cNvPr>
          <p:cNvSpPr>
            <a:spLocks noChangeArrowheads="1"/>
          </p:cNvSpPr>
          <p:nvPr/>
        </p:nvSpPr>
        <p:spPr bwMode="auto">
          <a:xfrm>
            <a:off x="0" y="3119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4213" name="Object 5">
            <a:extLst>
              <a:ext uri="{FF2B5EF4-FFF2-40B4-BE49-F238E27FC236}">
                <a16:creationId xmlns:a16="http://schemas.microsoft.com/office/drawing/2014/main" id="{5828578D-098A-44C3-825B-F0AB9AC3BEDB}"/>
              </a:ext>
            </a:extLst>
          </p:cNvPr>
          <p:cNvGraphicFramePr>
            <a:graphicFrameLocks noChangeAspect="1"/>
          </p:cNvGraphicFramePr>
          <p:nvPr/>
        </p:nvGraphicFramePr>
        <p:xfrm>
          <a:off x="3348038" y="2781300"/>
          <a:ext cx="3168650" cy="1008063"/>
        </p:xfrm>
        <a:graphic>
          <a:graphicData uri="http://schemas.openxmlformats.org/presentationml/2006/ole">
            <mc:AlternateContent xmlns:mc="http://schemas.openxmlformats.org/markup-compatibility/2006">
              <mc:Choice xmlns:v="urn:schemas-microsoft-com:vml" Requires="v">
                <p:oleObj spid="_x0000_s94214" name="公式" r:id="rId3" imgW="1612900" imgH="622300" progId="Equation.3">
                  <p:embed/>
                </p:oleObj>
              </mc:Choice>
              <mc:Fallback>
                <p:oleObj name="公式" r:id="rId3" imgW="1612900" imgH="6223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2781300"/>
                        <a:ext cx="3168650" cy="1008063"/>
                      </a:xfrm>
                      <a:prstGeom prst="rect">
                        <a:avLst/>
                      </a:prstGeom>
                      <a:solidFill>
                        <a:srgbClr val="66FF66"/>
                      </a:solidFill>
                    </p:spPr>
                  </p:pic>
                </p:oleObj>
              </mc:Fallback>
            </mc:AlternateContent>
          </a:graphicData>
        </a:graphic>
      </p:graphicFrame>
    </p:spTree>
  </p:cSld>
  <p:clrMapOvr>
    <a:masterClrMapping/>
  </p:clrMapOvr>
  <p:transition spd="slow">
    <p:randomBar dir="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48E11F16-9228-4857-B959-5E66B039A805}"/>
              </a:ext>
            </a:extLst>
          </p:cNvPr>
          <p:cNvSpPr>
            <a:spLocks noGrp="1"/>
          </p:cNvSpPr>
          <p:nvPr>
            <p:ph type="sldNum" sz="quarter" idx="10"/>
          </p:nvPr>
        </p:nvSpPr>
        <p:spPr/>
        <p:txBody>
          <a:bodyPr/>
          <a:lstStyle/>
          <a:p>
            <a:fld id="{C5F162F6-F358-4515-B1E7-E08978953150}" type="slidenum">
              <a:rPr lang="en-US" altLang="zh-CN"/>
              <a:pPr/>
              <a:t>34</a:t>
            </a:fld>
            <a:endParaRPr lang="en-US" altLang="zh-CN">
              <a:solidFill>
                <a:schemeClr val="tx1"/>
              </a:solidFill>
            </a:endParaRPr>
          </a:p>
        </p:txBody>
      </p:sp>
      <p:sp>
        <p:nvSpPr>
          <p:cNvPr id="95234" name="Rectangle 2">
            <a:extLst>
              <a:ext uri="{FF2B5EF4-FFF2-40B4-BE49-F238E27FC236}">
                <a16:creationId xmlns:a16="http://schemas.microsoft.com/office/drawing/2014/main" id="{4E4F4782-61E8-4C13-86F0-E26D3FD1C1DF}"/>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95235" name="Rectangle 3">
            <a:extLst>
              <a:ext uri="{FF2B5EF4-FFF2-40B4-BE49-F238E27FC236}">
                <a16:creationId xmlns:a16="http://schemas.microsoft.com/office/drawing/2014/main" id="{62550DE4-EEAC-4769-BA5A-9AC118E910A8}"/>
              </a:ext>
            </a:extLst>
          </p:cNvPr>
          <p:cNvSpPr>
            <a:spLocks noGrp="1" noChangeArrowheads="1"/>
          </p:cNvSpPr>
          <p:nvPr>
            <p:ph type="body" idx="1"/>
          </p:nvPr>
        </p:nvSpPr>
        <p:spPr>
          <a:xfrm>
            <a:off x="2438400" y="188913"/>
            <a:ext cx="6705600" cy="5907087"/>
          </a:xfrm>
        </p:spPr>
        <p:txBody>
          <a:bodyPr/>
          <a:lstStyle/>
          <a:p>
            <a:pPr>
              <a:buFont typeface="Wingdings" panose="05000000000000000000" pitchFamily="2" charset="2"/>
              <a:buNone/>
            </a:pPr>
            <a:r>
              <a:rPr lang="zh-CN" altLang="en-US" sz="2400" b="1">
                <a:solidFill>
                  <a:srgbClr val="FF0000"/>
                </a:solidFill>
              </a:rPr>
              <a:t>二、净现值</a:t>
            </a:r>
            <a:r>
              <a:rPr lang="en-US" altLang="zh-CN" sz="2400" b="1">
                <a:solidFill>
                  <a:srgbClr val="FF0000"/>
                </a:solidFill>
              </a:rPr>
              <a:t>(Net Present Value, </a:t>
            </a:r>
            <a:r>
              <a:rPr lang="en-US" altLang="zh-CN" sz="2400" b="1" i="1">
                <a:solidFill>
                  <a:srgbClr val="FF0000"/>
                </a:solidFill>
              </a:rPr>
              <a:t>NPV</a:t>
            </a:r>
            <a:r>
              <a:rPr lang="en-US" altLang="zh-CN" sz="2400" b="1">
                <a:solidFill>
                  <a:srgbClr val="FF0000"/>
                </a:solidFill>
              </a:rPr>
              <a:t>)</a:t>
            </a:r>
          </a:p>
          <a:p>
            <a:pPr>
              <a:buFont typeface="Wingdings" panose="05000000000000000000" pitchFamily="2" charset="2"/>
              <a:buNone/>
            </a:pPr>
            <a:r>
              <a:rPr lang="zh-CN" altLang="en-US" sz="2000" b="1"/>
              <a:t>是指按照一定的利率将各年的净现金流量折现到同一时刻</a:t>
            </a:r>
          </a:p>
          <a:p>
            <a:pPr>
              <a:buFont typeface="Wingdings" panose="05000000000000000000" pitchFamily="2" charset="2"/>
              <a:buNone/>
            </a:pPr>
            <a:r>
              <a:rPr lang="zh-CN" altLang="en-US" sz="2000" b="1"/>
              <a:t>（通常是期初）的现值之和。其表达式为：</a:t>
            </a:r>
          </a:p>
          <a:p>
            <a:pPr>
              <a:buFont typeface="Wingdings" panose="05000000000000000000" pitchFamily="2" charset="2"/>
              <a:buNone/>
            </a:pPr>
            <a:endParaRPr lang="zh-CN" altLang="en-US" sz="2000" b="1"/>
          </a:p>
          <a:p>
            <a:pPr>
              <a:buFont typeface="Wingdings" panose="05000000000000000000" pitchFamily="2" charset="2"/>
              <a:buNone/>
            </a:pPr>
            <a:endParaRPr lang="zh-CN" altLang="en-US" sz="2000" b="1"/>
          </a:p>
          <a:p>
            <a:pPr>
              <a:buFont typeface="Wingdings" panose="05000000000000000000" pitchFamily="2" charset="2"/>
              <a:buNone/>
            </a:pPr>
            <a:endParaRPr lang="zh-CN" altLang="en-US" sz="2000" b="1"/>
          </a:p>
          <a:p>
            <a:r>
              <a:rPr lang="zh-CN" altLang="en-US" sz="2000" b="1"/>
              <a:t>式中：</a:t>
            </a:r>
            <a:r>
              <a:rPr lang="en-US" altLang="zh-CN" sz="2000" b="1" i="1"/>
              <a:t>NPV</a:t>
            </a:r>
            <a:r>
              <a:rPr lang="en-US" altLang="zh-CN" sz="2000" b="1"/>
              <a:t>——</a:t>
            </a:r>
            <a:r>
              <a:rPr lang="zh-CN" altLang="en-US" sz="2000" b="1"/>
              <a:t>项目或方案的净现值；   </a:t>
            </a:r>
          </a:p>
          <a:p>
            <a:r>
              <a:rPr lang="en-US" altLang="zh-CN" sz="2000" b="1" i="1"/>
              <a:t>CIt </a:t>
            </a:r>
            <a:r>
              <a:rPr lang="en-US" altLang="zh-CN" sz="2000" b="1"/>
              <a:t>——</a:t>
            </a:r>
            <a:r>
              <a:rPr lang="zh-CN" altLang="en-US" sz="2000" b="1"/>
              <a:t>第</a:t>
            </a:r>
            <a:r>
              <a:rPr lang="en-US" altLang="zh-CN" sz="2000" b="1"/>
              <a:t>t</a:t>
            </a:r>
            <a:r>
              <a:rPr lang="zh-CN" altLang="en-US" sz="2000" b="1"/>
              <a:t>年的现金流入额；</a:t>
            </a:r>
          </a:p>
          <a:p>
            <a:r>
              <a:rPr lang="en-US" altLang="zh-CN" sz="2000" b="1" i="1"/>
              <a:t>COt</a:t>
            </a:r>
            <a:r>
              <a:rPr lang="en-US" altLang="zh-CN" sz="2000" b="1"/>
              <a:t>——</a:t>
            </a:r>
            <a:r>
              <a:rPr lang="zh-CN" altLang="en-US" sz="2000" b="1"/>
              <a:t>第</a:t>
            </a:r>
            <a:r>
              <a:rPr lang="en-US" altLang="zh-CN" sz="2000" b="1"/>
              <a:t>t</a:t>
            </a:r>
            <a:r>
              <a:rPr lang="zh-CN" altLang="en-US" sz="2000" b="1"/>
              <a:t>年的现金流出额</a:t>
            </a:r>
            <a:r>
              <a:rPr lang="en-US" altLang="zh-CN" sz="2000" b="1"/>
              <a:t>(</a:t>
            </a:r>
            <a:r>
              <a:rPr lang="zh-CN" altLang="en-US" sz="2000" b="1"/>
              <a:t>包括投资</a:t>
            </a:r>
            <a:r>
              <a:rPr lang="en-US" altLang="zh-CN" sz="2000" b="1"/>
              <a:t>)</a:t>
            </a:r>
            <a:r>
              <a:rPr lang="zh-CN" altLang="en-US" sz="2000" b="1"/>
              <a:t>；</a:t>
            </a:r>
          </a:p>
          <a:p>
            <a:r>
              <a:rPr lang="zh-CN" altLang="en-US" sz="2000" b="1"/>
              <a:t>  </a:t>
            </a:r>
            <a:r>
              <a:rPr lang="en-US" altLang="zh-CN" sz="2000" b="1"/>
              <a:t>n ——</a:t>
            </a:r>
            <a:r>
              <a:rPr lang="zh-CN" altLang="en-US" sz="2000" b="1"/>
              <a:t>项目寿命周期；</a:t>
            </a:r>
          </a:p>
          <a:p>
            <a:r>
              <a:rPr lang="zh-CN" altLang="en-US" sz="2000" b="1"/>
              <a:t> </a:t>
            </a:r>
            <a:r>
              <a:rPr lang="zh-CN" altLang="en-US" sz="2000" b="1" i="1"/>
              <a:t> </a:t>
            </a:r>
            <a:r>
              <a:rPr lang="en-US" altLang="zh-CN" sz="2000" b="1" i="1"/>
              <a:t>i </a:t>
            </a:r>
            <a:r>
              <a:rPr lang="en-US" altLang="zh-CN" sz="2000" b="1" i="1" baseline="-25000"/>
              <a:t>0</a:t>
            </a:r>
            <a:r>
              <a:rPr lang="en-US" altLang="zh-CN" sz="2000" b="1"/>
              <a:t> ——</a:t>
            </a:r>
            <a:r>
              <a:rPr lang="zh-CN" altLang="en-US" sz="2000" b="1"/>
              <a:t>基准折现率。</a:t>
            </a:r>
          </a:p>
          <a:p>
            <a:r>
              <a:rPr lang="zh-CN" altLang="en-US" sz="2000" b="1"/>
              <a:t> </a:t>
            </a:r>
            <a:r>
              <a:rPr lang="zh-CN" altLang="en-US" sz="2000" b="1">
                <a:solidFill>
                  <a:srgbClr val="3366FF"/>
                </a:solidFill>
              </a:rPr>
              <a:t>判断准则：</a:t>
            </a:r>
          </a:p>
          <a:p>
            <a:r>
              <a:rPr lang="en-US" altLang="zh-CN" sz="2000" b="1" i="1">
                <a:solidFill>
                  <a:srgbClr val="3366FF"/>
                </a:solidFill>
              </a:rPr>
              <a:t>NPV</a:t>
            </a:r>
            <a:r>
              <a:rPr lang="en-US" altLang="zh-CN" sz="2000" b="1">
                <a:solidFill>
                  <a:srgbClr val="3366FF"/>
                </a:solidFill>
              </a:rPr>
              <a:t>≥0</a:t>
            </a:r>
            <a:r>
              <a:rPr lang="zh-CN" altLang="en-US" sz="2000" b="1">
                <a:solidFill>
                  <a:srgbClr val="3366FF"/>
                </a:solidFill>
              </a:rPr>
              <a:t>，则方案可行，可以接受；</a:t>
            </a:r>
          </a:p>
          <a:p>
            <a:r>
              <a:rPr lang="en-US" altLang="zh-CN" sz="2000" b="1" i="1">
                <a:solidFill>
                  <a:srgbClr val="3366FF"/>
                </a:solidFill>
              </a:rPr>
              <a:t>NPV</a:t>
            </a:r>
            <a:r>
              <a:rPr lang="en-US" altLang="zh-CN" sz="2000" b="1">
                <a:solidFill>
                  <a:srgbClr val="3366FF"/>
                </a:solidFill>
              </a:rPr>
              <a:t>&lt;0</a:t>
            </a:r>
            <a:r>
              <a:rPr lang="zh-CN" altLang="en-US" sz="2000" b="1">
                <a:solidFill>
                  <a:srgbClr val="3366FF"/>
                </a:solidFill>
              </a:rPr>
              <a:t>时，则方案不可行，应予以拒绝。</a:t>
            </a:r>
          </a:p>
          <a:p>
            <a:pPr>
              <a:buFont typeface="Wingdings" panose="05000000000000000000" pitchFamily="2" charset="2"/>
              <a:buNone/>
            </a:pPr>
            <a:endParaRPr lang="zh-CN" altLang="en-US" sz="2000" b="1">
              <a:solidFill>
                <a:srgbClr val="3366FF"/>
              </a:solidFill>
            </a:endParaRPr>
          </a:p>
          <a:p>
            <a:pPr>
              <a:buFont typeface="Wingdings" panose="05000000000000000000" pitchFamily="2" charset="2"/>
              <a:buNone/>
            </a:pPr>
            <a:endParaRPr lang="en-US" altLang="zh-CN" sz="2000"/>
          </a:p>
        </p:txBody>
      </p:sp>
      <p:sp>
        <p:nvSpPr>
          <p:cNvPr id="95236" name="Rectangle 4">
            <a:extLst>
              <a:ext uri="{FF2B5EF4-FFF2-40B4-BE49-F238E27FC236}">
                <a16:creationId xmlns:a16="http://schemas.microsoft.com/office/drawing/2014/main" id="{089A62CF-EDA1-4BC1-8ECC-D467C47DC270}"/>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5237" name="Object 5">
            <a:extLst>
              <a:ext uri="{FF2B5EF4-FFF2-40B4-BE49-F238E27FC236}">
                <a16:creationId xmlns:a16="http://schemas.microsoft.com/office/drawing/2014/main" id="{6B33BD36-AC22-497B-8272-543FBDDB27AC}"/>
              </a:ext>
            </a:extLst>
          </p:cNvPr>
          <p:cNvGraphicFramePr>
            <a:graphicFrameLocks noChangeAspect="1"/>
          </p:cNvGraphicFramePr>
          <p:nvPr/>
        </p:nvGraphicFramePr>
        <p:xfrm>
          <a:off x="3492500" y="1628775"/>
          <a:ext cx="3887788" cy="687388"/>
        </p:xfrm>
        <a:graphic>
          <a:graphicData uri="http://schemas.openxmlformats.org/presentationml/2006/ole">
            <mc:AlternateContent xmlns:mc="http://schemas.openxmlformats.org/markup-compatibility/2006">
              <mc:Choice xmlns:v="urn:schemas-microsoft-com:vml" Requires="v">
                <p:oleObj spid="_x0000_s95239" name="公式" r:id="rId3" imgW="1930400" imgH="431800" progId="Equation.3">
                  <p:embed/>
                </p:oleObj>
              </mc:Choice>
              <mc:Fallback>
                <p:oleObj name="公式" r:id="rId3" imgW="19304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628775"/>
                        <a:ext cx="3887788" cy="687388"/>
                      </a:xfrm>
                      <a:prstGeom prst="rect">
                        <a:avLst/>
                      </a:prstGeom>
                      <a:solidFill>
                        <a:srgbClr val="66FF66"/>
                      </a:solidFill>
                    </p:spPr>
                  </p:pic>
                </p:oleObj>
              </mc:Fallback>
            </mc:AlternateContent>
          </a:graphicData>
        </a:graphic>
      </p:graphicFrame>
      <p:sp>
        <p:nvSpPr>
          <p:cNvPr id="95238" name="AutoShape 6">
            <a:extLst>
              <a:ext uri="{FF2B5EF4-FFF2-40B4-BE49-F238E27FC236}">
                <a16:creationId xmlns:a16="http://schemas.microsoft.com/office/drawing/2014/main" id="{00447E13-4CDC-47D8-BA97-9BB29D95436A}"/>
              </a:ext>
            </a:extLst>
          </p:cNvPr>
          <p:cNvSpPr>
            <a:spLocks/>
          </p:cNvSpPr>
          <p:nvPr/>
        </p:nvSpPr>
        <p:spPr bwMode="auto">
          <a:xfrm>
            <a:off x="2700338" y="4652963"/>
            <a:ext cx="71437" cy="576262"/>
          </a:xfrm>
          <a:prstGeom prst="leftBrace">
            <a:avLst>
              <a:gd name="adj1" fmla="val 67223"/>
              <a:gd name="adj2" fmla="val 50000"/>
            </a:avLst>
          </a:prstGeom>
          <a:noFill/>
          <a:ln w="28575">
            <a:solidFill>
              <a:srgbClr val="990099"/>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rgbClr val="339933"/>
              </a:solidFill>
            </a:endParaRPr>
          </a:p>
        </p:txBody>
      </p:sp>
    </p:spTree>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灯片编号占位符 3">
            <a:extLst>
              <a:ext uri="{FF2B5EF4-FFF2-40B4-BE49-F238E27FC236}">
                <a16:creationId xmlns:a16="http://schemas.microsoft.com/office/drawing/2014/main" id="{1F7724BE-B8F7-4E09-A9DD-375ED0901481}"/>
              </a:ext>
            </a:extLst>
          </p:cNvPr>
          <p:cNvSpPr>
            <a:spLocks noGrp="1"/>
          </p:cNvSpPr>
          <p:nvPr>
            <p:ph type="sldNum" sz="quarter" idx="10"/>
          </p:nvPr>
        </p:nvSpPr>
        <p:spPr/>
        <p:txBody>
          <a:bodyPr/>
          <a:lstStyle/>
          <a:p>
            <a:fld id="{007FA87E-BAFC-48F9-97EB-35D9BCB42096}" type="slidenum">
              <a:rPr lang="en-US" altLang="zh-CN"/>
              <a:pPr/>
              <a:t>35</a:t>
            </a:fld>
            <a:endParaRPr lang="en-US" altLang="zh-CN">
              <a:solidFill>
                <a:schemeClr val="tx1"/>
              </a:solidFill>
            </a:endParaRPr>
          </a:p>
        </p:txBody>
      </p:sp>
      <p:sp>
        <p:nvSpPr>
          <p:cNvPr id="96258" name="Rectangle 2">
            <a:extLst>
              <a:ext uri="{FF2B5EF4-FFF2-40B4-BE49-F238E27FC236}">
                <a16:creationId xmlns:a16="http://schemas.microsoft.com/office/drawing/2014/main" id="{24BB7E4F-CCC8-4BA0-98B7-DA7B2DF05DD0}"/>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96259" name="Rectangle 3">
            <a:extLst>
              <a:ext uri="{FF2B5EF4-FFF2-40B4-BE49-F238E27FC236}">
                <a16:creationId xmlns:a16="http://schemas.microsoft.com/office/drawing/2014/main" id="{E0535F4B-699F-40C5-90C6-7EDC9A07D649}"/>
              </a:ext>
            </a:extLst>
          </p:cNvPr>
          <p:cNvSpPr>
            <a:spLocks noGrp="1" noChangeArrowheads="1"/>
          </p:cNvSpPr>
          <p:nvPr>
            <p:ph type="body" idx="1"/>
          </p:nvPr>
        </p:nvSpPr>
        <p:spPr>
          <a:xfrm>
            <a:off x="2438400" y="0"/>
            <a:ext cx="6526213" cy="6096000"/>
          </a:xfrm>
        </p:spPr>
        <p:txBody>
          <a:bodyPr/>
          <a:lstStyle/>
          <a:p>
            <a:r>
              <a:rPr lang="zh-CN" altLang="en-US" sz="2000" b="1">
                <a:solidFill>
                  <a:srgbClr val="FF0000"/>
                </a:solidFill>
              </a:rPr>
              <a:t>例</a:t>
            </a:r>
            <a:r>
              <a:rPr lang="en-US" altLang="zh-CN" sz="2000" b="1">
                <a:solidFill>
                  <a:srgbClr val="FF0000"/>
                </a:solidFill>
              </a:rPr>
              <a:t>4</a:t>
            </a:r>
            <a:r>
              <a:rPr lang="zh-CN" altLang="en-US" sz="2000" b="1">
                <a:solidFill>
                  <a:srgbClr val="FF0000"/>
                </a:solidFill>
              </a:rPr>
              <a:t>：</a:t>
            </a:r>
            <a:r>
              <a:rPr lang="zh-CN" altLang="en-US" sz="2000" b="1"/>
              <a:t>某项目的期初投资</a:t>
            </a:r>
            <a:r>
              <a:rPr lang="en-US" altLang="zh-CN" sz="2000" b="1"/>
              <a:t>1000</a:t>
            </a:r>
            <a:r>
              <a:rPr lang="zh-CN" altLang="en-US" sz="2000" b="1"/>
              <a:t>万元，投资后一年建成并获益。每年的销售收入为</a:t>
            </a:r>
            <a:r>
              <a:rPr lang="en-US" altLang="zh-CN" sz="2000" b="1"/>
              <a:t>400</a:t>
            </a:r>
            <a:r>
              <a:rPr lang="zh-CN" altLang="en-US" sz="2000" b="1"/>
              <a:t>万元，经营成本为</a:t>
            </a:r>
            <a:r>
              <a:rPr lang="en-US" altLang="zh-CN" sz="2000" b="1"/>
              <a:t>200</a:t>
            </a:r>
            <a:r>
              <a:rPr lang="zh-CN" altLang="en-US" sz="2000" b="1"/>
              <a:t>万元，该项目的寿命期为</a:t>
            </a:r>
            <a:r>
              <a:rPr lang="en-US" altLang="zh-CN" sz="2000" b="1"/>
              <a:t>10</a:t>
            </a:r>
            <a:r>
              <a:rPr lang="zh-CN" altLang="en-US" sz="2000" b="1"/>
              <a:t>年。若基准折现率为</a:t>
            </a:r>
            <a:r>
              <a:rPr lang="en-US" altLang="zh-CN" sz="2000" b="1"/>
              <a:t>5%</a:t>
            </a:r>
            <a:r>
              <a:rPr lang="zh-CN" altLang="en-US" sz="2000" b="1"/>
              <a:t>，问：该项目是否可行？</a:t>
            </a:r>
          </a:p>
          <a:p>
            <a:r>
              <a:rPr lang="zh-CN" altLang="en-US" sz="2000" b="1">
                <a:solidFill>
                  <a:srgbClr val="339933"/>
                </a:solidFill>
              </a:rPr>
              <a:t>解：根据题意，可以计算项目的净现值为：</a:t>
            </a:r>
          </a:p>
          <a:p>
            <a:r>
              <a:rPr lang="zh-CN" altLang="en-US" sz="2000" b="1">
                <a:solidFill>
                  <a:srgbClr val="339933"/>
                </a:solidFill>
              </a:rPr>
              <a:t>    </a:t>
            </a:r>
            <a:r>
              <a:rPr lang="en-US" altLang="zh-CN" sz="2000" b="1" i="1">
                <a:solidFill>
                  <a:srgbClr val="339933"/>
                </a:solidFill>
              </a:rPr>
              <a:t>NPV </a:t>
            </a:r>
            <a:r>
              <a:rPr lang="en-US" altLang="zh-CN" sz="2000" b="1">
                <a:solidFill>
                  <a:srgbClr val="339933"/>
                </a:solidFill>
              </a:rPr>
              <a:t>= </a:t>
            </a:r>
            <a:r>
              <a:rPr lang="zh-CN" altLang="en-US" sz="2000" b="1">
                <a:solidFill>
                  <a:srgbClr val="339933"/>
                </a:solidFill>
              </a:rPr>
              <a:t>（</a:t>
            </a:r>
            <a:r>
              <a:rPr lang="en-US" altLang="zh-CN" sz="2000" b="1">
                <a:solidFill>
                  <a:srgbClr val="339933"/>
                </a:solidFill>
              </a:rPr>
              <a:t>400-200</a:t>
            </a:r>
            <a:r>
              <a:rPr lang="zh-CN" altLang="en-US" sz="2000" b="1">
                <a:solidFill>
                  <a:srgbClr val="339933"/>
                </a:solidFill>
              </a:rPr>
              <a:t>）</a:t>
            </a:r>
            <a:r>
              <a:rPr lang="en-US" altLang="zh-CN" sz="2000" b="1">
                <a:solidFill>
                  <a:srgbClr val="339933"/>
                </a:solidFill>
              </a:rPr>
              <a:t>(</a:t>
            </a:r>
            <a:r>
              <a:rPr lang="en-US" altLang="zh-CN" sz="2000" b="1" i="1">
                <a:solidFill>
                  <a:srgbClr val="339933"/>
                </a:solidFill>
              </a:rPr>
              <a:t>P/A</a:t>
            </a:r>
            <a:r>
              <a:rPr lang="zh-CN" altLang="en-US" sz="2000" b="1">
                <a:solidFill>
                  <a:srgbClr val="339933"/>
                </a:solidFill>
              </a:rPr>
              <a:t>，</a:t>
            </a:r>
            <a:r>
              <a:rPr lang="en-US" altLang="zh-CN" sz="2000" b="1">
                <a:solidFill>
                  <a:srgbClr val="339933"/>
                </a:solidFill>
              </a:rPr>
              <a:t>5%</a:t>
            </a:r>
            <a:r>
              <a:rPr lang="zh-CN" altLang="en-US" sz="2000" b="1">
                <a:solidFill>
                  <a:srgbClr val="339933"/>
                </a:solidFill>
              </a:rPr>
              <a:t>，</a:t>
            </a:r>
            <a:r>
              <a:rPr lang="en-US" altLang="zh-CN" sz="2000" b="1">
                <a:solidFill>
                  <a:srgbClr val="339933"/>
                </a:solidFill>
              </a:rPr>
              <a:t>10) –1000 </a:t>
            </a:r>
          </a:p>
          <a:p>
            <a:r>
              <a:rPr lang="en-US" altLang="zh-CN" sz="2000" b="1">
                <a:solidFill>
                  <a:srgbClr val="339933"/>
                </a:solidFill>
              </a:rPr>
              <a:t>          = 544.34</a:t>
            </a:r>
            <a:r>
              <a:rPr lang="zh-CN" altLang="en-US" sz="2000" b="1">
                <a:solidFill>
                  <a:srgbClr val="339933"/>
                </a:solidFill>
              </a:rPr>
              <a:t>（万元）</a:t>
            </a:r>
          </a:p>
          <a:p>
            <a:r>
              <a:rPr lang="zh-CN" altLang="en-US" sz="2000" b="1">
                <a:solidFill>
                  <a:srgbClr val="339933"/>
                </a:solidFill>
              </a:rPr>
              <a:t>   由于该项目的</a:t>
            </a:r>
            <a:r>
              <a:rPr lang="en-US" altLang="zh-CN" sz="2000" b="1" i="1">
                <a:solidFill>
                  <a:srgbClr val="339933"/>
                </a:solidFill>
              </a:rPr>
              <a:t>NPV</a:t>
            </a:r>
            <a:r>
              <a:rPr lang="en-US" altLang="zh-CN" sz="2000" b="1">
                <a:solidFill>
                  <a:srgbClr val="339933"/>
                </a:solidFill>
              </a:rPr>
              <a:t>&gt;0</a:t>
            </a:r>
            <a:r>
              <a:rPr lang="zh-CN" altLang="en-US" sz="2000" b="1">
                <a:solidFill>
                  <a:srgbClr val="339933"/>
                </a:solidFill>
              </a:rPr>
              <a:t>，所以项目可行。</a:t>
            </a:r>
          </a:p>
          <a:p>
            <a:r>
              <a:rPr lang="zh-CN" altLang="en-US" sz="2000" b="1">
                <a:solidFill>
                  <a:srgbClr val="FF0000"/>
                </a:solidFill>
              </a:rPr>
              <a:t>例</a:t>
            </a:r>
            <a:r>
              <a:rPr lang="en-US" altLang="zh-CN" sz="2000" b="1">
                <a:solidFill>
                  <a:srgbClr val="FF0000"/>
                </a:solidFill>
              </a:rPr>
              <a:t>5</a:t>
            </a:r>
            <a:r>
              <a:rPr lang="zh-CN" altLang="en-US" sz="2000" b="1">
                <a:solidFill>
                  <a:srgbClr val="FF0000"/>
                </a:solidFill>
              </a:rPr>
              <a:t>：</a:t>
            </a:r>
            <a:r>
              <a:rPr lang="zh-CN" altLang="en-US" sz="2000" b="1"/>
              <a:t>某工程项目第</a:t>
            </a:r>
            <a:r>
              <a:rPr lang="en-US" altLang="zh-CN" sz="2000" b="1"/>
              <a:t>1</a:t>
            </a:r>
            <a:r>
              <a:rPr lang="zh-CN" altLang="en-US" sz="2000" b="1"/>
              <a:t>年投资</a:t>
            </a:r>
            <a:r>
              <a:rPr lang="en-US" altLang="zh-CN" sz="2000" b="1"/>
              <a:t>1000</a:t>
            </a:r>
            <a:r>
              <a:rPr lang="zh-CN" altLang="en-US" sz="2000" b="1"/>
              <a:t>万元，第</a:t>
            </a:r>
            <a:r>
              <a:rPr lang="en-US" altLang="zh-CN" sz="2000" b="1"/>
              <a:t>2</a:t>
            </a:r>
            <a:r>
              <a:rPr lang="zh-CN" altLang="en-US" sz="2000" b="1"/>
              <a:t>年投资</a:t>
            </a:r>
            <a:r>
              <a:rPr lang="en-US" altLang="zh-CN" sz="2000" b="1"/>
              <a:t>500</a:t>
            </a:r>
            <a:r>
              <a:rPr lang="zh-CN" altLang="en-US" sz="2000" b="1"/>
              <a:t>万元，两年建成投产并获得收益。每年的收益和经营成本见表</a:t>
            </a:r>
            <a:r>
              <a:rPr lang="en-US" altLang="zh-CN" sz="2000" b="1"/>
              <a:t>4-1</a:t>
            </a:r>
            <a:r>
              <a:rPr lang="zh-CN" altLang="en-US" sz="2000" b="1"/>
              <a:t>所示。该项目寿命期为</a:t>
            </a:r>
            <a:r>
              <a:rPr lang="en-US" altLang="zh-CN" sz="2000" b="1"/>
              <a:t>9</a:t>
            </a:r>
            <a:r>
              <a:rPr lang="zh-CN" altLang="en-US" sz="2000" b="1"/>
              <a:t>年。若基准折现率为</a:t>
            </a:r>
            <a:r>
              <a:rPr lang="en-US" altLang="zh-CN" sz="2000" b="1"/>
              <a:t>5%</a:t>
            </a:r>
            <a:r>
              <a:rPr lang="zh-CN" altLang="en-US" sz="2000" b="1"/>
              <a:t>，试计算该项目的净现值，并判断方案是否可行。</a:t>
            </a:r>
          </a:p>
          <a:p>
            <a:r>
              <a:rPr lang="zh-CN" altLang="en-US" sz="2000" b="1"/>
              <a:t>      表</a:t>
            </a:r>
            <a:r>
              <a:rPr lang="en-US" altLang="zh-CN" sz="2000" b="1"/>
              <a:t>4-1  </a:t>
            </a:r>
            <a:r>
              <a:rPr lang="zh-CN" altLang="en-US" sz="2000" b="1"/>
              <a:t>某工程项目净现金流量表</a:t>
            </a:r>
            <a:r>
              <a:rPr lang="zh-CN" altLang="en-US" sz="2000"/>
              <a:t> </a:t>
            </a:r>
            <a:r>
              <a:rPr lang="zh-CN" altLang="en-US" sz="2400" b="1"/>
              <a:t>		</a:t>
            </a:r>
          </a:p>
          <a:p>
            <a:endParaRPr lang="en-US" altLang="zh-CN" sz="2400" b="1"/>
          </a:p>
        </p:txBody>
      </p:sp>
      <p:graphicFrame>
        <p:nvGraphicFramePr>
          <p:cNvPr id="96260" name="Group 4">
            <a:extLst>
              <a:ext uri="{FF2B5EF4-FFF2-40B4-BE49-F238E27FC236}">
                <a16:creationId xmlns:a16="http://schemas.microsoft.com/office/drawing/2014/main" id="{730E3138-2A23-4CD7-9E72-94B30683C490}"/>
              </a:ext>
            </a:extLst>
          </p:cNvPr>
          <p:cNvGraphicFramePr>
            <a:graphicFrameLocks noGrp="1"/>
          </p:cNvGraphicFramePr>
          <p:nvPr/>
        </p:nvGraphicFramePr>
        <p:xfrm>
          <a:off x="2411413" y="5084763"/>
          <a:ext cx="6732587" cy="669925"/>
        </p:xfrm>
        <a:graphic>
          <a:graphicData uri="http://schemas.openxmlformats.org/drawingml/2006/table">
            <a:tbl>
              <a:tblPr/>
              <a:tblGrid>
                <a:gridCol w="1223962">
                  <a:extLst>
                    <a:ext uri="{9D8B030D-6E8A-4147-A177-3AD203B41FA5}">
                      <a16:colId xmlns:a16="http://schemas.microsoft.com/office/drawing/2014/main" val="267301879"/>
                    </a:ext>
                  </a:extLst>
                </a:gridCol>
                <a:gridCol w="649288">
                  <a:extLst>
                    <a:ext uri="{9D8B030D-6E8A-4147-A177-3AD203B41FA5}">
                      <a16:colId xmlns:a16="http://schemas.microsoft.com/office/drawing/2014/main" val="2122741583"/>
                    </a:ext>
                  </a:extLst>
                </a:gridCol>
                <a:gridCol w="574675">
                  <a:extLst>
                    <a:ext uri="{9D8B030D-6E8A-4147-A177-3AD203B41FA5}">
                      <a16:colId xmlns:a16="http://schemas.microsoft.com/office/drawing/2014/main" val="2199449077"/>
                    </a:ext>
                  </a:extLst>
                </a:gridCol>
                <a:gridCol w="504825">
                  <a:extLst>
                    <a:ext uri="{9D8B030D-6E8A-4147-A177-3AD203B41FA5}">
                      <a16:colId xmlns:a16="http://schemas.microsoft.com/office/drawing/2014/main" val="3668534875"/>
                    </a:ext>
                  </a:extLst>
                </a:gridCol>
                <a:gridCol w="503237">
                  <a:extLst>
                    <a:ext uri="{9D8B030D-6E8A-4147-A177-3AD203B41FA5}">
                      <a16:colId xmlns:a16="http://schemas.microsoft.com/office/drawing/2014/main" val="4192525027"/>
                    </a:ext>
                  </a:extLst>
                </a:gridCol>
                <a:gridCol w="504825">
                  <a:extLst>
                    <a:ext uri="{9D8B030D-6E8A-4147-A177-3AD203B41FA5}">
                      <a16:colId xmlns:a16="http://schemas.microsoft.com/office/drawing/2014/main" val="2076998760"/>
                    </a:ext>
                  </a:extLst>
                </a:gridCol>
                <a:gridCol w="576263">
                  <a:extLst>
                    <a:ext uri="{9D8B030D-6E8A-4147-A177-3AD203B41FA5}">
                      <a16:colId xmlns:a16="http://schemas.microsoft.com/office/drawing/2014/main" val="2936412941"/>
                    </a:ext>
                  </a:extLst>
                </a:gridCol>
                <a:gridCol w="503237">
                  <a:extLst>
                    <a:ext uri="{9D8B030D-6E8A-4147-A177-3AD203B41FA5}">
                      <a16:colId xmlns:a16="http://schemas.microsoft.com/office/drawing/2014/main" val="2773185592"/>
                    </a:ext>
                  </a:extLst>
                </a:gridCol>
                <a:gridCol w="468313">
                  <a:extLst>
                    <a:ext uri="{9D8B030D-6E8A-4147-A177-3AD203B41FA5}">
                      <a16:colId xmlns:a16="http://schemas.microsoft.com/office/drawing/2014/main" val="4148524212"/>
                    </a:ext>
                  </a:extLst>
                </a:gridCol>
                <a:gridCol w="612775">
                  <a:extLst>
                    <a:ext uri="{9D8B030D-6E8A-4147-A177-3AD203B41FA5}">
                      <a16:colId xmlns:a16="http://schemas.microsoft.com/office/drawing/2014/main" val="257453742"/>
                    </a:ext>
                  </a:extLst>
                </a:gridCol>
                <a:gridCol w="611187">
                  <a:extLst>
                    <a:ext uri="{9D8B030D-6E8A-4147-A177-3AD203B41FA5}">
                      <a16:colId xmlns:a16="http://schemas.microsoft.com/office/drawing/2014/main" val="4015645228"/>
                    </a:ext>
                  </a:extLst>
                </a:gridCol>
              </a:tblGrid>
              <a:tr h="1889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项            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 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49268539"/>
                  </a:ext>
                </a:extLst>
              </a:tr>
              <a:tr h="1873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净现金流量</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-500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150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rgbClr val="3366FF"/>
                          </a:solidFill>
                          <a:effectLst/>
                          <a:latin typeface="Times New Roman" panose="02020603050405020304" pitchFamily="18" charset="0"/>
                          <a:ea typeface="宋体" panose="02010600030101010101" pitchFamily="2" charset="-122"/>
                        </a:rPr>
                        <a:t>300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85584626"/>
                  </a:ext>
                </a:extLst>
              </a:tr>
            </a:tbl>
          </a:graphicData>
        </a:graphic>
      </p:graphicFrame>
      <p:sp>
        <p:nvSpPr>
          <p:cNvPr id="96298" name="Line 42">
            <a:extLst>
              <a:ext uri="{FF2B5EF4-FFF2-40B4-BE49-F238E27FC236}">
                <a16:creationId xmlns:a16="http://schemas.microsoft.com/office/drawing/2014/main" id="{597336B7-F74D-4E37-B9E9-15F2375C7546}"/>
              </a:ext>
            </a:extLst>
          </p:cNvPr>
          <p:cNvSpPr>
            <a:spLocks noChangeShapeType="1"/>
          </p:cNvSpPr>
          <p:nvPr/>
        </p:nvSpPr>
        <p:spPr bwMode="auto">
          <a:xfrm>
            <a:off x="2411413" y="5084763"/>
            <a:ext cx="865187"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72DF0085-5F40-408B-B3B9-17DDCCB0B324}"/>
              </a:ext>
            </a:extLst>
          </p:cNvPr>
          <p:cNvSpPr>
            <a:spLocks noGrp="1"/>
          </p:cNvSpPr>
          <p:nvPr>
            <p:ph type="sldNum" sz="quarter" idx="10"/>
          </p:nvPr>
        </p:nvSpPr>
        <p:spPr/>
        <p:txBody>
          <a:bodyPr/>
          <a:lstStyle/>
          <a:p>
            <a:fld id="{0459AB36-069B-4BD4-9CE6-6D335BC576AA}" type="slidenum">
              <a:rPr lang="en-US" altLang="zh-CN"/>
              <a:pPr/>
              <a:t>36</a:t>
            </a:fld>
            <a:endParaRPr lang="en-US" altLang="zh-CN">
              <a:solidFill>
                <a:schemeClr val="tx1"/>
              </a:solidFill>
            </a:endParaRPr>
          </a:p>
        </p:txBody>
      </p:sp>
      <p:sp>
        <p:nvSpPr>
          <p:cNvPr id="97282" name="Rectangle 2">
            <a:extLst>
              <a:ext uri="{FF2B5EF4-FFF2-40B4-BE49-F238E27FC236}">
                <a16:creationId xmlns:a16="http://schemas.microsoft.com/office/drawing/2014/main" id="{21152146-EC0C-4B53-9F58-2D104BF872BB}"/>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97283" name="Rectangle 3">
            <a:extLst>
              <a:ext uri="{FF2B5EF4-FFF2-40B4-BE49-F238E27FC236}">
                <a16:creationId xmlns:a16="http://schemas.microsoft.com/office/drawing/2014/main" id="{7CAF634A-64E4-48B7-AB18-4980DC67538A}"/>
              </a:ext>
            </a:extLst>
          </p:cNvPr>
          <p:cNvSpPr>
            <a:spLocks noGrp="1" noChangeArrowheads="1"/>
          </p:cNvSpPr>
          <p:nvPr>
            <p:ph type="body" idx="1"/>
          </p:nvPr>
        </p:nvSpPr>
        <p:spPr>
          <a:xfrm>
            <a:off x="2438400" y="188913"/>
            <a:ext cx="6705600" cy="6669087"/>
          </a:xfrm>
        </p:spPr>
        <p:txBody>
          <a:bodyPr/>
          <a:lstStyle/>
          <a:p>
            <a:pPr>
              <a:lnSpc>
                <a:spcPct val="90000"/>
              </a:lnSpc>
            </a:pPr>
            <a:r>
              <a:rPr lang="zh-CN" altLang="en-US" sz="2000" b="1">
                <a:solidFill>
                  <a:schemeClr val="accent2"/>
                </a:solidFill>
              </a:rPr>
              <a:t>解：该项目的净现值为：</a:t>
            </a:r>
          </a:p>
          <a:p>
            <a:pPr>
              <a:lnSpc>
                <a:spcPct val="90000"/>
              </a:lnSpc>
            </a:pPr>
            <a:r>
              <a:rPr lang="zh-CN" altLang="en-US" sz="2000" b="1">
                <a:solidFill>
                  <a:schemeClr val="accent2"/>
                </a:solidFill>
              </a:rPr>
              <a:t>    </a:t>
            </a:r>
            <a:r>
              <a:rPr lang="en-US" altLang="zh-CN" sz="2000" b="1" i="1">
                <a:solidFill>
                  <a:schemeClr val="accent2"/>
                </a:solidFill>
              </a:rPr>
              <a:t>NPV</a:t>
            </a:r>
            <a:r>
              <a:rPr lang="en-US" altLang="zh-CN" sz="2000" b="1">
                <a:solidFill>
                  <a:schemeClr val="accent2"/>
                </a:solidFill>
              </a:rPr>
              <a:t> = 100 (</a:t>
            </a:r>
            <a:r>
              <a:rPr lang="en-US" altLang="zh-CN" sz="2000" b="1" i="1">
                <a:solidFill>
                  <a:schemeClr val="accent2"/>
                </a:solidFill>
              </a:rPr>
              <a:t>P/F</a:t>
            </a:r>
            <a:r>
              <a:rPr lang="en-US" altLang="zh-CN" sz="2000" b="1">
                <a:solidFill>
                  <a:schemeClr val="accent2"/>
                </a:solidFill>
              </a:rPr>
              <a:t>,5%,2) + 150 (</a:t>
            </a:r>
            <a:r>
              <a:rPr lang="en-US" altLang="zh-CN" sz="2000" b="1" i="1">
                <a:solidFill>
                  <a:schemeClr val="accent2"/>
                </a:solidFill>
              </a:rPr>
              <a:t>P/F</a:t>
            </a:r>
            <a:r>
              <a:rPr lang="en-US" altLang="zh-CN" sz="2000" b="1">
                <a:solidFill>
                  <a:schemeClr val="accent2"/>
                </a:solidFill>
              </a:rPr>
              <a:t>,5%,3) +250 (</a:t>
            </a:r>
            <a:r>
              <a:rPr lang="en-US" altLang="zh-CN" sz="2000" b="1" i="1">
                <a:solidFill>
                  <a:schemeClr val="accent2"/>
                </a:solidFill>
              </a:rPr>
              <a:t>P/A</a:t>
            </a:r>
            <a:r>
              <a:rPr lang="en-US" altLang="zh-CN" sz="2000" b="1">
                <a:solidFill>
                  <a:schemeClr val="accent2"/>
                </a:solidFill>
              </a:rPr>
              <a:t>,5%,5) (P/F,5%,3)+ 300 (</a:t>
            </a:r>
            <a:r>
              <a:rPr lang="en-US" altLang="zh-CN" sz="2000" b="1" i="1">
                <a:solidFill>
                  <a:schemeClr val="accent2"/>
                </a:solidFill>
              </a:rPr>
              <a:t>P/F</a:t>
            </a:r>
            <a:r>
              <a:rPr lang="en-US" altLang="zh-CN" sz="2000" b="1">
                <a:solidFill>
                  <a:schemeClr val="accent2"/>
                </a:solidFill>
              </a:rPr>
              <a:t>,5%,9) – 500 (</a:t>
            </a:r>
            <a:r>
              <a:rPr lang="en-US" altLang="zh-CN" sz="2000" b="1" i="1">
                <a:solidFill>
                  <a:schemeClr val="accent2"/>
                </a:solidFill>
              </a:rPr>
              <a:t>P/F</a:t>
            </a:r>
            <a:r>
              <a:rPr lang="en-US" altLang="zh-CN" sz="2000" b="1">
                <a:solidFill>
                  <a:schemeClr val="accent2"/>
                </a:solidFill>
              </a:rPr>
              <a:t>,5%,1) –1000</a:t>
            </a:r>
          </a:p>
          <a:p>
            <a:pPr>
              <a:lnSpc>
                <a:spcPct val="90000"/>
              </a:lnSpc>
            </a:pPr>
            <a:r>
              <a:rPr lang="en-US" altLang="zh-CN" sz="2000" b="1">
                <a:solidFill>
                  <a:schemeClr val="accent2"/>
                </a:solidFill>
              </a:rPr>
              <a:t> = -127.5945</a:t>
            </a:r>
            <a:r>
              <a:rPr lang="zh-CN" altLang="en-US" sz="2000" b="1">
                <a:solidFill>
                  <a:schemeClr val="accent2"/>
                </a:solidFill>
              </a:rPr>
              <a:t>（万元）</a:t>
            </a:r>
          </a:p>
          <a:p>
            <a:pPr>
              <a:lnSpc>
                <a:spcPct val="90000"/>
              </a:lnSpc>
            </a:pPr>
            <a:r>
              <a:rPr lang="zh-CN" altLang="en-US" sz="2000" b="1">
                <a:solidFill>
                  <a:schemeClr val="accent2"/>
                </a:solidFill>
              </a:rPr>
              <a:t>由于该项目的</a:t>
            </a:r>
            <a:r>
              <a:rPr lang="en-US" altLang="zh-CN" sz="2000" b="1" i="1">
                <a:solidFill>
                  <a:schemeClr val="accent2"/>
                </a:solidFill>
              </a:rPr>
              <a:t>NPV</a:t>
            </a:r>
            <a:r>
              <a:rPr lang="en-US" altLang="zh-CN" sz="2000" b="1">
                <a:solidFill>
                  <a:schemeClr val="accent2"/>
                </a:solidFill>
              </a:rPr>
              <a:t>&lt;0</a:t>
            </a:r>
            <a:r>
              <a:rPr lang="zh-CN" altLang="en-US" sz="2000" b="1">
                <a:solidFill>
                  <a:schemeClr val="accent2"/>
                </a:solidFill>
              </a:rPr>
              <a:t>，所以该项目不可行，不能接受。</a:t>
            </a:r>
          </a:p>
          <a:p>
            <a:pPr>
              <a:lnSpc>
                <a:spcPct val="90000"/>
              </a:lnSpc>
            </a:pPr>
            <a:r>
              <a:rPr lang="zh-CN" altLang="en-US" sz="2400" b="1">
                <a:solidFill>
                  <a:srgbClr val="FF0000"/>
                </a:solidFill>
              </a:rPr>
              <a:t>三、净现值指数</a:t>
            </a:r>
            <a:r>
              <a:rPr lang="zh-CN" altLang="en-US" sz="2400">
                <a:solidFill>
                  <a:srgbClr val="FF0000"/>
                </a:solidFill>
              </a:rPr>
              <a:t> </a:t>
            </a:r>
          </a:p>
          <a:p>
            <a:pPr>
              <a:lnSpc>
                <a:spcPct val="90000"/>
              </a:lnSpc>
            </a:pPr>
            <a:r>
              <a:rPr lang="zh-CN" altLang="en-US" sz="2000"/>
              <a:t>是指项目或方案的净现值与其投资的现值之比。其公式为：</a:t>
            </a:r>
          </a:p>
          <a:p>
            <a:pPr>
              <a:lnSpc>
                <a:spcPct val="90000"/>
              </a:lnSpc>
            </a:pPr>
            <a:r>
              <a:rPr lang="zh-CN" altLang="en-US" sz="2000"/>
              <a:t>  </a:t>
            </a:r>
            <a:r>
              <a:rPr lang="en-US" altLang="zh-CN" sz="2000"/>
              <a:t>INPV= </a:t>
            </a:r>
          </a:p>
          <a:p>
            <a:pPr>
              <a:lnSpc>
                <a:spcPct val="90000"/>
              </a:lnSpc>
            </a:pPr>
            <a:endParaRPr lang="en-US" altLang="zh-CN" sz="2000"/>
          </a:p>
          <a:p>
            <a:pPr>
              <a:lnSpc>
                <a:spcPct val="90000"/>
              </a:lnSpc>
            </a:pPr>
            <a:r>
              <a:rPr lang="zh-CN" altLang="en-US" sz="2000" b="1"/>
              <a:t>式中：</a:t>
            </a:r>
          </a:p>
          <a:p>
            <a:pPr>
              <a:lnSpc>
                <a:spcPct val="90000"/>
              </a:lnSpc>
            </a:pPr>
            <a:r>
              <a:rPr lang="en-US" altLang="zh-CN" sz="2000" b="1" i="1"/>
              <a:t>m</a:t>
            </a:r>
            <a:r>
              <a:rPr lang="en-US" altLang="zh-CN" sz="2000" b="1"/>
              <a:t> ——</a:t>
            </a:r>
            <a:r>
              <a:rPr lang="zh-CN" altLang="en-US" sz="2000" b="1"/>
              <a:t>是项目发生投资额的年限；</a:t>
            </a:r>
          </a:p>
          <a:p>
            <a:pPr>
              <a:lnSpc>
                <a:spcPct val="90000"/>
              </a:lnSpc>
            </a:pPr>
            <a:r>
              <a:rPr lang="en-US" altLang="zh-CN" sz="2000" b="1" i="1"/>
              <a:t>Kt </a:t>
            </a:r>
            <a:r>
              <a:rPr lang="en-US" altLang="zh-CN" sz="2000" b="1"/>
              <a:t>——</a:t>
            </a:r>
            <a:r>
              <a:rPr lang="zh-CN" altLang="en-US" sz="2000" b="1"/>
              <a:t>第</a:t>
            </a:r>
            <a:r>
              <a:rPr lang="en-US" altLang="zh-CN" sz="2000" b="1" i="1"/>
              <a:t>t</a:t>
            </a:r>
            <a:r>
              <a:rPr lang="zh-CN" altLang="en-US" sz="2000" b="1"/>
              <a:t>年的投资额。</a:t>
            </a:r>
          </a:p>
          <a:p>
            <a:pPr>
              <a:lnSpc>
                <a:spcPct val="90000"/>
              </a:lnSpc>
            </a:pPr>
            <a:r>
              <a:rPr lang="zh-CN" altLang="en-US" sz="2000" b="1"/>
              <a:t>判断准则：</a:t>
            </a:r>
            <a:endParaRPr lang="zh-CN" altLang="en-US" sz="2000" b="1" i="1"/>
          </a:p>
          <a:p>
            <a:pPr>
              <a:lnSpc>
                <a:spcPct val="90000"/>
              </a:lnSpc>
              <a:buFont typeface="Wingdings" panose="05000000000000000000" pitchFamily="2" charset="2"/>
              <a:buNone/>
            </a:pPr>
            <a:r>
              <a:rPr lang="zh-CN" altLang="en-US" sz="2000" b="1" i="1"/>
              <a:t>      </a:t>
            </a:r>
            <a:r>
              <a:rPr lang="en-US" altLang="zh-CN" sz="2000" b="1" i="1"/>
              <a:t>INPV</a:t>
            </a:r>
            <a:r>
              <a:rPr lang="en-US" altLang="zh-CN" sz="2000" b="1"/>
              <a:t>≥0</a:t>
            </a:r>
            <a:r>
              <a:rPr lang="zh-CN" altLang="en-US" sz="2000" b="1"/>
              <a:t>时，项目或方案可行；</a:t>
            </a:r>
            <a:endParaRPr lang="zh-CN" altLang="en-US" sz="2000" b="1" i="1"/>
          </a:p>
          <a:p>
            <a:pPr>
              <a:lnSpc>
                <a:spcPct val="90000"/>
              </a:lnSpc>
              <a:buFont typeface="Wingdings" panose="05000000000000000000" pitchFamily="2" charset="2"/>
              <a:buNone/>
            </a:pPr>
            <a:r>
              <a:rPr lang="zh-CN" altLang="en-US" sz="2000" b="1" i="1"/>
              <a:t>     </a:t>
            </a:r>
            <a:r>
              <a:rPr lang="en-US" altLang="zh-CN" sz="2000" b="1" i="1"/>
              <a:t>INPV</a:t>
            </a:r>
            <a:r>
              <a:rPr lang="en-US" altLang="zh-CN" sz="2000" b="1"/>
              <a:t>&lt;0</a:t>
            </a:r>
            <a:r>
              <a:rPr lang="zh-CN" altLang="en-US" sz="2000" b="1"/>
              <a:t>时，项目或方案不可行。</a:t>
            </a:r>
          </a:p>
          <a:p>
            <a:pPr>
              <a:lnSpc>
                <a:spcPct val="90000"/>
              </a:lnSpc>
            </a:pPr>
            <a:endParaRPr lang="en-US" altLang="zh-CN" sz="2000"/>
          </a:p>
        </p:txBody>
      </p:sp>
      <p:sp>
        <p:nvSpPr>
          <p:cNvPr id="97284" name="Rectangle 4">
            <a:extLst>
              <a:ext uri="{FF2B5EF4-FFF2-40B4-BE49-F238E27FC236}">
                <a16:creationId xmlns:a16="http://schemas.microsoft.com/office/drawing/2014/main" id="{8C3C99A1-74B3-45E8-82E8-2D1317C719B2}"/>
              </a:ext>
            </a:extLst>
          </p:cNvPr>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7285" name="Object 5">
            <a:extLst>
              <a:ext uri="{FF2B5EF4-FFF2-40B4-BE49-F238E27FC236}">
                <a16:creationId xmlns:a16="http://schemas.microsoft.com/office/drawing/2014/main" id="{BBF27381-018F-4009-9CD0-8561877ECA9F}"/>
              </a:ext>
            </a:extLst>
          </p:cNvPr>
          <p:cNvGraphicFramePr>
            <a:graphicFrameLocks noChangeAspect="1"/>
          </p:cNvGraphicFramePr>
          <p:nvPr/>
        </p:nvGraphicFramePr>
        <p:xfrm>
          <a:off x="3851275" y="2924175"/>
          <a:ext cx="1655763" cy="936625"/>
        </p:xfrm>
        <a:graphic>
          <a:graphicData uri="http://schemas.openxmlformats.org/presentationml/2006/ole">
            <mc:AlternateContent xmlns:mc="http://schemas.openxmlformats.org/markup-compatibility/2006">
              <mc:Choice xmlns:v="urn:schemas-microsoft-com:vml" Requires="v">
                <p:oleObj spid="_x0000_s97287" name="公式" r:id="rId3" imgW="888614" imgH="622030" progId="Equation.3">
                  <p:embed/>
                </p:oleObj>
              </mc:Choice>
              <mc:Fallback>
                <p:oleObj name="公式" r:id="rId3" imgW="888614" imgH="62203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924175"/>
                        <a:ext cx="1655763" cy="936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7286" name="AutoShape 6">
            <a:extLst>
              <a:ext uri="{FF2B5EF4-FFF2-40B4-BE49-F238E27FC236}">
                <a16:creationId xmlns:a16="http://schemas.microsoft.com/office/drawing/2014/main" id="{39496C65-7125-4A03-9D22-4A4221B81909}"/>
              </a:ext>
            </a:extLst>
          </p:cNvPr>
          <p:cNvSpPr>
            <a:spLocks/>
          </p:cNvSpPr>
          <p:nvPr/>
        </p:nvSpPr>
        <p:spPr bwMode="auto">
          <a:xfrm>
            <a:off x="2627313" y="5157788"/>
            <a:ext cx="144462" cy="503237"/>
          </a:xfrm>
          <a:prstGeom prst="leftBrace">
            <a:avLst>
              <a:gd name="adj1" fmla="val 29029"/>
              <a:gd name="adj2" fmla="val 50000"/>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rgbClr val="0000FF"/>
              </a:solidFill>
            </a:endParaRPr>
          </a:p>
        </p:txBody>
      </p:sp>
    </p:spTree>
  </p:cSld>
  <p:clrMapOvr>
    <a:masterClrMapping/>
  </p:clrMapOvr>
  <p:transition spd="slow">
    <p:randomBar dir="ver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690A370C-25C5-41D1-98CA-921D7F7E32A0}"/>
              </a:ext>
            </a:extLst>
          </p:cNvPr>
          <p:cNvSpPr>
            <a:spLocks noGrp="1"/>
          </p:cNvSpPr>
          <p:nvPr>
            <p:ph type="sldNum" sz="quarter" idx="10"/>
          </p:nvPr>
        </p:nvSpPr>
        <p:spPr/>
        <p:txBody>
          <a:bodyPr/>
          <a:lstStyle/>
          <a:p>
            <a:fld id="{389CB22F-C6EF-4CBB-BD1C-7524AFD13A29}" type="slidenum">
              <a:rPr lang="en-US" altLang="zh-CN"/>
              <a:pPr/>
              <a:t>37</a:t>
            </a:fld>
            <a:endParaRPr lang="en-US" altLang="zh-CN">
              <a:solidFill>
                <a:schemeClr val="tx1"/>
              </a:solidFill>
            </a:endParaRPr>
          </a:p>
        </p:txBody>
      </p:sp>
      <p:sp>
        <p:nvSpPr>
          <p:cNvPr id="98306" name="Rectangle 2">
            <a:extLst>
              <a:ext uri="{FF2B5EF4-FFF2-40B4-BE49-F238E27FC236}">
                <a16:creationId xmlns:a16="http://schemas.microsoft.com/office/drawing/2014/main" id="{D46046CE-A0BE-48DC-9267-F9D457A6A962}"/>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98307" name="Rectangle 3">
            <a:extLst>
              <a:ext uri="{FF2B5EF4-FFF2-40B4-BE49-F238E27FC236}">
                <a16:creationId xmlns:a16="http://schemas.microsoft.com/office/drawing/2014/main" id="{DA92FBD3-E6F7-4902-9FB3-538141995F27}"/>
              </a:ext>
            </a:extLst>
          </p:cNvPr>
          <p:cNvSpPr>
            <a:spLocks noGrp="1" noChangeArrowheads="1"/>
          </p:cNvSpPr>
          <p:nvPr>
            <p:ph type="body" idx="1"/>
          </p:nvPr>
        </p:nvSpPr>
        <p:spPr>
          <a:xfrm>
            <a:off x="2438400" y="260350"/>
            <a:ext cx="6705600" cy="6597650"/>
          </a:xfrm>
        </p:spPr>
        <p:txBody>
          <a:bodyPr/>
          <a:lstStyle/>
          <a:p>
            <a:pPr>
              <a:lnSpc>
                <a:spcPct val="90000"/>
              </a:lnSpc>
            </a:pPr>
            <a:r>
              <a:rPr lang="zh-CN" altLang="en-US" sz="2000" b="1">
                <a:solidFill>
                  <a:srgbClr val="FF0000"/>
                </a:solidFill>
              </a:rPr>
              <a:t>例</a:t>
            </a:r>
            <a:r>
              <a:rPr lang="en-US" altLang="zh-CN" sz="2000" b="1">
                <a:solidFill>
                  <a:srgbClr val="FF0000"/>
                </a:solidFill>
              </a:rPr>
              <a:t>6</a:t>
            </a:r>
            <a:r>
              <a:rPr lang="zh-CN" altLang="en-US" sz="2000" b="1">
                <a:solidFill>
                  <a:srgbClr val="FF0000"/>
                </a:solidFill>
              </a:rPr>
              <a:t>：</a:t>
            </a:r>
            <a:r>
              <a:rPr lang="zh-CN" altLang="en-US" sz="2000" b="1"/>
              <a:t>某工程项目建设期</a:t>
            </a:r>
            <a:r>
              <a:rPr lang="en-US" altLang="zh-CN" sz="2000" b="1"/>
              <a:t>3</a:t>
            </a:r>
            <a:r>
              <a:rPr lang="zh-CN" altLang="en-US" sz="2000" b="1"/>
              <a:t>年，第</a:t>
            </a:r>
            <a:r>
              <a:rPr lang="en-US" altLang="zh-CN" sz="2000" b="1"/>
              <a:t>1</a:t>
            </a:r>
            <a:r>
              <a:rPr lang="zh-CN" altLang="en-US" sz="2000" b="1"/>
              <a:t>年投资</a:t>
            </a:r>
            <a:r>
              <a:rPr lang="en-US" altLang="zh-CN" sz="2000" b="1"/>
              <a:t>500</a:t>
            </a:r>
            <a:r>
              <a:rPr lang="zh-CN" altLang="en-US" sz="2000" b="1"/>
              <a:t>万元，第</a:t>
            </a:r>
            <a:r>
              <a:rPr lang="en-US" altLang="zh-CN" sz="2000" b="1"/>
              <a:t>2</a:t>
            </a:r>
            <a:r>
              <a:rPr lang="zh-CN" altLang="en-US" sz="2000" b="1"/>
              <a:t>年投资</a:t>
            </a:r>
            <a:r>
              <a:rPr lang="en-US" altLang="zh-CN" sz="2000" b="1"/>
              <a:t>300</a:t>
            </a:r>
            <a:r>
              <a:rPr lang="zh-CN" altLang="en-US" sz="2000" b="1"/>
              <a:t>万元，第</a:t>
            </a:r>
            <a:r>
              <a:rPr lang="en-US" altLang="zh-CN" sz="2000" b="1"/>
              <a:t>3</a:t>
            </a:r>
            <a:r>
              <a:rPr lang="zh-CN" altLang="en-US" sz="2000" b="1"/>
              <a:t>年投资</a:t>
            </a:r>
            <a:r>
              <a:rPr lang="en-US" altLang="zh-CN" sz="2000" b="1"/>
              <a:t>200</a:t>
            </a:r>
            <a:r>
              <a:rPr lang="zh-CN" altLang="en-US" sz="2000" b="1"/>
              <a:t>万元。建成当年投产并获得收益，每年的净收益为</a:t>
            </a:r>
            <a:r>
              <a:rPr lang="en-US" altLang="zh-CN" sz="2000" b="1"/>
              <a:t>400</a:t>
            </a:r>
            <a:r>
              <a:rPr lang="zh-CN" altLang="en-US" sz="2000" b="1"/>
              <a:t>万元，建成后寿命期为</a:t>
            </a:r>
            <a:r>
              <a:rPr lang="en-US" altLang="zh-CN" sz="2000" b="1"/>
              <a:t>8</a:t>
            </a:r>
            <a:r>
              <a:rPr lang="zh-CN" altLang="en-US" sz="2000" b="1"/>
              <a:t>年。如年折现率为</a:t>
            </a:r>
            <a:r>
              <a:rPr lang="en-US" altLang="zh-CN" sz="2000" b="1"/>
              <a:t>5%</a:t>
            </a:r>
            <a:r>
              <a:rPr lang="zh-CN" altLang="en-US" sz="2000" b="1"/>
              <a:t>，请用净现值指数判断方案的可行性。</a:t>
            </a:r>
          </a:p>
          <a:p>
            <a:pPr>
              <a:lnSpc>
                <a:spcPct val="90000"/>
              </a:lnSpc>
            </a:pPr>
            <a:r>
              <a:rPr lang="zh-CN" altLang="en-US" sz="2000" b="1">
                <a:solidFill>
                  <a:schemeClr val="accent2"/>
                </a:solidFill>
              </a:rPr>
              <a:t>解：该项目的净现值为：</a:t>
            </a:r>
          </a:p>
          <a:p>
            <a:pPr>
              <a:lnSpc>
                <a:spcPct val="90000"/>
              </a:lnSpc>
            </a:pPr>
            <a:r>
              <a:rPr lang="zh-CN" altLang="en-US" sz="2000" b="1">
                <a:solidFill>
                  <a:schemeClr val="accent2"/>
                </a:solidFill>
              </a:rPr>
              <a:t>   </a:t>
            </a:r>
            <a:r>
              <a:rPr lang="en-US" altLang="zh-CN" sz="2000" b="1" i="1">
                <a:solidFill>
                  <a:schemeClr val="accent2"/>
                </a:solidFill>
              </a:rPr>
              <a:t>NPV</a:t>
            </a:r>
            <a:r>
              <a:rPr lang="en-US" altLang="zh-CN" sz="2000" b="1">
                <a:solidFill>
                  <a:schemeClr val="accent2"/>
                </a:solidFill>
              </a:rPr>
              <a:t> = 400 (</a:t>
            </a:r>
            <a:r>
              <a:rPr lang="en-US" altLang="zh-CN" sz="2000" b="1" i="1">
                <a:solidFill>
                  <a:schemeClr val="accent2"/>
                </a:solidFill>
              </a:rPr>
              <a:t>P/A</a:t>
            </a:r>
            <a:r>
              <a:rPr lang="en-US" altLang="zh-CN" sz="2000" b="1">
                <a:solidFill>
                  <a:schemeClr val="accent2"/>
                </a:solidFill>
              </a:rPr>
              <a:t>,5%,6) (</a:t>
            </a:r>
            <a:r>
              <a:rPr lang="en-US" altLang="zh-CN" sz="2000" b="1" i="1">
                <a:solidFill>
                  <a:schemeClr val="accent2"/>
                </a:solidFill>
              </a:rPr>
              <a:t>P/F</a:t>
            </a:r>
            <a:r>
              <a:rPr lang="en-US" altLang="zh-CN" sz="2000" b="1">
                <a:solidFill>
                  <a:schemeClr val="accent2"/>
                </a:solidFill>
              </a:rPr>
              <a:t>,5%,2)-200 (</a:t>
            </a:r>
            <a:r>
              <a:rPr lang="en-US" altLang="zh-CN" sz="2000" b="1" i="1">
                <a:solidFill>
                  <a:schemeClr val="accent2"/>
                </a:solidFill>
              </a:rPr>
              <a:t>P/F</a:t>
            </a:r>
            <a:r>
              <a:rPr lang="en-US" altLang="zh-CN" sz="2000" b="1">
                <a:solidFill>
                  <a:schemeClr val="accent2"/>
                </a:solidFill>
              </a:rPr>
              <a:t>,5%,2)</a:t>
            </a:r>
          </a:p>
          <a:p>
            <a:pPr>
              <a:lnSpc>
                <a:spcPct val="90000"/>
              </a:lnSpc>
            </a:pPr>
            <a:r>
              <a:rPr lang="en-US" altLang="zh-CN" sz="2000" b="1">
                <a:solidFill>
                  <a:schemeClr val="accent2"/>
                </a:solidFill>
              </a:rPr>
              <a:t>                 -300  (</a:t>
            </a:r>
            <a:r>
              <a:rPr lang="en-US" altLang="zh-CN" sz="2000" b="1" i="1">
                <a:solidFill>
                  <a:schemeClr val="accent2"/>
                </a:solidFill>
              </a:rPr>
              <a:t>P/F</a:t>
            </a:r>
            <a:r>
              <a:rPr lang="en-US" altLang="zh-CN" sz="2000" b="1">
                <a:solidFill>
                  <a:schemeClr val="accent2"/>
                </a:solidFill>
              </a:rPr>
              <a:t>,5%,1)-500</a:t>
            </a:r>
          </a:p>
          <a:p>
            <a:pPr>
              <a:lnSpc>
                <a:spcPct val="90000"/>
              </a:lnSpc>
            </a:pPr>
            <a:r>
              <a:rPr lang="en-US" altLang="zh-CN" sz="2000" b="1">
                <a:solidFill>
                  <a:schemeClr val="accent2"/>
                </a:solidFill>
              </a:rPr>
              <a:t>            = 874.40(</a:t>
            </a:r>
            <a:r>
              <a:rPr lang="zh-CN" altLang="en-US" sz="2000" b="1">
                <a:solidFill>
                  <a:schemeClr val="accent2"/>
                </a:solidFill>
              </a:rPr>
              <a:t>万元</a:t>
            </a:r>
            <a:r>
              <a:rPr lang="en-US" altLang="zh-CN" sz="2000" b="1">
                <a:solidFill>
                  <a:schemeClr val="accent2"/>
                </a:solidFill>
              </a:rPr>
              <a:t>)</a:t>
            </a:r>
          </a:p>
          <a:p>
            <a:pPr>
              <a:lnSpc>
                <a:spcPct val="90000"/>
              </a:lnSpc>
            </a:pPr>
            <a:endParaRPr lang="en-US" altLang="zh-CN" sz="2000" b="1">
              <a:solidFill>
                <a:schemeClr val="accent2"/>
              </a:solidFill>
            </a:endParaRPr>
          </a:p>
          <a:p>
            <a:pPr>
              <a:lnSpc>
                <a:spcPct val="90000"/>
              </a:lnSpc>
              <a:buFont typeface="Wingdings" panose="05000000000000000000" pitchFamily="2" charset="2"/>
              <a:buNone/>
            </a:pPr>
            <a:r>
              <a:rPr lang="en-US" altLang="zh-CN" sz="2000" b="1" i="1">
                <a:solidFill>
                  <a:schemeClr val="accent2"/>
                </a:solidFill>
              </a:rPr>
              <a:t>INPV </a:t>
            </a:r>
            <a:r>
              <a:rPr lang="en-US" altLang="zh-CN" sz="2000" b="1">
                <a:solidFill>
                  <a:schemeClr val="accent2"/>
                </a:solidFill>
              </a:rPr>
              <a:t>=                                                                   = 0.9041</a:t>
            </a:r>
          </a:p>
          <a:p>
            <a:pPr>
              <a:lnSpc>
                <a:spcPct val="90000"/>
              </a:lnSpc>
            </a:pPr>
            <a:endParaRPr lang="en-US" altLang="zh-CN" sz="2000" b="1">
              <a:solidFill>
                <a:schemeClr val="accent2"/>
              </a:solidFill>
            </a:endParaRPr>
          </a:p>
          <a:p>
            <a:pPr>
              <a:lnSpc>
                <a:spcPct val="90000"/>
              </a:lnSpc>
            </a:pPr>
            <a:r>
              <a:rPr lang="zh-CN" altLang="en-US" sz="2000" b="1">
                <a:solidFill>
                  <a:schemeClr val="accent2"/>
                </a:solidFill>
              </a:rPr>
              <a:t>由于该工程项目的</a:t>
            </a:r>
            <a:r>
              <a:rPr lang="en-US" altLang="zh-CN" sz="2000" b="1" i="1">
                <a:solidFill>
                  <a:schemeClr val="accent2"/>
                </a:solidFill>
              </a:rPr>
              <a:t>INPV</a:t>
            </a:r>
            <a:r>
              <a:rPr lang="en-US" altLang="zh-CN" sz="2000" b="1">
                <a:solidFill>
                  <a:schemeClr val="accent2"/>
                </a:solidFill>
              </a:rPr>
              <a:t>&gt;0</a:t>
            </a:r>
            <a:r>
              <a:rPr lang="zh-CN" altLang="en-US" sz="2000" b="1">
                <a:solidFill>
                  <a:schemeClr val="accent2"/>
                </a:solidFill>
              </a:rPr>
              <a:t>，所以，项目可行</a:t>
            </a:r>
            <a:r>
              <a:rPr lang="zh-CN" altLang="en-US" sz="2000" b="1"/>
              <a:t>。</a:t>
            </a:r>
          </a:p>
        </p:txBody>
      </p:sp>
      <p:sp>
        <p:nvSpPr>
          <p:cNvPr id="98308" name="Rectangle 4">
            <a:extLst>
              <a:ext uri="{FF2B5EF4-FFF2-40B4-BE49-F238E27FC236}">
                <a16:creationId xmlns:a16="http://schemas.microsoft.com/office/drawing/2014/main" id="{0A1482E2-B1A7-4680-B488-004330BFE02F}"/>
              </a:ext>
            </a:extLst>
          </p:cNvPr>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98309" name="Object 5">
            <a:extLst>
              <a:ext uri="{FF2B5EF4-FFF2-40B4-BE49-F238E27FC236}">
                <a16:creationId xmlns:a16="http://schemas.microsoft.com/office/drawing/2014/main" id="{C32B6A19-F6AA-4D09-877F-D26671394265}"/>
              </a:ext>
            </a:extLst>
          </p:cNvPr>
          <p:cNvGraphicFramePr>
            <a:graphicFrameLocks noChangeAspect="1"/>
          </p:cNvGraphicFramePr>
          <p:nvPr/>
        </p:nvGraphicFramePr>
        <p:xfrm>
          <a:off x="3419475" y="3141663"/>
          <a:ext cx="4105275" cy="792162"/>
        </p:xfrm>
        <a:graphic>
          <a:graphicData uri="http://schemas.openxmlformats.org/presentationml/2006/ole">
            <mc:AlternateContent xmlns:mc="http://schemas.openxmlformats.org/markup-compatibility/2006">
              <mc:Choice xmlns:v="urn:schemas-microsoft-com:vml" Requires="v">
                <p:oleObj spid="_x0000_s98310" name="公式" r:id="rId3" imgW="2260600" imgH="431800" progId="Equation.3">
                  <p:embed/>
                </p:oleObj>
              </mc:Choice>
              <mc:Fallback>
                <p:oleObj name="公式" r:id="rId3" imgW="22606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3141663"/>
                        <a:ext cx="4105275" cy="792162"/>
                      </a:xfrm>
                      <a:prstGeom prst="rect">
                        <a:avLst/>
                      </a:prstGeom>
                      <a:solidFill>
                        <a:srgbClr val="66FF66"/>
                      </a:solidFill>
                    </p:spPr>
                  </p:pic>
                </p:oleObj>
              </mc:Fallback>
            </mc:AlternateContent>
          </a:graphicData>
        </a:graphic>
      </p:graphicFrame>
    </p:spTree>
  </p:cSld>
  <p:clrMapOvr>
    <a:masterClrMapping/>
  </p:clrMapOvr>
  <p:transition spd="slow">
    <p:randomBar dir="ver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502E14B6-3648-4BD8-8192-DF5F961A9C3C}"/>
              </a:ext>
            </a:extLst>
          </p:cNvPr>
          <p:cNvSpPr>
            <a:spLocks noGrp="1"/>
          </p:cNvSpPr>
          <p:nvPr>
            <p:ph type="sldNum" sz="quarter" idx="10"/>
          </p:nvPr>
        </p:nvSpPr>
        <p:spPr/>
        <p:txBody>
          <a:bodyPr/>
          <a:lstStyle/>
          <a:p>
            <a:fld id="{6039B7AF-2784-4C89-9DC6-A4D9E1120944}" type="slidenum">
              <a:rPr lang="en-US" altLang="zh-CN"/>
              <a:pPr/>
              <a:t>38</a:t>
            </a:fld>
            <a:endParaRPr lang="en-US" altLang="zh-CN">
              <a:solidFill>
                <a:schemeClr val="tx1"/>
              </a:solidFill>
            </a:endParaRPr>
          </a:p>
        </p:txBody>
      </p:sp>
      <p:sp>
        <p:nvSpPr>
          <p:cNvPr id="99330" name="Rectangle 2">
            <a:extLst>
              <a:ext uri="{FF2B5EF4-FFF2-40B4-BE49-F238E27FC236}">
                <a16:creationId xmlns:a16="http://schemas.microsoft.com/office/drawing/2014/main" id="{CB47CB05-DC87-45B9-9E78-0B37DD20421D}"/>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99331" name="Rectangle 3">
            <a:extLst>
              <a:ext uri="{FF2B5EF4-FFF2-40B4-BE49-F238E27FC236}">
                <a16:creationId xmlns:a16="http://schemas.microsoft.com/office/drawing/2014/main" id="{BE150417-9303-4C2E-BCCF-F4803FD30783}"/>
              </a:ext>
            </a:extLst>
          </p:cNvPr>
          <p:cNvSpPr>
            <a:spLocks noGrp="1" noChangeArrowheads="1"/>
          </p:cNvSpPr>
          <p:nvPr>
            <p:ph type="body" idx="1"/>
          </p:nvPr>
        </p:nvSpPr>
        <p:spPr>
          <a:xfrm>
            <a:off x="2438400" y="188913"/>
            <a:ext cx="6454775" cy="6408737"/>
          </a:xfrm>
        </p:spPr>
        <p:txBody>
          <a:bodyPr/>
          <a:lstStyle/>
          <a:p>
            <a:r>
              <a:rPr lang="zh-CN" altLang="en-US" sz="2400" b="1">
                <a:solidFill>
                  <a:srgbClr val="FF0000"/>
                </a:solidFill>
              </a:rPr>
              <a:t>四、将来值和净年值</a:t>
            </a:r>
          </a:p>
          <a:p>
            <a:r>
              <a:rPr lang="en-US" altLang="zh-CN" sz="2000" b="1">
                <a:solidFill>
                  <a:srgbClr val="339933"/>
                </a:solidFill>
              </a:rPr>
              <a:t>1</a:t>
            </a:r>
            <a:r>
              <a:rPr lang="zh-CN" altLang="en-US" sz="2000" b="1">
                <a:solidFill>
                  <a:srgbClr val="339933"/>
                </a:solidFill>
              </a:rPr>
              <a:t>、将来值</a:t>
            </a:r>
            <a:r>
              <a:rPr lang="en-US" altLang="zh-CN" sz="2000" b="1">
                <a:solidFill>
                  <a:srgbClr val="339933"/>
                </a:solidFill>
              </a:rPr>
              <a:t>(Net Future Value, </a:t>
            </a:r>
            <a:r>
              <a:rPr lang="en-US" altLang="zh-CN" sz="2000" b="1" i="1">
                <a:solidFill>
                  <a:srgbClr val="339933"/>
                </a:solidFill>
              </a:rPr>
              <a:t>NFV</a:t>
            </a:r>
            <a:r>
              <a:rPr lang="en-US" altLang="zh-CN" sz="2000" b="1">
                <a:solidFill>
                  <a:srgbClr val="339933"/>
                </a:solidFill>
              </a:rPr>
              <a:t>)</a:t>
            </a:r>
          </a:p>
          <a:p>
            <a:r>
              <a:rPr lang="zh-CN" altLang="en-US" sz="2000" b="1"/>
              <a:t>就是以项目计算期为准，把不同时间发生的净现金流量按照一定的折现率计算到项目计算期末的未来值之和。用公式表示为：</a:t>
            </a:r>
          </a:p>
          <a:p>
            <a:endParaRPr lang="zh-CN" altLang="en-US" sz="2000" b="1"/>
          </a:p>
          <a:p>
            <a:r>
              <a:rPr lang="en-US" altLang="zh-CN" sz="2000" b="1"/>
              <a:t>NFV = </a:t>
            </a:r>
          </a:p>
          <a:p>
            <a:r>
              <a:rPr lang="zh-CN" altLang="en-US" sz="2000" b="1">
                <a:solidFill>
                  <a:schemeClr val="accent2"/>
                </a:solidFill>
              </a:rPr>
              <a:t>判断准则：</a:t>
            </a:r>
          </a:p>
          <a:p>
            <a:r>
              <a:rPr lang="en-US" altLang="zh-CN" sz="2000" b="1">
                <a:solidFill>
                  <a:schemeClr val="accent2"/>
                </a:solidFill>
              </a:rPr>
              <a:t>NFV ≥ 0 , </a:t>
            </a:r>
            <a:r>
              <a:rPr lang="zh-CN" altLang="en-US" sz="2000" b="1">
                <a:solidFill>
                  <a:schemeClr val="accent2"/>
                </a:solidFill>
              </a:rPr>
              <a:t>项目可行； </a:t>
            </a:r>
            <a:r>
              <a:rPr lang="en-US" altLang="zh-CN" sz="2000" b="1">
                <a:solidFill>
                  <a:schemeClr val="accent2"/>
                </a:solidFill>
              </a:rPr>
              <a:t>NFV&lt;0 , </a:t>
            </a:r>
            <a:r>
              <a:rPr lang="zh-CN" altLang="en-US" sz="2000" b="1">
                <a:solidFill>
                  <a:schemeClr val="accent2"/>
                </a:solidFill>
              </a:rPr>
              <a:t>项目不可行。</a:t>
            </a:r>
          </a:p>
          <a:p>
            <a:r>
              <a:rPr lang="zh-CN" altLang="en-US" sz="2000" b="1">
                <a:solidFill>
                  <a:srgbClr val="FF0000"/>
                </a:solidFill>
              </a:rPr>
              <a:t>例</a:t>
            </a:r>
            <a:r>
              <a:rPr lang="en-US" altLang="zh-CN" sz="2000" b="1">
                <a:solidFill>
                  <a:srgbClr val="FF0000"/>
                </a:solidFill>
              </a:rPr>
              <a:t>7</a:t>
            </a:r>
            <a:r>
              <a:rPr lang="zh-CN" altLang="en-US" sz="2000" b="1">
                <a:solidFill>
                  <a:srgbClr val="FF0000"/>
                </a:solidFill>
              </a:rPr>
              <a:t>：</a:t>
            </a:r>
            <a:r>
              <a:rPr lang="zh-CN" altLang="en-US" sz="2000" b="1"/>
              <a:t>某项目的期初投资</a:t>
            </a:r>
            <a:r>
              <a:rPr lang="en-US" altLang="zh-CN" sz="2000" b="1"/>
              <a:t>1000</a:t>
            </a:r>
            <a:r>
              <a:rPr lang="zh-CN" altLang="en-US" sz="2000" b="1"/>
              <a:t>万元，投资后一年建成并获益。每年的销售收入为</a:t>
            </a:r>
            <a:r>
              <a:rPr lang="en-US" altLang="zh-CN" sz="2000" b="1"/>
              <a:t>400</a:t>
            </a:r>
            <a:r>
              <a:rPr lang="zh-CN" altLang="en-US" sz="2000" b="1"/>
              <a:t>万元，经营成本为</a:t>
            </a:r>
            <a:r>
              <a:rPr lang="en-US" altLang="zh-CN" sz="2000" b="1"/>
              <a:t>200</a:t>
            </a:r>
            <a:r>
              <a:rPr lang="zh-CN" altLang="en-US" sz="2000" b="1"/>
              <a:t>万元，该项目的寿命期为</a:t>
            </a:r>
            <a:r>
              <a:rPr lang="en-US" altLang="zh-CN" sz="2000" b="1"/>
              <a:t>10</a:t>
            </a:r>
            <a:r>
              <a:rPr lang="zh-CN" altLang="en-US" sz="2000" b="1"/>
              <a:t>年。若基准折现率为</a:t>
            </a:r>
            <a:r>
              <a:rPr lang="en-US" altLang="zh-CN" sz="2000" b="1"/>
              <a:t>5%</a:t>
            </a:r>
            <a:r>
              <a:rPr lang="zh-CN" altLang="en-US" sz="2000" b="1"/>
              <a:t>，请用将来值指标判断该项目是否可行？</a:t>
            </a:r>
          </a:p>
          <a:p>
            <a:r>
              <a:rPr lang="zh-CN" altLang="en-US" sz="2000" b="1"/>
              <a:t>解：</a:t>
            </a:r>
            <a:r>
              <a:rPr lang="en-US" altLang="zh-CN" sz="2000" b="1"/>
              <a:t>NFV=(400-200)(F/A, 5%, 10)-1000(1+5%)</a:t>
            </a:r>
            <a:r>
              <a:rPr lang="en-US" altLang="zh-CN" sz="2000" b="1" baseline="30000"/>
              <a:t>10</a:t>
            </a:r>
          </a:p>
          <a:p>
            <a:r>
              <a:rPr lang="en-US" altLang="zh-CN" sz="2000" b="1" baseline="30000"/>
              <a:t>                         </a:t>
            </a:r>
            <a:r>
              <a:rPr lang="en-US" altLang="zh-CN" sz="2000" b="1"/>
              <a:t>=886.67(</a:t>
            </a:r>
            <a:r>
              <a:rPr lang="zh-CN" altLang="en-US" sz="2000" b="1"/>
              <a:t>元</a:t>
            </a:r>
            <a:r>
              <a:rPr lang="en-US" altLang="zh-CN" sz="2000" b="1"/>
              <a:t>)</a:t>
            </a:r>
          </a:p>
          <a:p>
            <a:r>
              <a:rPr lang="en-US" altLang="zh-CN" sz="2000" b="1"/>
              <a:t>NFV&gt;0 , </a:t>
            </a:r>
            <a:r>
              <a:rPr lang="zh-CN" altLang="en-US" sz="2000" b="1"/>
              <a:t>项目可行。</a:t>
            </a:r>
          </a:p>
          <a:p>
            <a:r>
              <a:rPr lang="en-US" altLang="zh-CN" sz="2000" b="1">
                <a:solidFill>
                  <a:srgbClr val="FF0000"/>
                </a:solidFill>
              </a:rPr>
              <a:t>NPV</a:t>
            </a:r>
            <a:r>
              <a:rPr lang="zh-CN" altLang="en-US" sz="2000" b="1">
                <a:solidFill>
                  <a:srgbClr val="FF0000"/>
                </a:solidFill>
              </a:rPr>
              <a:t>与</a:t>
            </a:r>
            <a:r>
              <a:rPr lang="en-US" altLang="zh-CN" sz="2000" b="1">
                <a:solidFill>
                  <a:srgbClr val="FF0000"/>
                </a:solidFill>
              </a:rPr>
              <a:t>NFV</a:t>
            </a:r>
            <a:r>
              <a:rPr lang="zh-CN" altLang="en-US" sz="2000" b="1">
                <a:solidFill>
                  <a:srgbClr val="FF0000"/>
                </a:solidFill>
              </a:rPr>
              <a:t>的关系？？</a:t>
            </a:r>
          </a:p>
        </p:txBody>
      </p:sp>
      <p:graphicFrame>
        <p:nvGraphicFramePr>
          <p:cNvPr id="99332" name="Object 4">
            <a:extLst>
              <a:ext uri="{FF2B5EF4-FFF2-40B4-BE49-F238E27FC236}">
                <a16:creationId xmlns:a16="http://schemas.microsoft.com/office/drawing/2014/main" id="{2FC38344-BDB7-48E5-81E9-29B33A22D3BF}"/>
              </a:ext>
            </a:extLst>
          </p:cNvPr>
          <p:cNvGraphicFramePr>
            <a:graphicFrameLocks noChangeAspect="1"/>
          </p:cNvGraphicFramePr>
          <p:nvPr/>
        </p:nvGraphicFramePr>
        <p:xfrm>
          <a:off x="3779838" y="2060575"/>
          <a:ext cx="2879725" cy="792163"/>
        </p:xfrm>
        <a:graphic>
          <a:graphicData uri="http://schemas.openxmlformats.org/presentationml/2006/ole">
            <mc:AlternateContent xmlns:mc="http://schemas.openxmlformats.org/markup-compatibility/2006">
              <mc:Choice xmlns:v="urn:schemas-microsoft-com:vml" Requires="v">
                <p:oleObj spid="_x0000_s99333" name="公式" r:id="rId3" imgW="1409088" imgH="431613" progId="Equation.3">
                  <p:embed/>
                </p:oleObj>
              </mc:Choice>
              <mc:Fallback>
                <p:oleObj name="公式" r:id="rId3" imgW="1409088" imgH="4316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2060575"/>
                        <a:ext cx="2879725" cy="792163"/>
                      </a:xfrm>
                      <a:prstGeom prst="rect">
                        <a:avLst/>
                      </a:prstGeom>
                      <a:solidFill>
                        <a:srgbClr val="66FF66"/>
                      </a:solidFill>
                    </p:spPr>
                  </p:pic>
                </p:oleObj>
              </mc:Fallback>
            </mc:AlternateContent>
          </a:graphicData>
        </a:graphic>
      </p:graphicFrame>
    </p:spTree>
  </p:cSld>
  <p:clrMapOvr>
    <a:masterClrMapping/>
  </p:clrMapOvr>
  <p:transition spd="slow">
    <p:randomBar dir="ver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a:extLst>
              <a:ext uri="{FF2B5EF4-FFF2-40B4-BE49-F238E27FC236}">
                <a16:creationId xmlns:a16="http://schemas.microsoft.com/office/drawing/2014/main" id="{18850C24-15DA-46AC-B54D-478F5FB4AB28}"/>
              </a:ext>
            </a:extLst>
          </p:cNvPr>
          <p:cNvSpPr>
            <a:spLocks noGrp="1"/>
          </p:cNvSpPr>
          <p:nvPr>
            <p:ph type="sldNum" sz="quarter" idx="10"/>
          </p:nvPr>
        </p:nvSpPr>
        <p:spPr/>
        <p:txBody>
          <a:bodyPr/>
          <a:lstStyle/>
          <a:p>
            <a:fld id="{EBFE614F-96C0-4C1B-9657-3DD42C740CA8}" type="slidenum">
              <a:rPr lang="en-US" altLang="zh-CN"/>
              <a:pPr/>
              <a:t>39</a:t>
            </a:fld>
            <a:endParaRPr lang="en-US" altLang="zh-CN">
              <a:solidFill>
                <a:schemeClr val="tx1"/>
              </a:solidFill>
            </a:endParaRPr>
          </a:p>
        </p:txBody>
      </p:sp>
      <p:sp>
        <p:nvSpPr>
          <p:cNvPr id="100354" name="Rectangle 2">
            <a:extLst>
              <a:ext uri="{FF2B5EF4-FFF2-40B4-BE49-F238E27FC236}">
                <a16:creationId xmlns:a16="http://schemas.microsoft.com/office/drawing/2014/main" id="{DE422213-7700-45B9-815C-594AD1CCAAA6}"/>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100355" name="Rectangle 3">
            <a:extLst>
              <a:ext uri="{FF2B5EF4-FFF2-40B4-BE49-F238E27FC236}">
                <a16:creationId xmlns:a16="http://schemas.microsoft.com/office/drawing/2014/main" id="{6116AA32-7061-4B30-A526-36C5DC8506F9}"/>
              </a:ext>
            </a:extLst>
          </p:cNvPr>
          <p:cNvSpPr>
            <a:spLocks noGrp="1" noChangeArrowheads="1"/>
          </p:cNvSpPr>
          <p:nvPr>
            <p:ph type="body" sz="half" idx="1"/>
          </p:nvPr>
        </p:nvSpPr>
        <p:spPr>
          <a:xfrm>
            <a:off x="2438400" y="0"/>
            <a:ext cx="6705600" cy="6597650"/>
          </a:xfrm>
        </p:spPr>
        <p:txBody>
          <a:bodyPr/>
          <a:lstStyle/>
          <a:p>
            <a:pPr>
              <a:lnSpc>
                <a:spcPct val="90000"/>
              </a:lnSpc>
            </a:pPr>
            <a:r>
              <a:rPr lang="en-US" altLang="zh-CN" sz="2000" b="1">
                <a:solidFill>
                  <a:srgbClr val="339933"/>
                </a:solidFill>
              </a:rPr>
              <a:t>2</a:t>
            </a:r>
            <a:r>
              <a:rPr lang="zh-CN" altLang="en-US" sz="2000" b="1">
                <a:solidFill>
                  <a:srgbClr val="339933"/>
                </a:solidFill>
              </a:rPr>
              <a:t>、净年值</a:t>
            </a:r>
            <a:r>
              <a:rPr lang="en-US" altLang="zh-CN" sz="2000" b="1">
                <a:solidFill>
                  <a:srgbClr val="339933"/>
                </a:solidFill>
              </a:rPr>
              <a:t>(Net Annual Value, </a:t>
            </a:r>
            <a:r>
              <a:rPr lang="en-US" altLang="zh-CN" sz="2000" b="1" i="1">
                <a:solidFill>
                  <a:srgbClr val="339933"/>
                </a:solidFill>
              </a:rPr>
              <a:t>NAV</a:t>
            </a:r>
            <a:r>
              <a:rPr lang="en-US" altLang="zh-CN" sz="2000" b="1">
                <a:solidFill>
                  <a:srgbClr val="339933"/>
                </a:solidFill>
              </a:rPr>
              <a:t>)</a:t>
            </a:r>
          </a:p>
          <a:p>
            <a:pPr>
              <a:lnSpc>
                <a:spcPct val="90000"/>
              </a:lnSpc>
            </a:pPr>
            <a:r>
              <a:rPr lang="zh-CN" altLang="en-US" sz="1800" b="1">
                <a:solidFill>
                  <a:srgbClr val="FF0000"/>
                </a:solidFill>
              </a:rPr>
              <a:t>是指通过资金等值换算，将项目的净现值或将来值分摊到寿命期内各年的等额年值。其表达式为：</a:t>
            </a:r>
          </a:p>
          <a:p>
            <a:pPr>
              <a:lnSpc>
                <a:spcPct val="90000"/>
              </a:lnSpc>
            </a:pPr>
            <a:endParaRPr lang="zh-CN" altLang="en-US" sz="1800" b="1" i="1">
              <a:solidFill>
                <a:srgbClr val="FF0000"/>
              </a:solidFill>
            </a:endParaRPr>
          </a:p>
          <a:p>
            <a:pPr>
              <a:lnSpc>
                <a:spcPct val="90000"/>
              </a:lnSpc>
              <a:buFont typeface="Wingdings" panose="05000000000000000000" pitchFamily="2" charset="2"/>
              <a:buNone/>
            </a:pPr>
            <a:r>
              <a:rPr lang="en-US" altLang="zh-CN" sz="1800" b="1" i="1"/>
              <a:t>NAV</a:t>
            </a:r>
            <a:r>
              <a:rPr lang="en-US" altLang="zh-CN" sz="1800" b="1"/>
              <a:t> = </a:t>
            </a:r>
            <a:r>
              <a:rPr lang="en-US" altLang="zh-CN" sz="1800" b="1" i="1"/>
              <a:t>NPV</a:t>
            </a:r>
            <a:r>
              <a:rPr lang="en-US" altLang="zh-CN" sz="1800" b="1"/>
              <a:t> (</a:t>
            </a:r>
            <a:r>
              <a:rPr lang="en-US" altLang="zh-CN" sz="1800" b="1" i="1"/>
              <a:t>A/P</a:t>
            </a:r>
            <a:r>
              <a:rPr lang="en-US" altLang="zh-CN" sz="1800" b="1"/>
              <a:t>, </a:t>
            </a:r>
            <a:r>
              <a:rPr lang="en-US" altLang="zh-CN" sz="1800" b="1" i="1"/>
              <a:t>i</a:t>
            </a:r>
            <a:r>
              <a:rPr lang="en-US" altLang="zh-CN" sz="1800" b="1" baseline="-25000"/>
              <a:t>0</a:t>
            </a:r>
            <a:r>
              <a:rPr lang="en-US" altLang="zh-CN" sz="1800" b="1"/>
              <a:t>, </a:t>
            </a:r>
            <a:r>
              <a:rPr lang="en-US" altLang="zh-CN" sz="1800" b="1" i="1"/>
              <a:t>n</a:t>
            </a:r>
            <a:r>
              <a:rPr lang="en-US" altLang="zh-CN" sz="1800" b="1"/>
              <a:t>) =                                           </a:t>
            </a:r>
          </a:p>
          <a:p>
            <a:pPr>
              <a:lnSpc>
                <a:spcPct val="90000"/>
              </a:lnSpc>
            </a:pPr>
            <a:endParaRPr lang="en-US" altLang="zh-CN" sz="1800" b="1"/>
          </a:p>
          <a:p>
            <a:pPr>
              <a:lnSpc>
                <a:spcPct val="90000"/>
              </a:lnSpc>
              <a:buFont typeface="Wingdings" panose="05000000000000000000" pitchFamily="2" charset="2"/>
              <a:buNone/>
            </a:pPr>
            <a:r>
              <a:rPr lang="zh-CN" altLang="en-US" sz="1800" b="1"/>
              <a:t>或：</a:t>
            </a:r>
          </a:p>
          <a:p>
            <a:pPr>
              <a:lnSpc>
                <a:spcPct val="90000"/>
              </a:lnSpc>
              <a:buFont typeface="Wingdings" panose="05000000000000000000" pitchFamily="2" charset="2"/>
              <a:buNone/>
            </a:pPr>
            <a:r>
              <a:rPr lang="zh-CN" altLang="en-US" sz="1800" b="1"/>
              <a:t> </a:t>
            </a:r>
            <a:r>
              <a:rPr lang="en-US" altLang="zh-CN" sz="1800" b="1" i="1"/>
              <a:t>NAV</a:t>
            </a:r>
            <a:r>
              <a:rPr lang="en-US" altLang="zh-CN" sz="1800" b="1"/>
              <a:t> = </a:t>
            </a:r>
            <a:r>
              <a:rPr lang="en-US" altLang="zh-CN" sz="1800" b="1" i="1"/>
              <a:t>NFV</a:t>
            </a:r>
            <a:r>
              <a:rPr lang="en-US" altLang="zh-CN" sz="1800" b="1"/>
              <a:t> (</a:t>
            </a:r>
            <a:r>
              <a:rPr lang="en-US" altLang="zh-CN" sz="1800" b="1" i="1"/>
              <a:t>A/F</a:t>
            </a:r>
            <a:r>
              <a:rPr lang="en-US" altLang="zh-CN" sz="1800" b="1"/>
              <a:t>,</a:t>
            </a:r>
            <a:r>
              <a:rPr lang="en-US" altLang="zh-CN" sz="1800" b="1" i="1"/>
              <a:t>i</a:t>
            </a:r>
            <a:r>
              <a:rPr lang="en-US" altLang="zh-CN" sz="1800" b="1" i="1" baseline="-25000"/>
              <a:t>0</a:t>
            </a:r>
            <a:r>
              <a:rPr lang="en-US" altLang="zh-CN" sz="1800" b="1"/>
              <a:t> ,</a:t>
            </a:r>
            <a:r>
              <a:rPr lang="en-US" altLang="zh-CN" sz="1800" b="1" i="1"/>
              <a:t>n</a:t>
            </a:r>
            <a:r>
              <a:rPr lang="en-US" altLang="zh-CN" sz="1800" b="1"/>
              <a:t>) =                                            </a:t>
            </a:r>
          </a:p>
          <a:p>
            <a:pPr>
              <a:lnSpc>
                <a:spcPct val="90000"/>
              </a:lnSpc>
            </a:pPr>
            <a:r>
              <a:rPr lang="zh-CN" altLang="en-US" sz="1800" b="1"/>
              <a:t>上两式中：</a:t>
            </a:r>
          </a:p>
          <a:p>
            <a:pPr>
              <a:lnSpc>
                <a:spcPct val="90000"/>
              </a:lnSpc>
            </a:pPr>
            <a:r>
              <a:rPr lang="en-US" altLang="zh-CN" sz="1800" b="1"/>
              <a:t>NAV——</a:t>
            </a:r>
            <a:r>
              <a:rPr lang="zh-CN" altLang="en-US" sz="1800" b="1"/>
              <a:t>净年值；</a:t>
            </a:r>
          </a:p>
          <a:p>
            <a:pPr>
              <a:lnSpc>
                <a:spcPct val="90000"/>
              </a:lnSpc>
            </a:pPr>
            <a:r>
              <a:rPr lang="en-US" altLang="zh-CN" sz="1800" b="1"/>
              <a:t>(</a:t>
            </a:r>
            <a:r>
              <a:rPr lang="en-US" altLang="zh-CN" sz="1800" b="1" i="1"/>
              <a:t>A/P</a:t>
            </a:r>
            <a:r>
              <a:rPr lang="en-US" altLang="zh-CN" sz="1800" b="1"/>
              <a:t>, </a:t>
            </a:r>
            <a:r>
              <a:rPr lang="en-US" altLang="zh-CN" sz="1800" b="1" i="1"/>
              <a:t>i</a:t>
            </a:r>
            <a:r>
              <a:rPr lang="en-US" altLang="zh-CN" sz="1800" b="1" baseline="-25000"/>
              <a:t>0</a:t>
            </a:r>
            <a:r>
              <a:rPr lang="en-US" altLang="zh-CN" sz="1800" b="1"/>
              <a:t>, </a:t>
            </a:r>
            <a:r>
              <a:rPr lang="en-US" altLang="zh-CN" sz="1800" b="1" i="1"/>
              <a:t>n</a:t>
            </a:r>
            <a:r>
              <a:rPr lang="en-US" altLang="zh-CN" sz="1800" b="1"/>
              <a:t>) ——</a:t>
            </a:r>
            <a:r>
              <a:rPr lang="zh-CN" altLang="en-US" sz="1800" b="1"/>
              <a:t>等额分付资本回收系数；         </a:t>
            </a:r>
          </a:p>
          <a:p>
            <a:pPr>
              <a:lnSpc>
                <a:spcPct val="90000"/>
              </a:lnSpc>
            </a:pPr>
            <a:r>
              <a:rPr lang="en-US" altLang="zh-CN" sz="1800" b="1"/>
              <a:t>(</a:t>
            </a:r>
            <a:r>
              <a:rPr lang="en-US" altLang="zh-CN" sz="1800" b="1" i="1"/>
              <a:t>A/F</a:t>
            </a:r>
            <a:r>
              <a:rPr lang="en-US" altLang="zh-CN" sz="1800" b="1"/>
              <a:t>, </a:t>
            </a:r>
            <a:r>
              <a:rPr lang="en-US" altLang="zh-CN" sz="1800" b="1" i="1"/>
              <a:t>i</a:t>
            </a:r>
            <a:r>
              <a:rPr lang="en-US" altLang="zh-CN" sz="1800" b="1" i="1" baseline="-25000"/>
              <a:t>0</a:t>
            </a:r>
            <a:r>
              <a:rPr lang="en-US" altLang="zh-CN" sz="1800" b="1"/>
              <a:t> , </a:t>
            </a:r>
            <a:r>
              <a:rPr lang="en-US" altLang="zh-CN" sz="1800" b="1" i="1"/>
              <a:t>n</a:t>
            </a:r>
            <a:r>
              <a:rPr lang="en-US" altLang="zh-CN" sz="1800" b="1"/>
              <a:t>)——</a:t>
            </a:r>
            <a:r>
              <a:rPr lang="zh-CN" altLang="en-US" sz="1800" b="1"/>
              <a:t>等额分付偿债基金系数。</a:t>
            </a:r>
          </a:p>
          <a:p>
            <a:pPr>
              <a:lnSpc>
                <a:spcPct val="90000"/>
              </a:lnSpc>
            </a:pPr>
            <a:r>
              <a:rPr lang="zh-CN" altLang="en-US" sz="1800" b="1">
                <a:solidFill>
                  <a:srgbClr val="3366FF"/>
                </a:solidFill>
              </a:rPr>
              <a:t>判断准则：</a:t>
            </a:r>
          </a:p>
          <a:p>
            <a:pPr>
              <a:lnSpc>
                <a:spcPct val="90000"/>
              </a:lnSpc>
            </a:pPr>
            <a:r>
              <a:rPr lang="en-US" altLang="zh-CN" sz="1800" b="1" i="1">
                <a:solidFill>
                  <a:srgbClr val="3366FF"/>
                </a:solidFill>
              </a:rPr>
              <a:t>NAV</a:t>
            </a:r>
            <a:r>
              <a:rPr lang="en-US" altLang="zh-CN" sz="1800" b="1">
                <a:solidFill>
                  <a:srgbClr val="3366FF"/>
                </a:solidFill>
              </a:rPr>
              <a:t>≥0</a:t>
            </a:r>
            <a:r>
              <a:rPr lang="zh-CN" altLang="en-US" sz="1800" b="1">
                <a:solidFill>
                  <a:srgbClr val="3366FF"/>
                </a:solidFill>
              </a:rPr>
              <a:t>时，项目或方案可行。</a:t>
            </a:r>
          </a:p>
          <a:p>
            <a:pPr>
              <a:lnSpc>
                <a:spcPct val="90000"/>
              </a:lnSpc>
            </a:pPr>
            <a:r>
              <a:rPr lang="en-US" altLang="zh-CN" sz="1800" b="1" i="1">
                <a:solidFill>
                  <a:srgbClr val="3366FF"/>
                </a:solidFill>
              </a:rPr>
              <a:t>NAV</a:t>
            </a:r>
            <a:r>
              <a:rPr lang="en-US" altLang="zh-CN" sz="1800" b="1">
                <a:solidFill>
                  <a:srgbClr val="3366FF"/>
                </a:solidFill>
              </a:rPr>
              <a:t>&lt; 0</a:t>
            </a:r>
            <a:r>
              <a:rPr lang="zh-CN" altLang="en-US" sz="1800" b="1">
                <a:solidFill>
                  <a:srgbClr val="3366FF"/>
                </a:solidFill>
              </a:rPr>
              <a:t>时，项目或方案不可行。</a:t>
            </a:r>
          </a:p>
          <a:p>
            <a:pPr>
              <a:lnSpc>
                <a:spcPct val="90000"/>
              </a:lnSpc>
            </a:pPr>
            <a:r>
              <a:rPr lang="zh-CN" altLang="en-US" sz="2000" b="1">
                <a:solidFill>
                  <a:srgbClr val="990099"/>
                </a:solidFill>
              </a:rPr>
              <a:t>净年值具有“平均”之意。</a:t>
            </a:r>
          </a:p>
          <a:p>
            <a:pPr>
              <a:lnSpc>
                <a:spcPct val="90000"/>
              </a:lnSpc>
            </a:pPr>
            <a:r>
              <a:rPr lang="zh-CN" altLang="en-US" sz="2000" b="1">
                <a:solidFill>
                  <a:srgbClr val="FF0000"/>
                </a:solidFill>
              </a:rPr>
              <a:t>例</a:t>
            </a:r>
            <a:r>
              <a:rPr lang="en-US" altLang="zh-CN" sz="2000" b="1">
                <a:solidFill>
                  <a:srgbClr val="FF0000"/>
                </a:solidFill>
              </a:rPr>
              <a:t>7</a:t>
            </a:r>
            <a:r>
              <a:rPr lang="zh-CN" altLang="en-US" sz="2000" b="1">
                <a:solidFill>
                  <a:srgbClr val="FF0000"/>
                </a:solidFill>
              </a:rPr>
              <a:t>：</a:t>
            </a:r>
            <a:r>
              <a:rPr lang="zh-CN" altLang="en-US" sz="2000" b="1">
                <a:solidFill>
                  <a:schemeClr val="accent2"/>
                </a:solidFill>
              </a:rPr>
              <a:t>某项目的期初投资</a:t>
            </a:r>
            <a:r>
              <a:rPr lang="en-US" altLang="zh-CN" sz="2000" b="1">
                <a:solidFill>
                  <a:schemeClr val="accent2"/>
                </a:solidFill>
              </a:rPr>
              <a:t>1000</a:t>
            </a:r>
            <a:r>
              <a:rPr lang="zh-CN" altLang="en-US" sz="2000" b="1">
                <a:solidFill>
                  <a:schemeClr val="accent2"/>
                </a:solidFill>
              </a:rPr>
              <a:t>万元，投资后一年建成并获益。每年的销售收入为</a:t>
            </a:r>
            <a:r>
              <a:rPr lang="en-US" altLang="zh-CN" sz="2000" b="1">
                <a:solidFill>
                  <a:schemeClr val="accent2"/>
                </a:solidFill>
              </a:rPr>
              <a:t>400</a:t>
            </a:r>
            <a:r>
              <a:rPr lang="zh-CN" altLang="en-US" sz="2000" b="1">
                <a:solidFill>
                  <a:schemeClr val="accent2"/>
                </a:solidFill>
              </a:rPr>
              <a:t>万元，经营成本为</a:t>
            </a:r>
            <a:r>
              <a:rPr lang="en-US" altLang="zh-CN" sz="2000" b="1">
                <a:solidFill>
                  <a:schemeClr val="accent2"/>
                </a:solidFill>
              </a:rPr>
              <a:t>200</a:t>
            </a:r>
            <a:r>
              <a:rPr lang="zh-CN" altLang="en-US" sz="2000" b="1">
                <a:solidFill>
                  <a:schemeClr val="accent2"/>
                </a:solidFill>
              </a:rPr>
              <a:t>万元，该项目的寿命期为</a:t>
            </a:r>
            <a:r>
              <a:rPr lang="en-US" altLang="zh-CN" sz="2000" b="1">
                <a:solidFill>
                  <a:schemeClr val="accent2"/>
                </a:solidFill>
              </a:rPr>
              <a:t>10</a:t>
            </a:r>
            <a:r>
              <a:rPr lang="zh-CN" altLang="en-US" sz="2000" b="1">
                <a:solidFill>
                  <a:schemeClr val="accent2"/>
                </a:solidFill>
              </a:rPr>
              <a:t>年。若基准折现率为</a:t>
            </a:r>
            <a:r>
              <a:rPr lang="en-US" altLang="zh-CN" sz="2000" b="1">
                <a:solidFill>
                  <a:schemeClr val="accent2"/>
                </a:solidFill>
              </a:rPr>
              <a:t>5%</a:t>
            </a:r>
            <a:r>
              <a:rPr lang="zh-CN" altLang="en-US" sz="2000" b="1">
                <a:solidFill>
                  <a:schemeClr val="accent2"/>
                </a:solidFill>
              </a:rPr>
              <a:t>，请用净年值值指标判断该项目是否可行？</a:t>
            </a:r>
          </a:p>
          <a:p>
            <a:pPr>
              <a:lnSpc>
                <a:spcPct val="90000"/>
              </a:lnSpc>
            </a:pPr>
            <a:r>
              <a:rPr lang="zh-CN" altLang="en-US" sz="2000" b="1">
                <a:solidFill>
                  <a:srgbClr val="FF0000"/>
                </a:solidFill>
              </a:rPr>
              <a:t>解：</a:t>
            </a:r>
            <a:r>
              <a:rPr lang="en-US" altLang="zh-CN" sz="2000" b="1">
                <a:solidFill>
                  <a:srgbClr val="FF0000"/>
                </a:solidFill>
              </a:rPr>
              <a:t>NAV=(400-200) -1000(A/P, 5%, 10)</a:t>
            </a:r>
          </a:p>
          <a:p>
            <a:pPr>
              <a:lnSpc>
                <a:spcPct val="90000"/>
              </a:lnSpc>
            </a:pPr>
            <a:r>
              <a:rPr lang="en-US" altLang="zh-CN" sz="2000" b="1">
                <a:solidFill>
                  <a:srgbClr val="FF0000"/>
                </a:solidFill>
              </a:rPr>
              <a:t>                = 70.5</a:t>
            </a:r>
            <a:r>
              <a:rPr lang="zh-CN" altLang="en-US" sz="2000" b="1">
                <a:solidFill>
                  <a:srgbClr val="FF0000"/>
                </a:solidFill>
              </a:rPr>
              <a:t>（万元） ，  项目可行，与前面结论一致。</a:t>
            </a:r>
          </a:p>
        </p:txBody>
      </p:sp>
      <p:sp>
        <p:nvSpPr>
          <p:cNvPr id="100356" name="Rectangle 4">
            <a:extLst>
              <a:ext uri="{FF2B5EF4-FFF2-40B4-BE49-F238E27FC236}">
                <a16:creationId xmlns:a16="http://schemas.microsoft.com/office/drawing/2014/main" id="{DB9DA791-17AA-4D8C-A7F5-134ED3203846}"/>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0357" name="Object 5">
            <a:extLst>
              <a:ext uri="{FF2B5EF4-FFF2-40B4-BE49-F238E27FC236}">
                <a16:creationId xmlns:a16="http://schemas.microsoft.com/office/drawing/2014/main" id="{1905EA46-1B58-45DD-A925-50FCF4D15398}"/>
              </a:ext>
            </a:extLst>
          </p:cNvPr>
          <p:cNvGraphicFramePr>
            <a:graphicFrameLocks noChangeAspect="1"/>
          </p:cNvGraphicFramePr>
          <p:nvPr/>
        </p:nvGraphicFramePr>
        <p:xfrm>
          <a:off x="5003800" y="981075"/>
          <a:ext cx="2159000" cy="720725"/>
        </p:xfrm>
        <a:graphic>
          <a:graphicData uri="http://schemas.openxmlformats.org/presentationml/2006/ole">
            <mc:AlternateContent xmlns:mc="http://schemas.openxmlformats.org/markup-compatibility/2006">
              <mc:Choice xmlns:v="urn:schemas-microsoft-com:vml" Requires="v">
                <p:oleObj spid="_x0000_s100359" name="公式" r:id="rId3" imgW="1447800" imgH="431800" progId="Equation.3">
                  <p:embed/>
                </p:oleObj>
              </mc:Choice>
              <mc:Fallback>
                <p:oleObj name="公式" r:id="rId3" imgW="14478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981075"/>
                        <a:ext cx="2159000" cy="720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0358" name="Object 6">
            <a:extLst>
              <a:ext uri="{FF2B5EF4-FFF2-40B4-BE49-F238E27FC236}">
                <a16:creationId xmlns:a16="http://schemas.microsoft.com/office/drawing/2014/main" id="{BF9E3958-85A8-43BC-8398-57028F2C2215}"/>
              </a:ext>
            </a:extLst>
          </p:cNvPr>
          <p:cNvGraphicFramePr>
            <a:graphicFrameLocks noChangeAspect="1"/>
          </p:cNvGraphicFramePr>
          <p:nvPr>
            <p:ph sz="half" idx="2"/>
          </p:nvPr>
        </p:nvGraphicFramePr>
        <p:xfrm>
          <a:off x="5076825" y="1916113"/>
          <a:ext cx="2159000" cy="720725"/>
        </p:xfrm>
        <a:graphic>
          <a:graphicData uri="http://schemas.openxmlformats.org/presentationml/2006/ole">
            <mc:AlternateContent xmlns:mc="http://schemas.openxmlformats.org/markup-compatibility/2006">
              <mc:Choice xmlns:v="urn:schemas-microsoft-com:vml" Requires="v">
                <p:oleObj spid="_x0000_s100360" name="公式" r:id="rId5" imgW="1447800" imgH="431800" progId="Equation.3">
                  <p:embed/>
                </p:oleObj>
              </mc:Choice>
              <mc:Fallback>
                <p:oleObj name="公式" r:id="rId5" imgW="1447800"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1916113"/>
                        <a:ext cx="2159000" cy="720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a:extLst>
              <a:ext uri="{FF2B5EF4-FFF2-40B4-BE49-F238E27FC236}">
                <a16:creationId xmlns:a16="http://schemas.microsoft.com/office/drawing/2014/main" id="{04612A89-9543-4791-9941-F339080E7E32}"/>
              </a:ext>
            </a:extLst>
          </p:cNvPr>
          <p:cNvSpPr>
            <a:spLocks noGrp="1"/>
          </p:cNvSpPr>
          <p:nvPr>
            <p:ph type="sldNum" sz="quarter" idx="10"/>
          </p:nvPr>
        </p:nvSpPr>
        <p:spPr/>
        <p:txBody>
          <a:bodyPr/>
          <a:lstStyle/>
          <a:p>
            <a:fld id="{EF31BB1D-7F91-4DB9-98A1-8B55F5265914}" type="slidenum">
              <a:rPr lang="en-US" altLang="zh-CN"/>
              <a:pPr/>
              <a:t>4</a:t>
            </a:fld>
            <a:endParaRPr lang="en-US" altLang="zh-CN">
              <a:solidFill>
                <a:schemeClr val="tx1"/>
              </a:solidFill>
            </a:endParaRPr>
          </a:p>
        </p:txBody>
      </p:sp>
      <p:sp>
        <p:nvSpPr>
          <p:cNvPr id="46082" name="Rectangle 2">
            <a:extLst>
              <a:ext uri="{FF2B5EF4-FFF2-40B4-BE49-F238E27FC236}">
                <a16:creationId xmlns:a16="http://schemas.microsoft.com/office/drawing/2014/main" id="{17490A2C-6097-4F8A-A42A-538AF40D965B}"/>
              </a:ext>
            </a:extLst>
          </p:cNvPr>
          <p:cNvSpPr>
            <a:spLocks noChangeArrowheads="1"/>
          </p:cNvSpPr>
          <p:nvPr>
            <p:ph type="title"/>
          </p:nvPr>
        </p:nvSpPr>
        <p:spPr bwMode="auto">
          <a:xfrm>
            <a:off x="685800" y="0"/>
            <a:ext cx="1600200" cy="67056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技术</a:t>
            </a:r>
            <a:r>
              <a:rPr lang="zh-CN" altLang="en-US" sz="3600" b="1"/>
              <a:t>经济学的基础知识</a:t>
            </a:r>
            <a:endParaRPr lang="zh-CN" altLang="en-US" sz="3600"/>
          </a:p>
        </p:txBody>
      </p:sp>
      <p:sp>
        <p:nvSpPr>
          <p:cNvPr id="46083" name="Rectangle 3">
            <a:extLst>
              <a:ext uri="{FF2B5EF4-FFF2-40B4-BE49-F238E27FC236}">
                <a16:creationId xmlns:a16="http://schemas.microsoft.com/office/drawing/2014/main" id="{90430695-EF89-4816-A557-635689162B5B}"/>
              </a:ext>
            </a:extLst>
          </p:cNvPr>
          <p:cNvSpPr>
            <a:spLocks noGrp="1" noChangeArrowheads="1"/>
          </p:cNvSpPr>
          <p:nvPr>
            <p:ph type="body" idx="1"/>
          </p:nvPr>
        </p:nvSpPr>
        <p:spPr>
          <a:xfrm>
            <a:off x="2286000" y="0"/>
            <a:ext cx="6858000" cy="6858000"/>
          </a:xfrm>
        </p:spPr>
        <p:txBody>
          <a:bodyPr/>
          <a:lstStyle/>
          <a:p>
            <a:r>
              <a:rPr lang="en-US" altLang="zh-CN" sz="2000"/>
              <a:t>          </a:t>
            </a:r>
            <a:r>
              <a:rPr lang="zh-CN" altLang="en-US" b="1">
                <a:solidFill>
                  <a:schemeClr val="accent2"/>
                </a:solidFill>
              </a:rPr>
              <a:t>第三节    利息的计算</a:t>
            </a:r>
          </a:p>
          <a:p>
            <a:r>
              <a:rPr lang="zh-CN" altLang="en-US" sz="2000" b="1">
                <a:solidFill>
                  <a:srgbClr val="FF0066"/>
                </a:solidFill>
              </a:rPr>
              <a:t>一、利息</a:t>
            </a:r>
          </a:p>
          <a:p>
            <a:r>
              <a:rPr lang="zh-CN" altLang="en-US" sz="1800" b="1"/>
              <a:t>利息：是指占用资金应付出的代价或者放弃资金的使用权应得</a:t>
            </a:r>
          </a:p>
          <a:p>
            <a:pPr>
              <a:buFont typeface="Wingdings" panose="05000000000000000000" pitchFamily="2" charset="2"/>
              <a:buNone/>
            </a:pPr>
            <a:r>
              <a:rPr lang="zh-CN" altLang="en-US" sz="1800" b="1"/>
              <a:t>的补偿。</a:t>
            </a:r>
            <a:r>
              <a:rPr lang="zh-CN" altLang="en-US" sz="2000" b="1"/>
              <a:t>                </a:t>
            </a:r>
            <a:r>
              <a:rPr lang="en-US" altLang="zh-CN" sz="2400" b="1"/>
              <a:t>I</a:t>
            </a:r>
            <a:r>
              <a:rPr lang="en-US" altLang="zh-CN" sz="2400" b="1" baseline="-30000"/>
              <a:t>n</a:t>
            </a:r>
            <a:r>
              <a:rPr lang="en-US" altLang="zh-CN" sz="2400" b="1"/>
              <a:t> = F</a:t>
            </a:r>
            <a:r>
              <a:rPr lang="en-US" altLang="zh-CN" sz="2400" b="1" baseline="-30000"/>
              <a:t>n</a:t>
            </a:r>
            <a:r>
              <a:rPr lang="en-US" altLang="zh-CN" sz="2400" b="1"/>
              <a:t> – P</a:t>
            </a:r>
          </a:p>
          <a:p>
            <a:pPr>
              <a:buFont typeface="Wingdings" panose="05000000000000000000" pitchFamily="2" charset="2"/>
              <a:buNone/>
            </a:pPr>
            <a:r>
              <a:rPr lang="en-US" altLang="zh-CN" sz="2000" b="1"/>
              <a:t> </a:t>
            </a:r>
            <a:r>
              <a:rPr lang="en-US" altLang="zh-CN" sz="2400" b="1"/>
              <a:t>I</a:t>
            </a:r>
            <a:r>
              <a:rPr lang="en-US" altLang="zh-CN" sz="2400" b="1" baseline="-30000"/>
              <a:t>n              </a:t>
            </a:r>
            <a:r>
              <a:rPr lang="zh-CN" altLang="en-US" sz="1800" b="1"/>
              <a:t>利息          </a:t>
            </a:r>
            <a:r>
              <a:rPr lang="en-US" altLang="zh-CN" sz="2400" b="1"/>
              <a:t>F</a:t>
            </a:r>
            <a:r>
              <a:rPr lang="en-US" altLang="zh-CN" sz="2400" b="1" baseline="-30000"/>
              <a:t>n                    </a:t>
            </a:r>
            <a:r>
              <a:rPr lang="zh-CN" altLang="en-US" sz="1800" b="1"/>
              <a:t>本利和</a:t>
            </a:r>
            <a:r>
              <a:rPr lang="zh-CN" altLang="en-US" sz="2400" b="1" baseline="-30000"/>
              <a:t>             </a:t>
            </a:r>
            <a:r>
              <a:rPr lang="zh-CN" altLang="en-US" sz="1800" b="1"/>
              <a:t> </a:t>
            </a:r>
            <a:r>
              <a:rPr lang="en-US" altLang="zh-CN" sz="2400" b="1"/>
              <a:t>P            </a:t>
            </a:r>
            <a:r>
              <a:rPr lang="zh-CN" altLang="en-US" sz="1800" b="1"/>
              <a:t>本金</a:t>
            </a:r>
            <a:endParaRPr lang="zh-CN" altLang="en-US" sz="2400" b="1"/>
          </a:p>
          <a:p>
            <a:r>
              <a:rPr lang="zh-CN" altLang="en-US" sz="2000" b="1">
                <a:solidFill>
                  <a:srgbClr val="FF0066"/>
                </a:solidFill>
              </a:rPr>
              <a:t>二、利率</a:t>
            </a:r>
          </a:p>
          <a:p>
            <a:r>
              <a:rPr lang="zh-CN" altLang="en-US" sz="1800" b="1"/>
              <a:t>利率是指在一个计息周期内所得的利息额与本金或贷款</a:t>
            </a:r>
          </a:p>
          <a:p>
            <a:pPr>
              <a:buFont typeface="Wingdings" panose="05000000000000000000" pitchFamily="2" charset="2"/>
              <a:buNone/>
            </a:pPr>
            <a:r>
              <a:rPr lang="zh-CN" altLang="en-US" sz="1800" b="1"/>
              <a:t>金额的比值。</a:t>
            </a:r>
          </a:p>
          <a:p>
            <a:pPr algn="just">
              <a:buFont typeface="Wingdings" panose="05000000000000000000" pitchFamily="2" charset="2"/>
              <a:buNone/>
            </a:pPr>
            <a:r>
              <a:rPr lang="zh-CN" altLang="en-US" sz="2000" b="1"/>
              <a:t>                 </a:t>
            </a:r>
            <a:r>
              <a:rPr lang="en-US" altLang="zh-CN" sz="2000" b="1"/>
              <a:t>i  =         </a:t>
            </a:r>
            <a:r>
              <a:rPr lang="en-US" altLang="zh-CN" sz="2000" b="1">
                <a:latin typeface="宋体" panose="02010600030101010101" pitchFamily="2" charset="-122"/>
              </a:rPr>
              <a:t>×</a:t>
            </a:r>
            <a:r>
              <a:rPr lang="en-US" altLang="zh-CN" sz="2000" b="1"/>
              <a:t> 100%     </a:t>
            </a:r>
            <a:r>
              <a:rPr lang="zh-CN" altLang="en-US" sz="1800" b="1"/>
              <a:t>其中：</a:t>
            </a:r>
            <a:r>
              <a:rPr lang="en-US" altLang="zh-CN" sz="1800" b="1"/>
              <a:t>I </a:t>
            </a:r>
            <a:r>
              <a:rPr lang="zh-CN" altLang="en-US" sz="1800" b="1"/>
              <a:t>是一个计息周期内的利息</a:t>
            </a:r>
            <a:r>
              <a:rPr lang="zh-CN" altLang="en-US" sz="2000" b="1"/>
              <a:t>                                                                     </a:t>
            </a:r>
          </a:p>
          <a:p>
            <a:r>
              <a:rPr lang="zh-CN" altLang="en-US" sz="2000" b="1">
                <a:solidFill>
                  <a:srgbClr val="FF0066"/>
                </a:solidFill>
              </a:rPr>
              <a:t>三、单利和复利</a:t>
            </a:r>
          </a:p>
          <a:p>
            <a:r>
              <a:rPr lang="zh-CN" altLang="en-US" sz="1800" b="1"/>
              <a:t>利息的计算分：单利和复利</a:t>
            </a:r>
          </a:p>
          <a:p>
            <a:r>
              <a:rPr lang="en-US" altLang="zh-CN" sz="1800" b="1">
                <a:solidFill>
                  <a:srgbClr val="FF0066"/>
                </a:solidFill>
              </a:rPr>
              <a:t>1</a:t>
            </a:r>
            <a:r>
              <a:rPr lang="zh-CN" altLang="en-US" sz="1800" b="1">
                <a:solidFill>
                  <a:srgbClr val="FF0066"/>
                </a:solidFill>
              </a:rPr>
              <a:t>、单利：</a:t>
            </a:r>
            <a:r>
              <a:rPr lang="zh-CN" altLang="en-US" sz="1800" b="1"/>
              <a:t>只对本金计算利息，利息不再生息。</a:t>
            </a:r>
          </a:p>
          <a:p>
            <a:r>
              <a:rPr lang="zh-CN" altLang="en-US" sz="2000" b="1">
                <a:solidFill>
                  <a:srgbClr val="0000FF"/>
                </a:solidFill>
              </a:rPr>
              <a:t>利息</a:t>
            </a:r>
            <a:r>
              <a:rPr lang="en-US" altLang="zh-CN" sz="2400" b="1">
                <a:solidFill>
                  <a:srgbClr val="0000FF"/>
                </a:solidFill>
              </a:rPr>
              <a:t>I</a:t>
            </a:r>
            <a:r>
              <a:rPr lang="en-US" altLang="zh-CN" sz="2400" b="1" baseline="-30000">
                <a:solidFill>
                  <a:srgbClr val="0000FF"/>
                </a:solidFill>
              </a:rPr>
              <a:t>n</a:t>
            </a:r>
            <a:r>
              <a:rPr lang="en-US" altLang="zh-CN" sz="2400" b="1">
                <a:solidFill>
                  <a:srgbClr val="0000FF"/>
                </a:solidFill>
              </a:rPr>
              <a:t> = P·  n ·  i</a:t>
            </a:r>
          </a:p>
          <a:p>
            <a:r>
              <a:rPr lang="en-US" altLang="zh-CN" sz="2400" b="1">
                <a:solidFill>
                  <a:srgbClr val="0000FF"/>
                </a:solidFill>
              </a:rPr>
              <a:t>n</a:t>
            </a:r>
            <a:r>
              <a:rPr lang="zh-CN" altLang="en-US" sz="1800" b="1">
                <a:solidFill>
                  <a:srgbClr val="0000FF"/>
                </a:solidFill>
              </a:rPr>
              <a:t>期后的本利和为：</a:t>
            </a:r>
            <a:r>
              <a:rPr lang="zh-CN" altLang="en-US" sz="2400" b="1">
                <a:solidFill>
                  <a:srgbClr val="0000FF"/>
                </a:solidFill>
              </a:rPr>
              <a:t> </a:t>
            </a:r>
            <a:r>
              <a:rPr lang="en-US" altLang="zh-CN" sz="2400" b="1">
                <a:solidFill>
                  <a:srgbClr val="0000FF"/>
                </a:solidFill>
              </a:rPr>
              <a:t>F</a:t>
            </a:r>
            <a:r>
              <a:rPr lang="en-US" altLang="zh-CN" sz="2400" b="1" baseline="-30000">
                <a:solidFill>
                  <a:srgbClr val="0000FF"/>
                </a:solidFill>
              </a:rPr>
              <a:t>n </a:t>
            </a:r>
            <a:r>
              <a:rPr lang="en-US" altLang="zh-CN" sz="2400" b="1">
                <a:solidFill>
                  <a:srgbClr val="0000FF"/>
                </a:solidFill>
              </a:rPr>
              <a:t>= P</a:t>
            </a:r>
            <a:r>
              <a:rPr lang="zh-CN" altLang="en-US" sz="2400" b="1">
                <a:solidFill>
                  <a:srgbClr val="0000FF"/>
                </a:solidFill>
              </a:rPr>
              <a:t>（</a:t>
            </a:r>
            <a:r>
              <a:rPr lang="en-US" altLang="zh-CN" sz="2400" b="1">
                <a:solidFill>
                  <a:srgbClr val="0000FF"/>
                </a:solidFill>
              </a:rPr>
              <a:t>1 + n · i)</a:t>
            </a:r>
          </a:p>
          <a:p>
            <a:r>
              <a:rPr lang="en-US" altLang="zh-CN" sz="1800" b="1">
                <a:solidFill>
                  <a:srgbClr val="FF0066"/>
                </a:solidFill>
              </a:rPr>
              <a:t>2</a:t>
            </a:r>
            <a:r>
              <a:rPr lang="zh-CN" altLang="en-US" sz="1800" b="1">
                <a:solidFill>
                  <a:srgbClr val="FF0066"/>
                </a:solidFill>
              </a:rPr>
              <a:t>、复利：</a:t>
            </a:r>
            <a:r>
              <a:rPr lang="zh-CN" altLang="en-US" sz="1800" b="1">
                <a:solidFill>
                  <a:srgbClr val="0000FF"/>
                </a:solidFill>
              </a:rPr>
              <a:t>对本金和利息均计算利息，即“利滚利”。</a:t>
            </a:r>
          </a:p>
          <a:p>
            <a:r>
              <a:rPr lang="en-US" altLang="zh-CN" sz="2400" b="1">
                <a:solidFill>
                  <a:srgbClr val="0000FF"/>
                </a:solidFill>
              </a:rPr>
              <a:t>n</a:t>
            </a:r>
            <a:r>
              <a:rPr lang="zh-CN" altLang="en-US" sz="1800" b="1">
                <a:solidFill>
                  <a:srgbClr val="0000FF"/>
                </a:solidFill>
              </a:rPr>
              <a:t>期后的本利和为：</a:t>
            </a:r>
            <a:r>
              <a:rPr lang="zh-CN" altLang="en-US" sz="2400" b="1">
                <a:solidFill>
                  <a:srgbClr val="0000FF"/>
                </a:solidFill>
              </a:rPr>
              <a:t> </a:t>
            </a:r>
            <a:r>
              <a:rPr lang="en-US" altLang="zh-CN" sz="2400" b="1">
                <a:solidFill>
                  <a:srgbClr val="0000FF"/>
                </a:solidFill>
              </a:rPr>
              <a:t>F</a:t>
            </a:r>
            <a:r>
              <a:rPr lang="en-US" altLang="zh-CN" sz="2400" b="1" baseline="-30000">
                <a:solidFill>
                  <a:srgbClr val="0000FF"/>
                </a:solidFill>
              </a:rPr>
              <a:t>n </a:t>
            </a:r>
            <a:r>
              <a:rPr lang="en-US" altLang="zh-CN" sz="2400" b="1">
                <a:solidFill>
                  <a:srgbClr val="0000FF"/>
                </a:solidFill>
              </a:rPr>
              <a:t>= P</a:t>
            </a:r>
            <a:r>
              <a:rPr lang="zh-CN" altLang="en-US" sz="2400" b="1">
                <a:solidFill>
                  <a:srgbClr val="0000FF"/>
                </a:solidFill>
              </a:rPr>
              <a:t>（</a:t>
            </a:r>
            <a:r>
              <a:rPr lang="en-US" altLang="zh-CN" sz="2400" b="1">
                <a:solidFill>
                  <a:srgbClr val="0000FF"/>
                </a:solidFill>
              </a:rPr>
              <a:t>1 + i)</a:t>
            </a:r>
            <a:r>
              <a:rPr lang="en-US" altLang="zh-CN" sz="2400" b="1" baseline="30000">
                <a:solidFill>
                  <a:srgbClr val="0000FF"/>
                </a:solidFill>
              </a:rPr>
              <a:t>n</a:t>
            </a:r>
            <a:endParaRPr lang="en-US" altLang="zh-CN" sz="2400" b="1">
              <a:solidFill>
                <a:srgbClr val="0000FF"/>
              </a:solidFill>
            </a:endParaRPr>
          </a:p>
          <a:p>
            <a:r>
              <a:rPr lang="zh-CN" altLang="en-US" sz="2000" b="1">
                <a:solidFill>
                  <a:srgbClr val="0000FF"/>
                </a:solidFill>
              </a:rPr>
              <a:t>利息</a:t>
            </a:r>
            <a:r>
              <a:rPr lang="en-US" altLang="zh-CN" sz="2400" b="1">
                <a:solidFill>
                  <a:srgbClr val="0000FF"/>
                </a:solidFill>
              </a:rPr>
              <a:t>I</a:t>
            </a:r>
            <a:r>
              <a:rPr lang="en-US" altLang="zh-CN" sz="2400" b="1" baseline="-30000">
                <a:solidFill>
                  <a:srgbClr val="0000FF"/>
                </a:solidFill>
              </a:rPr>
              <a:t>n</a:t>
            </a:r>
            <a:r>
              <a:rPr lang="en-US" altLang="zh-CN" sz="2400" b="1">
                <a:solidFill>
                  <a:srgbClr val="0000FF"/>
                </a:solidFill>
              </a:rPr>
              <a:t> = F</a:t>
            </a:r>
            <a:r>
              <a:rPr lang="en-US" altLang="zh-CN" sz="2400" b="1" baseline="-30000">
                <a:solidFill>
                  <a:srgbClr val="0000FF"/>
                </a:solidFill>
              </a:rPr>
              <a:t>n </a:t>
            </a:r>
            <a:r>
              <a:rPr lang="en-US" altLang="zh-CN" sz="2400" b="1">
                <a:solidFill>
                  <a:srgbClr val="0000FF"/>
                </a:solidFill>
              </a:rPr>
              <a:t>- P</a:t>
            </a:r>
            <a:r>
              <a:rPr lang="zh-CN" altLang="en-US" sz="2400" b="1">
                <a:solidFill>
                  <a:srgbClr val="0000FF"/>
                </a:solidFill>
              </a:rPr>
              <a:t>（</a:t>
            </a:r>
            <a:r>
              <a:rPr lang="en-US" altLang="zh-CN" sz="2400" b="1">
                <a:solidFill>
                  <a:srgbClr val="0000FF"/>
                </a:solidFill>
              </a:rPr>
              <a:t>1 + i)</a:t>
            </a:r>
            <a:r>
              <a:rPr lang="en-US" altLang="zh-CN" sz="2400" b="1" baseline="30000">
                <a:solidFill>
                  <a:srgbClr val="0000FF"/>
                </a:solidFill>
              </a:rPr>
              <a:t>n</a:t>
            </a:r>
          </a:p>
          <a:p>
            <a:endParaRPr lang="en-US" altLang="zh-CN" sz="2400" b="1" baseline="30000">
              <a:solidFill>
                <a:srgbClr val="0000FF"/>
              </a:solidFill>
            </a:endParaRPr>
          </a:p>
        </p:txBody>
      </p:sp>
      <p:sp>
        <p:nvSpPr>
          <p:cNvPr id="46085" name="Line 5">
            <a:extLst>
              <a:ext uri="{FF2B5EF4-FFF2-40B4-BE49-F238E27FC236}">
                <a16:creationId xmlns:a16="http://schemas.microsoft.com/office/drawing/2014/main" id="{074A2C12-29C1-47FD-9423-4B5AF8E2BC4E}"/>
              </a:ext>
            </a:extLst>
          </p:cNvPr>
          <p:cNvSpPr>
            <a:spLocks noChangeShapeType="1"/>
          </p:cNvSpPr>
          <p:nvPr/>
        </p:nvSpPr>
        <p:spPr bwMode="auto">
          <a:xfrm>
            <a:off x="2771775" y="1916113"/>
            <a:ext cx="533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086" name="Line 6">
            <a:extLst>
              <a:ext uri="{FF2B5EF4-FFF2-40B4-BE49-F238E27FC236}">
                <a16:creationId xmlns:a16="http://schemas.microsoft.com/office/drawing/2014/main" id="{C40295F3-B74E-4142-8EBC-04144F26F5CE}"/>
              </a:ext>
            </a:extLst>
          </p:cNvPr>
          <p:cNvSpPr>
            <a:spLocks noChangeShapeType="1"/>
          </p:cNvSpPr>
          <p:nvPr/>
        </p:nvSpPr>
        <p:spPr bwMode="auto">
          <a:xfrm>
            <a:off x="4787900" y="1916113"/>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087" name="Line 7">
            <a:extLst>
              <a:ext uri="{FF2B5EF4-FFF2-40B4-BE49-F238E27FC236}">
                <a16:creationId xmlns:a16="http://schemas.microsoft.com/office/drawing/2014/main" id="{CB45D39E-BC50-4899-8C1C-C821B27FB5EA}"/>
              </a:ext>
            </a:extLst>
          </p:cNvPr>
          <p:cNvSpPr>
            <a:spLocks noChangeShapeType="1"/>
          </p:cNvSpPr>
          <p:nvPr/>
        </p:nvSpPr>
        <p:spPr bwMode="auto">
          <a:xfrm>
            <a:off x="7308850" y="1916113"/>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090" name="Rectangle 10">
            <a:extLst>
              <a:ext uri="{FF2B5EF4-FFF2-40B4-BE49-F238E27FC236}">
                <a16:creationId xmlns:a16="http://schemas.microsoft.com/office/drawing/2014/main" id="{72E458A8-D386-4C9D-82B0-0DA98879C29C}"/>
              </a:ext>
            </a:extLst>
          </p:cNvPr>
          <p:cNvSpPr>
            <a:spLocks noChangeArrowheads="1"/>
          </p:cNvSpPr>
          <p:nvPr/>
        </p:nvSpPr>
        <p:spPr bwMode="auto">
          <a:xfrm>
            <a:off x="4481513"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zh-CN" altLang="en-US"/>
          </a:p>
        </p:txBody>
      </p:sp>
      <p:graphicFrame>
        <p:nvGraphicFramePr>
          <p:cNvPr id="46089" name="Object 9">
            <a:extLst>
              <a:ext uri="{FF2B5EF4-FFF2-40B4-BE49-F238E27FC236}">
                <a16:creationId xmlns:a16="http://schemas.microsoft.com/office/drawing/2014/main" id="{435A5AFF-3E71-4CEE-93DF-6F384F6BF00A}"/>
              </a:ext>
            </a:extLst>
          </p:cNvPr>
          <p:cNvGraphicFramePr>
            <a:graphicFrameLocks noChangeAspect="1"/>
          </p:cNvGraphicFramePr>
          <p:nvPr/>
        </p:nvGraphicFramePr>
        <p:xfrm>
          <a:off x="3851275" y="2997200"/>
          <a:ext cx="576263" cy="606425"/>
        </p:xfrm>
        <a:graphic>
          <a:graphicData uri="http://schemas.openxmlformats.org/presentationml/2006/ole">
            <mc:AlternateContent xmlns:mc="http://schemas.openxmlformats.org/markup-compatibility/2006">
              <mc:Choice xmlns:v="urn:schemas-microsoft-com:vml" Requires="v">
                <p:oleObj spid="_x0000_s46091" r:id="rId3" imgW="177646" imgH="393359" progId="Equation.3">
                  <p:embed/>
                </p:oleObj>
              </mc:Choice>
              <mc:Fallback>
                <p:oleObj r:id="rId3" imgW="177646" imgH="393359" progId="Equation.3">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997200"/>
                        <a:ext cx="576263"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4D5899FB-56F6-4C9A-A8D3-9EF057A46BC2}"/>
              </a:ext>
            </a:extLst>
          </p:cNvPr>
          <p:cNvSpPr>
            <a:spLocks noGrp="1"/>
          </p:cNvSpPr>
          <p:nvPr>
            <p:ph type="sldNum" sz="quarter" idx="10"/>
          </p:nvPr>
        </p:nvSpPr>
        <p:spPr/>
        <p:txBody>
          <a:bodyPr/>
          <a:lstStyle/>
          <a:p>
            <a:fld id="{8259AF2D-68A1-4021-A3C8-67A8091D2688}" type="slidenum">
              <a:rPr lang="en-US" altLang="zh-CN"/>
              <a:pPr/>
              <a:t>40</a:t>
            </a:fld>
            <a:endParaRPr lang="en-US" altLang="zh-CN">
              <a:solidFill>
                <a:schemeClr val="tx1"/>
              </a:solidFill>
            </a:endParaRPr>
          </a:p>
        </p:txBody>
      </p:sp>
      <p:sp>
        <p:nvSpPr>
          <p:cNvPr id="101378" name="Rectangle 2">
            <a:extLst>
              <a:ext uri="{FF2B5EF4-FFF2-40B4-BE49-F238E27FC236}">
                <a16:creationId xmlns:a16="http://schemas.microsoft.com/office/drawing/2014/main" id="{CF0A1E71-31F7-4ABC-8023-6027D6A8B3A8}"/>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101379" name="Rectangle 3">
            <a:extLst>
              <a:ext uri="{FF2B5EF4-FFF2-40B4-BE49-F238E27FC236}">
                <a16:creationId xmlns:a16="http://schemas.microsoft.com/office/drawing/2014/main" id="{F29B3C52-7608-4FA2-B411-6FC7FD5F673D}"/>
              </a:ext>
            </a:extLst>
          </p:cNvPr>
          <p:cNvSpPr>
            <a:spLocks noGrp="1" noChangeArrowheads="1"/>
          </p:cNvSpPr>
          <p:nvPr>
            <p:ph type="body" idx="1"/>
          </p:nvPr>
        </p:nvSpPr>
        <p:spPr>
          <a:xfrm>
            <a:off x="2438400" y="188913"/>
            <a:ext cx="6705600" cy="6669087"/>
          </a:xfrm>
        </p:spPr>
        <p:txBody>
          <a:bodyPr/>
          <a:lstStyle/>
          <a:p>
            <a:r>
              <a:rPr lang="zh-CN" altLang="en-US" sz="2400" b="1">
                <a:solidFill>
                  <a:srgbClr val="FF0000"/>
                </a:solidFill>
              </a:rPr>
              <a:t>五、费用现值和费用年值</a:t>
            </a:r>
          </a:p>
          <a:p>
            <a:r>
              <a:rPr lang="en-US" altLang="zh-CN" sz="2000" b="1">
                <a:solidFill>
                  <a:srgbClr val="339933"/>
                </a:solidFill>
              </a:rPr>
              <a:t>1</a:t>
            </a:r>
            <a:r>
              <a:rPr lang="zh-CN" altLang="en-US" sz="2000" b="1">
                <a:solidFill>
                  <a:srgbClr val="339933"/>
                </a:solidFill>
              </a:rPr>
              <a:t>、费用现值</a:t>
            </a:r>
            <a:r>
              <a:rPr lang="en-US" altLang="zh-CN" sz="2000" b="1">
                <a:solidFill>
                  <a:srgbClr val="339933"/>
                </a:solidFill>
              </a:rPr>
              <a:t>(Present Cost,</a:t>
            </a:r>
            <a:r>
              <a:rPr lang="en-US" altLang="zh-CN" sz="2000" b="1" i="1">
                <a:solidFill>
                  <a:srgbClr val="339933"/>
                </a:solidFill>
              </a:rPr>
              <a:t>PC</a:t>
            </a:r>
            <a:r>
              <a:rPr lang="en-US" altLang="zh-CN" sz="2000" b="1">
                <a:solidFill>
                  <a:srgbClr val="339933"/>
                </a:solidFill>
              </a:rPr>
              <a:t>)</a:t>
            </a:r>
          </a:p>
          <a:p>
            <a:r>
              <a:rPr lang="zh-CN" altLang="en-US" sz="2000" b="1"/>
              <a:t>就是指按照一定的折现率，在不考虑项目或方案收益时，将项目或方案每年的费用折算到某个时刻（一般是期初）的现值之和。其表达式为：</a:t>
            </a:r>
          </a:p>
          <a:p>
            <a:endParaRPr lang="zh-CN" altLang="en-US" sz="2000" b="1"/>
          </a:p>
          <a:p>
            <a:r>
              <a:rPr lang="zh-CN" altLang="en-US" sz="2000" b="1"/>
              <a:t>                           </a:t>
            </a:r>
          </a:p>
          <a:p>
            <a:r>
              <a:rPr lang="zh-CN" altLang="en-US" sz="2000" b="1"/>
              <a:t>式中：</a:t>
            </a:r>
            <a:r>
              <a:rPr lang="en-US" altLang="zh-CN" sz="2000" b="1" i="1"/>
              <a:t>PC</a:t>
            </a:r>
            <a:r>
              <a:rPr lang="en-US" altLang="zh-CN" sz="2000" b="1"/>
              <a:t>——</a:t>
            </a:r>
            <a:r>
              <a:rPr lang="zh-CN" altLang="en-US" sz="2000" b="1"/>
              <a:t>项目或方案的费用现值；  </a:t>
            </a:r>
          </a:p>
          <a:p>
            <a:r>
              <a:rPr lang="zh-CN" altLang="en-US" sz="2000" b="1"/>
              <a:t>               </a:t>
            </a:r>
            <a:r>
              <a:rPr lang="en-US" altLang="zh-CN" sz="2000" b="1" i="1"/>
              <a:t>n</a:t>
            </a:r>
            <a:r>
              <a:rPr lang="en-US" altLang="zh-CN" sz="2000" b="1"/>
              <a:t>——</a:t>
            </a:r>
            <a:r>
              <a:rPr lang="zh-CN" altLang="en-US" sz="2000" b="1"/>
              <a:t>项目的寿命周期（或计算期）；</a:t>
            </a:r>
          </a:p>
          <a:p>
            <a:r>
              <a:rPr lang="zh-CN" altLang="en-US" sz="2000" b="1"/>
              <a:t>           </a:t>
            </a:r>
            <a:r>
              <a:rPr lang="en-US" altLang="zh-CN" sz="2000" b="1" i="1"/>
              <a:t>CO</a:t>
            </a:r>
            <a:r>
              <a:rPr lang="en-US" altLang="zh-CN" sz="2000" b="1" i="1" baseline="-25000"/>
              <a:t>t</a:t>
            </a:r>
            <a:r>
              <a:rPr lang="en-US" altLang="zh-CN" sz="2000" b="1"/>
              <a:t>——</a:t>
            </a:r>
            <a:r>
              <a:rPr lang="zh-CN" altLang="en-US" sz="2000" b="1"/>
              <a:t>项目或方案第</a:t>
            </a:r>
            <a:r>
              <a:rPr lang="en-US" altLang="zh-CN" sz="2000" b="1"/>
              <a:t>T</a:t>
            </a:r>
            <a:r>
              <a:rPr lang="zh-CN" altLang="en-US" sz="2000" b="1"/>
              <a:t>年的费用； </a:t>
            </a:r>
            <a:endParaRPr lang="zh-CN" altLang="en-US" sz="2000" b="1" i="1"/>
          </a:p>
          <a:p>
            <a:r>
              <a:rPr lang="zh-CN" altLang="en-US" sz="2000" b="1" i="1"/>
              <a:t>              </a:t>
            </a:r>
            <a:r>
              <a:rPr lang="en-US" altLang="zh-CN" sz="2000" b="1" i="1"/>
              <a:t>i</a:t>
            </a:r>
            <a:r>
              <a:rPr lang="en-US" altLang="zh-CN" sz="2000" b="1" i="1" baseline="-25000"/>
              <a:t>0</a:t>
            </a:r>
            <a:r>
              <a:rPr lang="en-US" altLang="zh-CN" sz="2000" b="1"/>
              <a:t>——</a:t>
            </a:r>
            <a:r>
              <a:rPr lang="zh-CN" altLang="en-US" sz="2000" b="1"/>
              <a:t>折现率。 </a:t>
            </a:r>
          </a:p>
          <a:p>
            <a:r>
              <a:rPr lang="zh-CN" altLang="en-US" sz="2000" b="1">
                <a:solidFill>
                  <a:srgbClr val="3366FF"/>
                </a:solidFill>
              </a:rPr>
              <a:t>用费用现值判断方案时，必须要满足相同的需要，如果不同的项目满足不同的需要，就无法进行比较。</a:t>
            </a:r>
          </a:p>
          <a:p>
            <a:r>
              <a:rPr lang="zh-CN" altLang="en-US" sz="2000" b="1">
                <a:solidFill>
                  <a:srgbClr val="FF0000"/>
                </a:solidFill>
              </a:rPr>
              <a:t>判断准则：在满足相同需要的条件下，费用现值最小的方案最优。</a:t>
            </a:r>
          </a:p>
          <a:p>
            <a:endParaRPr lang="en-US" altLang="zh-CN" sz="2000" b="1">
              <a:solidFill>
                <a:srgbClr val="FF0000"/>
              </a:solidFill>
            </a:endParaRPr>
          </a:p>
        </p:txBody>
      </p:sp>
      <p:graphicFrame>
        <p:nvGraphicFramePr>
          <p:cNvPr id="101380" name="Object 4">
            <a:extLst>
              <a:ext uri="{FF2B5EF4-FFF2-40B4-BE49-F238E27FC236}">
                <a16:creationId xmlns:a16="http://schemas.microsoft.com/office/drawing/2014/main" id="{D1518076-11D0-4BDD-A14B-4331DE1E197C}"/>
              </a:ext>
            </a:extLst>
          </p:cNvPr>
          <p:cNvGraphicFramePr>
            <a:graphicFrameLocks noChangeAspect="1"/>
          </p:cNvGraphicFramePr>
          <p:nvPr/>
        </p:nvGraphicFramePr>
        <p:xfrm>
          <a:off x="3851275" y="1989138"/>
          <a:ext cx="3241675" cy="647700"/>
        </p:xfrm>
        <a:graphic>
          <a:graphicData uri="http://schemas.openxmlformats.org/presentationml/2006/ole">
            <mc:AlternateContent xmlns:mc="http://schemas.openxmlformats.org/markup-compatibility/2006">
              <mc:Choice xmlns:v="urn:schemas-microsoft-com:vml" Requires="v">
                <p:oleObj spid="_x0000_s101381" name="公式" r:id="rId3" imgW="1384300" imgH="431800" progId="Equation.3">
                  <p:embed/>
                </p:oleObj>
              </mc:Choice>
              <mc:Fallback>
                <p:oleObj name="公式" r:id="rId3" imgW="1384300" imgH="4318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989138"/>
                        <a:ext cx="3241675" cy="647700"/>
                      </a:xfrm>
                      <a:prstGeom prst="rect">
                        <a:avLst/>
                      </a:prstGeom>
                      <a:solidFill>
                        <a:srgbClr val="66FF66"/>
                      </a:solidFill>
                    </p:spPr>
                  </p:pic>
                </p:oleObj>
              </mc:Fallback>
            </mc:AlternateContent>
          </a:graphicData>
        </a:graphic>
      </p:graphicFrame>
    </p:spTree>
  </p:cSld>
  <p:clrMapOvr>
    <a:masterClrMapping/>
  </p:clrMapOvr>
  <p:transition spd="slow">
    <p:randomBar dir="ver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灯片编号占位符 4">
            <a:extLst>
              <a:ext uri="{FF2B5EF4-FFF2-40B4-BE49-F238E27FC236}">
                <a16:creationId xmlns:a16="http://schemas.microsoft.com/office/drawing/2014/main" id="{096FE721-EC8B-4BF2-B82D-3472E277B60C}"/>
              </a:ext>
            </a:extLst>
          </p:cNvPr>
          <p:cNvSpPr>
            <a:spLocks noGrp="1"/>
          </p:cNvSpPr>
          <p:nvPr>
            <p:ph type="sldNum" sz="quarter" idx="10"/>
          </p:nvPr>
        </p:nvSpPr>
        <p:spPr/>
        <p:txBody>
          <a:bodyPr/>
          <a:lstStyle/>
          <a:p>
            <a:fld id="{43843607-D607-420E-8F7A-D7E42896E469}" type="slidenum">
              <a:rPr lang="en-US" altLang="zh-CN"/>
              <a:pPr/>
              <a:t>41</a:t>
            </a:fld>
            <a:endParaRPr lang="en-US" altLang="zh-CN">
              <a:solidFill>
                <a:schemeClr val="tx1"/>
              </a:solidFill>
            </a:endParaRPr>
          </a:p>
        </p:txBody>
      </p:sp>
      <p:sp>
        <p:nvSpPr>
          <p:cNvPr id="102402" name="Rectangle 2">
            <a:extLst>
              <a:ext uri="{FF2B5EF4-FFF2-40B4-BE49-F238E27FC236}">
                <a16:creationId xmlns:a16="http://schemas.microsoft.com/office/drawing/2014/main" id="{55941E75-7E67-43AE-B3AF-3D54CD5B7A69}"/>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102403" name="Rectangle 3">
            <a:extLst>
              <a:ext uri="{FF2B5EF4-FFF2-40B4-BE49-F238E27FC236}">
                <a16:creationId xmlns:a16="http://schemas.microsoft.com/office/drawing/2014/main" id="{0959BDC6-B400-44D8-A246-9068BEA464CB}"/>
              </a:ext>
            </a:extLst>
          </p:cNvPr>
          <p:cNvSpPr>
            <a:spLocks noGrp="1" noChangeArrowheads="1"/>
          </p:cNvSpPr>
          <p:nvPr>
            <p:ph type="body" sz="half" idx="1"/>
          </p:nvPr>
        </p:nvSpPr>
        <p:spPr>
          <a:xfrm>
            <a:off x="2438400" y="188913"/>
            <a:ext cx="6526213" cy="5907087"/>
          </a:xfrm>
        </p:spPr>
        <p:txBody>
          <a:bodyPr/>
          <a:lstStyle/>
          <a:p>
            <a:r>
              <a:rPr lang="en-US" altLang="zh-CN" sz="2400" b="1"/>
              <a:t>2</a:t>
            </a:r>
            <a:r>
              <a:rPr lang="zh-CN" altLang="en-US" sz="2400" b="1"/>
              <a:t>、费用年值</a:t>
            </a:r>
            <a:r>
              <a:rPr lang="en-US" altLang="zh-CN" sz="2400" b="1"/>
              <a:t>(Annul Cost,</a:t>
            </a:r>
            <a:r>
              <a:rPr lang="en-US" altLang="zh-CN" sz="2400" b="1" i="1"/>
              <a:t>AC)</a:t>
            </a:r>
            <a:endParaRPr lang="en-US" altLang="zh-CN" sz="2400"/>
          </a:p>
          <a:p>
            <a:r>
              <a:rPr lang="zh-CN" altLang="en-US" sz="2000" b="1"/>
              <a:t>是指通过资金等值换算，将项目的费用现值分摊到寿命期内各年的等额年值。其表达式为：</a:t>
            </a:r>
          </a:p>
          <a:p>
            <a:endParaRPr lang="zh-CN" altLang="en-US" sz="2000" b="1"/>
          </a:p>
          <a:p>
            <a:r>
              <a:rPr lang="zh-CN" altLang="en-US" sz="2000" b="1"/>
              <a:t>                                               </a:t>
            </a:r>
            <a:r>
              <a:rPr lang="en-US" altLang="zh-CN" sz="2000" b="1"/>
              <a:t>= (</a:t>
            </a:r>
            <a:r>
              <a:rPr lang="en-US" altLang="zh-CN" sz="2000" b="1" i="1"/>
              <a:t>A/P</a:t>
            </a:r>
            <a:r>
              <a:rPr lang="en-US" altLang="zh-CN" sz="2000" b="1"/>
              <a:t>,</a:t>
            </a:r>
            <a:r>
              <a:rPr lang="en-US" altLang="zh-CN" sz="2000" b="1" i="1"/>
              <a:t>i</a:t>
            </a:r>
            <a:r>
              <a:rPr lang="en-US" altLang="zh-CN" sz="2000" b="1" i="1" baseline="-25000"/>
              <a:t>0</a:t>
            </a:r>
            <a:r>
              <a:rPr lang="en-US" altLang="zh-CN" sz="2000" b="1"/>
              <a:t>,</a:t>
            </a:r>
            <a:r>
              <a:rPr lang="en-US" altLang="zh-CN" sz="2000" b="1" i="1"/>
              <a:t>n</a:t>
            </a:r>
            <a:r>
              <a:rPr lang="en-US" altLang="zh-CN" sz="2000" b="1"/>
              <a:t>) = </a:t>
            </a:r>
            <a:r>
              <a:rPr lang="en-US" altLang="zh-CN" sz="2000" b="1" i="1"/>
              <a:t>PC</a:t>
            </a:r>
            <a:r>
              <a:rPr lang="en-US" altLang="zh-CN" sz="2000" b="1"/>
              <a:t> (</a:t>
            </a:r>
            <a:r>
              <a:rPr lang="en-US" altLang="zh-CN" sz="2000" b="1" i="1"/>
              <a:t>A/P</a:t>
            </a:r>
            <a:r>
              <a:rPr lang="en-US" altLang="zh-CN" sz="2000" b="1"/>
              <a:t>,</a:t>
            </a:r>
            <a:r>
              <a:rPr lang="en-US" altLang="zh-CN" sz="2000" b="1" i="1"/>
              <a:t>i</a:t>
            </a:r>
            <a:r>
              <a:rPr lang="en-US" altLang="zh-CN" sz="2000" b="1" i="1" baseline="-25000"/>
              <a:t>0</a:t>
            </a:r>
            <a:r>
              <a:rPr lang="en-US" altLang="zh-CN" sz="2000" b="1"/>
              <a:t>,</a:t>
            </a:r>
            <a:r>
              <a:rPr lang="en-US" altLang="zh-CN" sz="2000" b="1" i="1"/>
              <a:t>n</a:t>
            </a:r>
            <a:r>
              <a:rPr lang="en-US" altLang="zh-CN" sz="2000" b="1"/>
              <a:t>) </a:t>
            </a:r>
          </a:p>
          <a:p>
            <a:endParaRPr lang="en-US" altLang="zh-CN" sz="2000" b="1"/>
          </a:p>
          <a:p>
            <a:r>
              <a:rPr lang="zh-CN" altLang="en-US" sz="2000" b="1"/>
              <a:t>式中：</a:t>
            </a:r>
            <a:r>
              <a:rPr lang="en-US" altLang="zh-CN" sz="2000" b="1" i="1"/>
              <a:t>AC</a:t>
            </a:r>
            <a:r>
              <a:rPr lang="en-US" altLang="zh-CN" sz="2000" b="1"/>
              <a:t>——</a:t>
            </a:r>
            <a:r>
              <a:rPr lang="zh-CN" altLang="en-US" sz="2000" b="1"/>
              <a:t>项目或方案的费用年值；</a:t>
            </a:r>
          </a:p>
          <a:p>
            <a:r>
              <a:rPr lang="zh-CN" altLang="en-US" sz="2000" b="1"/>
              <a:t>    </a:t>
            </a:r>
            <a:r>
              <a:rPr lang="en-US" altLang="zh-CN" sz="2000" b="1"/>
              <a:t>(</a:t>
            </a:r>
            <a:r>
              <a:rPr lang="en-US" altLang="zh-CN" sz="2000" b="1" i="1"/>
              <a:t>A/P</a:t>
            </a:r>
            <a:r>
              <a:rPr lang="en-US" altLang="zh-CN" sz="2000" b="1"/>
              <a:t>,</a:t>
            </a:r>
            <a:r>
              <a:rPr lang="en-US" altLang="zh-CN" sz="2000" b="1" i="1"/>
              <a:t>i</a:t>
            </a:r>
            <a:r>
              <a:rPr lang="en-US" altLang="zh-CN" sz="2000" b="1" i="1" baseline="-25000"/>
              <a:t>0</a:t>
            </a:r>
            <a:r>
              <a:rPr lang="en-US" altLang="zh-CN" sz="2000" b="1"/>
              <a:t>,</a:t>
            </a:r>
            <a:r>
              <a:rPr lang="en-US" altLang="zh-CN" sz="2000" b="1" i="1"/>
              <a:t>n</a:t>
            </a:r>
            <a:r>
              <a:rPr lang="en-US" altLang="zh-CN" sz="2000" b="1"/>
              <a:t>)——</a:t>
            </a:r>
            <a:r>
              <a:rPr lang="zh-CN" altLang="en-US" sz="2000" b="1"/>
              <a:t>等额分付资本回收系数；</a:t>
            </a:r>
          </a:p>
          <a:p>
            <a:r>
              <a:rPr lang="zh-CN" altLang="en-US" sz="2000" b="1"/>
              <a:t>     其它符号与</a:t>
            </a:r>
            <a:r>
              <a:rPr lang="en-US" altLang="zh-CN" sz="2000" b="1"/>
              <a:t>PC</a:t>
            </a:r>
            <a:r>
              <a:rPr lang="zh-CN" altLang="en-US" sz="2000" b="1"/>
              <a:t>表达式中同。</a:t>
            </a:r>
          </a:p>
          <a:p>
            <a:r>
              <a:rPr lang="zh-CN" altLang="en-US" sz="2000" b="1">
                <a:solidFill>
                  <a:srgbClr val="FF0000"/>
                </a:solidFill>
              </a:rPr>
              <a:t>费用现值和费用年值是等价的。</a:t>
            </a:r>
          </a:p>
          <a:p>
            <a:r>
              <a:rPr lang="zh-CN" altLang="en-US" sz="2000" b="1">
                <a:solidFill>
                  <a:srgbClr val="FF0000"/>
                </a:solidFill>
              </a:rPr>
              <a:t>判断准则也是：费用年值最小的方案最优。 </a:t>
            </a:r>
          </a:p>
          <a:p>
            <a:r>
              <a:rPr lang="zh-CN" altLang="en-US" sz="2000" b="1"/>
              <a:t>例</a:t>
            </a:r>
            <a:r>
              <a:rPr lang="en-US" altLang="zh-CN" sz="2000" b="1"/>
              <a:t>3-4-7</a:t>
            </a:r>
            <a:r>
              <a:rPr lang="zh-CN" altLang="en-US" sz="2000" b="1"/>
              <a:t>：某项目有三个供气方案</a:t>
            </a:r>
            <a:r>
              <a:rPr lang="en-US" altLang="zh-CN" sz="2000" b="1"/>
              <a:t>A</a:t>
            </a:r>
            <a:r>
              <a:rPr lang="zh-CN" altLang="en-US" sz="2000" b="1"/>
              <a:t>、</a:t>
            </a:r>
            <a:r>
              <a:rPr lang="en-US" altLang="zh-CN" sz="2000" b="1"/>
              <a:t>B</a:t>
            </a:r>
            <a:r>
              <a:rPr lang="zh-CN" altLang="en-US" sz="2000" b="1"/>
              <a:t>、</a:t>
            </a:r>
            <a:r>
              <a:rPr lang="en-US" altLang="zh-CN" sz="2000" b="1"/>
              <a:t>C</a:t>
            </a:r>
            <a:r>
              <a:rPr lang="zh-CN" altLang="en-US" sz="2000" b="1"/>
              <a:t>均能满足同样的需要。其费用数据如表</a:t>
            </a:r>
            <a:r>
              <a:rPr lang="en-US" altLang="zh-CN" sz="2000" b="1"/>
              <a:t>4-2</a:t>
            </a:r>
            <a:r>
              <a:rPr lang="zh-CN" altLang="en-US" sz="2000" b="1"/>
              <a:t>所示。若基准折现率为</a:t>
            </a:r>
            <a:r>
              <a:rPr lang="en-US" altLang="zh-CN" sz="2000" b="1"/>
              <a:t>5%</a:t>
            </a:r>
            <a:r>
              <a:rPr lang="zh-CN" altLang="en-US" sz="2000" b="1"/>
              <a:t>，试分别用费用现值和费用年值方案的优劣。</a:t>
            </a:r>
          </a:p>
          <a:p>
            <a:r>
              <a:rPr lang="zh-CN" altLang="en-US" sz="2000" b="1"/>
              <a:t>表</a:t>
            </a:r>
            <a:r>
              <a:rPr lang="en-US" altLang="zh-CN" sz="2000" b="1"/>
              <a:t>4-2     </a:t>
            </a:r>
            <a:r>
              <a:rPr lang="zh-CN" altLang="en-US" sz="1800" b="1"/>
              <a:t>三个供气方案的费用数据表         单位：万元</a:t>
            </a:r>
            <a:r>
              <a:rPr lang="zh-CN" altLang="en-US" sz="1800"/>
              <a:t> </a:t>
            </a:r>
          </a:p>
        </p:txBody>
      </p:sp>
      <p:sp>
        <p:nvSpPr>
          <p:cNvPr id="102404" name="Rectangle 4">
            <a:extLst>
              <a:ext uri="{FF2B5EF4-FFF2-40B4-BE49-F238E27FC236}">
                <a16:creationId xmlns:a16="http://schemas.microsoft.com/office/drawing/2014/main" id="{1260042D-C279-4E87-8D1C-7BF1916EDD2A}"/>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2405" name="Object 5">
            <a:extLst>
              <a:ext uri="{FF2B5EF4-FFF2-40B4-BE49-F238E27FC236}">
                <a16:creationId xmlns:a16="http://schemas.microsoft.com/office/drawing/2014/main" id="{98E2FB05-09E4-49A1-B363-DD4B776BF5FF}"/>
              </a:ext>
            </a:extLst>
          </p:cNvPr>
          <p:cNvGraphicFramePr>
            <a:graphicFrameLocks noChangeAspect="1"/>
          </p:cNvGraphicFramePr>
          <p:nvPr/>
        </p:nvGraphicFramePr>
        <p:xfrm>
          <a:off x="2555875" y="1700213"/>
          <a:ext cx="2952750" cy="647700"/>
        </p:xfrm>
        <a:graphic>
          <a:graphicData uri="http://schemas.openxmlformats.org/presentationml/2006/ole">
            <mc:AlternateContent xmlns:mc="http://schemas.openxmlformats.org/markup-compatibility/2006">
              <mc:Choice xmlns:v="urn:schemas-microsoft-com:vml" Requires="v">
                <p:oleObj spid="_x0000_s102434" name="公式" r:id="rId3" imgW="1473200" imgH="431800" progId="Equation.3">
                  <p:embed/>
                </p:oleObj>
              </mc:Choice>
              <mc:Fallback>
                <p:oleObj name="公式" r:id="rId3" imgW="14732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1700213"/>
                        <a:ext cx="2952750" cy="647700"/>
                      </a:xfrm>
                      <a:prstGeom prst="rect">
                        <a:avLst/>
                      </a:prstGeom>
                      <a:solidFill>
                        <a:srgbClr val="66FF66"/>
                      </a:solidFill>
                    </p:spPr>
                  </p:pic>
                </p:oleObj>
              </mc:Fallback>
            </mc:AlternateContent>
          </a:graphicData>
        </a:graphic>
      </p:graphicFrame>
      <p:graphicFrame>
        <p:nvGraphicFramePr>
          <p:cNvPr id="102406" name="Group 6">
            <a:extLst>
              <a:ext uri="{FF2B5EF4-FFF2-40B4-BE49-F238E27FC236}">
                <a16:creationId xmlns:a16="http://schemas.microsoft.com/office/drawing/2014/main" id="{BD69173D-0FC4-420C-8004-442827701D0A}"/>
              </a:ext>
            </a:extLst>
          </p:cNvPr>
          <p:cNvGraphicFramePr>
            <a:graphicFrameLocks noGrp="1"/>
          </p:cNvGraphicFramePr>
          <p:nvPr>
            <p:ph sz="half" idx="2"/>
          </p:nvPr>
        </p:nvGraphicFramePr>
        <p:xfrm>
          <a:off x="2484438" y="5229225"/>
          <a:ext cx="6408737" cy="1365250"/>
        </p:xfrm>
        <a:graphic>
          <a:graphicData uri="http://schemas.openxmlformats.org/drawingml/2006/table">
            <a:tbl>
              <a:tblPr/>
              <a:tblGrid>
                <a:gridCol w="1487487">
                  <a:extLst>
                    <a:ext uri="{9D8B030D-6E8A-4147-A177-3AD203B41FA5}">
                      <a16:colId xmlns:a16="http://schemas.microsoft.com/office/drawing/2014/main" val="1735356653"/>
                    </a:ext>
                  </a:extLst>
                </a:gridCol>
                <a:gridCol w="1487488">
                  <a:extLst>
                    <a:ext uri="{9D8B030D-6E8A-4147-A177-3AD203B41FA5}">
                      <a16:colId xmlns:a16="http://schemas.microsoft.com/office/drawing/2014/main" val="2953899232"/>
                    </a:ext>
                  </a:extLst>
                </a:gridCol>
                <a:gridCol w="1755775">
                  <a:extLst>
                    <a:ext uri="{9D8B030D-6E8A-4147-A177-3AD203B41FA5}">
                      <a16:colId xmlns:a16="http://schemas.microsoft.com/office/drawing/2014/main" val="3515278533"/>
                    </a:ext>
                  </a:extLst>
                </a:gridCol>
                <a:gridCol w="1677987">
                  <a:extLst>
                    <a:ext uri="{9D8B030D-6E8A-4147-A177-3AD203B41FA5}">
                      <a16:colId xmlns:a16="http://schemas.microsoft.com/office/drawing/2014/main" val="1200711962"/>
                    </a:ext>
                  </a:extLst>
                </a:gridCol>
              </a:tblGrid>
              <a:tr h="3603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方案           年</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第</a:t>
                      </a: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a:t>
                      </a:r>
                      <a:r>
                        <a:rPr kumimoji="1"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年投资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第</a:t>
                      </a: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3~5</a:t>
                      </a:r>
                      <a:r>
                        <a:rPr kumimoji="1"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年运营费</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第</a:t>
                      </a: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6~10</a:t>
                      </a:r>
                      <a:r>
                        <a:rPr kumimoji="1" lang="zh-CN" altLang="en-US"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年运营费</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1589755435"/>
                  </a:ext>
                </a:extLst>
              </a:tr>
              <a:tr h="2000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2414087751"/>
                  </a:ext>
                </a:extLst>
              </a:tr>
              <a:tr h="1984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2947622341"/>
                  </a:ext>
                </a:extLst>
              </a:tr>
              <a:tr h="1809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900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66FF66"/>
                    </a:solidFill>
                  </a:tcPr>
                </a:tc>
                <a:extLst>
                  <a:ext uri="{0D108BD9-81ED-4DB2-BD59-A6C34878D82A}">
                    <a16:rowId xmlns:a16="http://schemas.microsoft.com/office/drawing/2014/main" val="275182100"/>
                  </a:ext>
                </a:extLst>
              </a:tr>
            </a:tbl>
          </a:graphicData>
        </a:graphic>
      </p:graphicFrame>
      <p:sp>
        <p:nvSpPr>
          <p:cNvPr id="102433" name="Line 33">
            <a:extLst>
              <a:ext uri="{FF2B5EF4-FFF2-40B4-BE49-F238E27FC236}">
                <a16:creationId xmlns:a16="http://schemas.microsoft.com/office/drawing/2014/main" id="{3DF166C7-E11E-4B72-A40D-CEE43E8FECA2}"/>
              </a:ext>
            </a:extLst>
          </p:cNvPr>
          <p:cNvSpPr>
            <a:spLocks noChangeShapeType="1"/>
          </p:cNvSpPr>
          <p:nvPr/>
        </p:nvSpPr>
        <p:spPr bwMode="auto">
          <a:xfrm>
            <a:off x="2843213" y="5229225"/>
            <a:ext cx="1296987"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361F93DC-C75F-4100-AB93-C9FAD56C26A7}"/>
              </a:ext>
            </a:extLst>
          </p:cNvPr>
          <p:cNvSpPr>
            <a:spLocks noGrp="1"/>
          </p:cNvSpPr>
          <p:nvPr>
            <p:ph type="sldNum" sz="quarter" idx="10"/>
          </p:nvPr>
        </p:nvSpPr>
        <p:spPr/>
        <p:txBody>
          <a:bodyPr/>
          <a:lstStyle/>
          <a:p>
            <a:fld id="{6B54DA8C-AF91-4454-AF01-57D40547676B}" type="slidenum">
              <a:rPr lang="en-US" altLang="zh-CN"/>
              <a:pPr/>
              <a:t>42</a:t>
            </a:fld>
            <a:endParaRPr lang="en-US" altLang="zh-CN">
              <a:solidFill>
                <a:schemeClr val="tx1"/>
              </a:solidFill>
            </a:endParaRPr>
          </a:p>
        </p:txBody>
      </p:sp>
      <p:sp>
        <p:nvSpPr>
          <p:cNvPr id="103426" name="Rectangle 2">
            <a:extLst>
              <a:ext uri="{FF2B5EF4-FFF2-40B4-BE49-F238E27FC236}">
                <a16:creationId xmlns:a16="http://schemas.microsoft.com/office/drawing/2014/main" id="{6EAF7500-B3ED-4778-8601-A421FFF280DB}"/>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103427" name="Rectangle 3">
            <a:extLst>
              <a:ext uri="{FF2B5EF4-FFF2-40B4-BE49-F238E27FC236}">
                <a16:creationId xmlns:a16="http://schemas.microsoft.com/office/drawing/2014/main" id="{47F88FB1-A92B-4A6A-8000-8EA17012823E}"/>
              </a:ext>
            </a:extLst>
          </p:cNvPr>
          <p:cNvSpPr>
            <a:spLocks noGrp="1" noChangeArrowheads="1"/>
          </p:cNvSpPr>
          <p:nvPr>
            <p:ph type="body" idx="1"/>
          </p:nvPr>
        </p:nvSpPr>
        <p:spPr>
          <a:xfrm>
            <a:off x="2438400" y="188913"/>
            <a:ext cx="6526213" cy="5907087"/>
          </a:xfrm>
        </p:spPr>
        <p:txBody>
          <a:bodyPr/>
          <a:lstStyle/>
          <a:p>
            <a:pPr>
              <a:lnSpc>
                <a:spcPct val="90000"/>
              </a:lnSpc>
            </a:pPr>
            <a:r>
              <a:rPr lang="zh-CN" altLang="en-US" sz="2000" b="1">
                <a:solidFill>
                  <a:srgbClr val="FF0000"/>
                </a:solidFill>
              </a:rPr>
              <a:t>解：</a:t>
            </a:r>
            <a:r>
              <a:rPr lang="zh-CN" altLang="en-US" sz="2000" b="1">
                <a:solidFill>
                  <a:schemeClr val="accent2"/>
                </a:solidFill>
              </a:rPr>
              <a:t>三个方案的费用现值分别为：</a:t>
            </a:r>
          </a:p>
          <a:p>
            <a:pPr>
              <a:lnSpc>
                <a:spcPct val="90000"/>
              </a:lnSpc>
              <a:buFont typeface="Wingdings" panose="05000000000000000000" pitchFamily="2" charset="2"/>
              <a:buNone/>
            </a:pPr>
            <a:r>
              <a:rPr lang="en-US" altLang="zh-CN" sz="2000" b="1" i="1"/>
              <a:t>PC</a:t>
            </a:r>
            <a:r>
              <a:rPr lang="en-US" altLang="zh-CN" sz="2000" b="1" i="1" baseline="-25000"/>
              <a:t>A</a:t>
            </a:r>
            <a:r>
              <a:rPr lang="en-US" altLang="zh-CN" sz="2000" b="1"/>
              <a:t> = 50 (</a:t>
            </a:r>
            <a:r>
              <a:rPr lang="en-US" altLang="zh-CN" sz="2000" b="1" i="1"/>
              <a:t>P/A</a:t>
            </a:r>
            <a:r>
              <a:rPr lang="en-US" altLang="zh-CN" sz="2000" b="1"/>
              <a:t>,5%,5) (</a:t>
            </a:r>
            <a:r>
              <a:rPr lang="en-US" altLang="zh-CN" sz="2000" b="1" i="1"/>
              <a:t>P/F</a:t>
            </a:r>
            <a:r>
              <a:rPr lang="en-US" altLang="zh-CN" sz="2000" b="1"/>
              <a:t>,5%,5) + 40 (</a:t>
            </a:r>
            <a:r>
              <a:rPr lang="en-US" altLang="zh-CN" sz="2000" b="1" i="1"/>
              <a:t>P/A</a:t>
            </a:r>
            <a:r>
              <a:rPr lang="en-US" altLang="zh-CN" sz="2000" b="1"/>
              <a:t>,5%,5) </a:t>
            </a:r>
            <a:r>
              <a:rPr lang="zh-CN" altLang="en-US" sz="2000" b="1"/>
              <a:t>？</a:t>
            </a:r>
            <a:r>
              <a:rPr lang="en-US" altLang="zh-CN" sz="2000" b="1"/>
              <a:t>+1000 </a:t>
            </a:r>
          </a:p>
          <a:p>
            <a:pPr>
              <a:lnSpc>
                <a:spcPct val="90000"/>
              </a:lnSpc>
              <a:buFont typeface="Wingdings" panose="05000000000000000000" pitchFamily="2" charset="2"/>
              <a:buNone/>
            </a:pPr>
            <a:r>
              <a:rPr lang="en-US" altLang="zh-CN" sz="2000" b="1"/>
              <a:t>      = 1342.7882 (</a:t>
            </a:r>
            <a:r>
              <a:rPr lang="zh-CN" altLang="en-US" sz="2000" b="1"/>
              <a:t>万元</a:t>
            </a:r>
            <a:r>
              <a:rPr lang="en-US" altLang="zh-CN" sz="2000" b="1"/>
              <a:t>)</a:t>
            </a:r>
            <a:endParaRPr lang="en-US" altLang="zh-CN" sz="2000" b="1" i="1"/>
          </a:p>
          <a:p>
            <a:pPr>
              <a:lnSpc>
                <a:spcPct val="90000"/>
              </a:lnSpc>
              <a:buFont typeface="Wingdings" panose="05000000000000000000" pitchFamily="2" charset="2"/>
              <a:buNone/>
            </a:pPr>
            <a:r>
              <a:rPr lang="en-US" altLang="zh-CN" sz="2000" b="1" i="1"/>
              <a:t>PC</a:t>
            </a:r>
            <a:r>
              <a:rPr lang="en-US" altLang="zh-CN" sz="2000" b="1" i="1" baseline="-25000"/>
              <a:t>B</a:t>
            </a:r>
            <a:r>
              <a:rPr lang="en-US" altLang="zh-CN" sz="2000" b="1" i="1"/>
              <a:t> </a:t>
            </a:r>
            <a:r>
              <a:rPr lang="en-US" altLang="zh-CN" sz="2000" b="1"/>
              <a:t>= 40 (</a:t>
            </a:r>
            <a:r>
              <a:rPr lang="en-US" altLang="zh-CN" sz="2000" b="1" i="1"/>
              <a:t>P/A</a:t>
            </a:r>
            <a:r>
              <a:rPr lang="en-US" altLang="zh-CN" sz="2000" b="1"/>
              <a:t>,5%,5) (</a:t>
            </a:r>
            <a:r>
              <a:rPr lang="en-US" altLang="zh-CN" sz="2000" b="1" i="1"/>
              <a:t>P/F</a:t>
            </a:r>
            <a:r>
              <a:rPr lang="en-US" altLang="zh-CN" sz="2000" b="1"/>
              <a:t>,5%,5) + 30 (</a:t>
            </a:r>
            <a:r>
              <a:rPr lang="en-US" altLang="zh-CN" sz="2000" b="1" i="1"/>
              <a:t>P/A</a:t>
            </a:r>
            <a:r>
              <a:rPr lang="en-US" altLang="zh-CN" sz="2000" b="1"/>
              <a:t>,5%,5) </a:t>
            </a:r>
            <a:r>
              <a:rPr lang="zh-CN" altLang="en-US" sz="2000" b="1"/>
              <a:t>？</a:t>
            </a:r>
            <a:r>
              <a:rPr lang="en-US" altLang="zh-CN" sz="2000" b="1"/>
              <a:t>+1200</a:t>
            </a:r>
          </a:p>
          <a:p>
            <a:pPr>
              <a:lnSpc>
                <a:spcPct val="90000"/>
              </a:lnSpc>
              <a:buFont typeface="Wingdings" panose="05000000000000000000" pitchFamily="2" charset="2"/>
              <a:buNone/>
            </a:pPr>
            <a:r>
              <a:rPr lang="en-US" altLang="zh-CN" sz="2000" b="1"/>
              <a:t>      = 1465.5715 (</a:t>
            </a:r>
            <a:r>
              <a:rPr lang="zh-CN" altLang="en-US" sz="2000" b="1"/>
              <a:t>万元</a:t>
            </a:r>
            <a:r>
              <a:rPr lang="en-US" altLang="zh-CN" sz="2000" b="1"/>
              <a:t>)</a:t>
            </a:r>
          </a:p>
          <a:p>
            <a:pPr>
              <a:lnSpc>
                <a:spcPct val="90000"/>
              </a:lnSpc>
              <a:buFont typeface="Wingdings" panose="05000000000000000000" pitchFamily="2" charset="2"/>
              <a:buNone/>
            </a:pPr>
            <a:r>
              <a:rPr lang="en-US" altLang="zh-CN" sz="2000" b="1" i="1"/>
              <a:t>PC</a:t>
            </a:r>
            <a:r>
              <a:rPr lang="en-US" altLang="zh-CN" sz="2000" b="1" i="1" baseline="-25000"/>
              <a:t>C</a:t>
            </a:r>
            <a:r>
              <a:rPr lang="en-US" altLang="zh-CN" sz="2000" b="1"/>
              <a:t> = 60 (</a:t>
            </a:r>
            <a:r>
              <a:rPr lang="en-US" altLang="zh-CN" sz="2000" b="1" i="1"/>
              <a:t>P/A</a:t>
            </a:r>
            <a:r>
              <a:rPr lang="en-US" altLang="zh-CN" sz="2000" b="1"/>
              <a:t>,5%,5) (</a:t>
            </a:r>
            <a:r>
              <a:rPr lang="en-US" altLang="zh-CN" sz="2000" b="1" i="1"/>
              <a:t>P/F</a:t>
            </a:r>
            <a:r>
              <a:rPr lang="en-US" altLang="zh-CN" sz="2000" b="1"/>
              <a:t>,5%,5) + 50 (</a:t>
            </a:r>
            <a:r>
              <a:rPr lang="en-US" altLang="zh-CN" sz="2000" b="1" i="1"/>
              <a:t>P/A</a:t>
            </a:r>
            <a:r>
              <a:rPr lang="en-US" altLang="zh-CN" sz="2000" b="1"/>
              <a:t>,5%,5)</a:t>
            </a:r>
            <a:r>
              <a:rPr lang="zh-CN" altLang="en-US" sz="2000" b="1"/>
              <a:t>？ </a:t>
            </a:r>
            <a:r>
              <a:rPr lang="en-US" altLang="zh-CN" sz="2000" b="1"/>
              <a:t>+ 900 </a:t>
            </a:r>
          </a:p>
          <a:p>
            <a:pPr>
              <a:lnSpc>
                <a:spcPct val="90000"/>
              </a:lnSpc>
              <a:buFont typeface="Wingdings" panose="05000000000000000000" pitchFamily="2" charset="2"/>
              <a:buNone/>
            </a:pPr>
            <a:r>
              <a:rPr lang="en-US" altLang="zh-CN" sz="2000" b="1"/>
              <a:t>       = 1320.0048 (</a:t>
            </a:r>
            <a:r>
              <a:rPr lang="zh-CN" altLang="en-US" sz="2000" b="1"/>
              <a:t>万元</a:t>
            </a:r>
            <a:r>
              <a:rPr lang="en-US" altLang="zh-CN" sz="2000" b="1"/>
              <a:t>)</a:t>
            </a:r>
          </a:p>
          <a:p>
            <a:pPr>
              <a:lnSpc>
                <a:spcPct val="90000"/>
              </a:lnSpc>
              <a:buFont typeface="Wingdings" panose="05000000000000000000" pitchFamily="2" charset="2"/>
              <a:buNone/>
            </a:pPr>
            <a:r>
              <a:rPr lang="en-US" altLang="zh-CN" sz="2000" b="1"/>
              <a:t> </a:t>
            </a:r>
            <a:r>
              <a:rPr lang="zh-CN" altLang="en-US" sz="2000" b="1"/>
              <a:t>从计算结果看，</a:t>
            </a:r>
            <a:r>
              <a:rPr lang="en-US" altLang="zh-CN" sz="2000" b="1" i="1"/>
              <a:t>C</a:t>
            </a:r>
            <a:r>
              <a:rPr lang="zh-CN" altLang="en-US" sz="2000" b="1"/>
              <a:t>方案的费用现值最小，因此</a:t>
            </a:r>
            <a:r>
              <a:rPr lang="en-US" altLang="zh-CN" sz="2000" b="1" i="1"/>
              <a:t>C</a:t>
            </a:r>
            <a:r>
              <a:rPr lang="zh-CN" altLang="en-US" sz="2000" b="1"/>
              <a:t>方案最优。</a:t>
            </a:r>
          </a:p>
          <a:p>
            <a:pPr>
              <a:lnSpc>
                <a:spcPct val="90000"/>
              </a:lnSpc>
            </a:pPr>
            <a:r>
              <a:rPr lang="zh-CN" altLang="en-US" sz="2000" b="1"/>
              <a:t>   </a:t>
            </a:r>
            <a:r>
              <a:rPr lang="zh-CN" altLang="en-US" sz="2000" b="1">
                <a:solidFill>
                  <a:srgbClr val="008080"/>
                </a:solidFill>
              </a:rPr>
              <a:t>再计算三个方案的费用年值。</a:t>
            </a:r>
          </a:p>
          <a:p>
            <a:pPr>
              <a:lnSpc>
                <a:spcPct val="90000"/>
              </a:lnSpc>
            </a:pPr>
            <a:r>
              <a:rPr lang="zh-CN" altLang="en-US" sz="2000" b="1">
                <a:solidFill>
                  <a:srgbClr val="008080"/>
                </a:solidFill>
              </a:rPr>
              <a:t> </a:t>
            </a:r>
            <a:r>
              <a:rPr lang="en-US" altLang="zh-CN" sz="2000" b="1" i="1">
                <a:solidFill>
                  <a:srgbClr val="008080"/>
                </a:solidFill>
              </a:rPr>
              <a:t>AC</a:t>
            </a:r>
            <a:r>
              <a:rPr lang="en-US" altLang="zh-CN" sz="2000" b="1" i="1" baseline="-25000">
                <a:solidFill>
                  <a:srgbClr val="008080"/>
                </a:solidFill>
              </a:rPr>
              <a:t>A</a:t>
            </a:r>
            <a:r>
              <a:rPr lang="en-US" altLang="zh-CN" sz="2000" b="1">
                <a:solidFill>
                  <a:srgbClr val="008080"/>
                </a:solidFill>
              </a:rPr>
              <a:t> = </a:t>
            </a:r>
            <a:r>
              <a:rPr lang="en-US" altLang="zh-CN" sz="2000" b="1" i="1">
                <a:solidFill>
                  <a:srgbClr val="008080"/>
                </a:solidFill>
              </a:rPr>
              <a:t>PCA </a:t>
            </a:r>
            <a:r>
              <a:rPr lang="en-US" altLang="zh-CN" sz="2000" b="1">
                <a:solidFill>
                  <a:srgbClr val="008080"/>
                </a:solidFill>
              </a:rPr>
              <a:t>(</a:t>
            </a:r>
            <a:r>
              <a:rPr lang="en-US" altLang="zh-CN" sz="2000" b="1" i="1">
                <a:solidFill>
                  <a:srgbClr val="008080"/>
                </a:solidFill>
              </a:rPr>
              <a:t>A/P</a:t>
            </a:r>
            <a:r>
              <a:rPr lang="en-US" altLang="zh-CN" sz="2000" b="1">
                <a:solidFill>
                  <a:srgbClr val="008080"/>
                </a:solidFill>
              </a:rPr>
              <a:t>,</a:t>
            </a:r>
            <a:r>
              <a:rPr lang="en-US" altLang="zh-CN" sz="2000" b="1" i="1">
                <a:solidFill>
                  <a:srgbClr val="008080"/>
                </a:solidFill>
              </a:rPr>
              <a:t>i</a:t>
            </a:r>
            <a:r>
              <a:rPr lang="en-US" altLang="zh-CN" sz="2000" b="1">
                <a:solidFill>
                  <a:srgbClr val="008080"/>
                </a:solidFill>
              </a:rPr>
              <a:t>,</a:t>
            </a:r>
            <a:r>
              <a:rPr lang="en-US" altLang="zh-CN" sz="2000" b="1" i="1">
                <a:solidFill>
                  <a:srgbClr val="008080"/>
                </a:solidFill>
              </a:rPr>
              <a:t>n</a:t>
            </a:r>
            <a:r>
              <a:rPr lang="en-US" altLang="zh-CN" sz="2000" b="1">
                <a:solidFill>
                  <a:srgbClr val="008080"/>
                </a:solidFill>
              </a:rPr>
              <a:t>) = 1342.7882 (</a:t>
            </a:r>
            <a:r>
              <a:rPr lang="en-US" altLang="zh-CN" sz="2000" b="1" i="1">
                <a:solidFill>
                  <a:srgbClr val="008080"/>
                </a:solidFill>
              </a:rPr>
              <a:t>A/P</a:t>
            </a:r>
            <a:r>
              <a:rPr lang="en-US" altLang="zh-CN" sz="2000" b="1">
                <a:solidFill>
                  <a:srgbClr val="008080"/>
                </a:solidFill>
              </a:rPr>
              <a:t>,5%,10) </a:t>
            </a:r>
          </a:p>
          <a:p>
            <a:pPr>
              <a:lnSpc>
                <a:spcPct val="90000"/>
              </a:lnSpc>
            </a:pPr>
            <a:r>
              <a:rPr lang="en-US" altLang="zh-CN" sz="2000" b="1">
                <a:solidFill>
                  <a:srgbClr val="008080"/>
                </a:solidFill>
              </a:rPr>
              <a:t>           = 173.8911 (</a:t>
            </a:r>
            <a:r>
              <a:rPr lang="zh-CN" altLang="en-US" sz="2000" b="1">
                <a:solidFill>
                  <a:srgbClr val="008080"/>
                </a:solidFill>
              </a:rPr>
              <a:t>万元</a:t>
            </a:r>
            <a:r>
              <a:rPr lang="en-US" altLang="zh-CN" sz="2000" b="1">
                <a:solidFill>
                  <a:srgbClr val="008080"/>
                </a:solidFill>
              </a:rPr>
              <a:t>)</a:t>
            </a:r>
          </a:p>
          <a:p>
            <a:pPr>
              <a:lnSpc>
                <a:spcPct val="90000"/>
              </a:lnSpc>
            </a:pPr>
            <a:r>
              <a:rPr lang="en-US" altLang="zh-CN" sz="2000" b="1">
                <a:solidFill>
                  <a:srgbClr val="008080"/>
                </a:solidFill>
              </a:rPr>
              <a:t>  </a:t>
            </a:r>
            <a:r>
              <a:rPr lang="en-US" altLang="zh-CN" sz="2000" b="1" i="1">
                <a:solidFill>
                  <a:srgbClr val="008080"/>
                </a:solidFill>
              </a:rPr>
              <a:t>AC</a:t>
            </a:r>
            <a:r>
              <a:rPr lang="en-US" altLang="zh-CN" sz="2000" b="1" i="1" baseline="-25000">
                <a:solidFill>
                  <a:srgbClr val="008080"/>
                </a:solidFill>
              </a:rPr>
              <a:t>B</a:t>
            </a:r>
            <a:r>
              <a:rPr lang="en-US" altLang="zh-CN" sz="2000" b="1">
                <a:solidFill>
                  <a:srgbClr val="008080"/>
                </a:solidFill>
              </a:rPr>
              <a:t> =</a:t>
            </a:r>
            <a:r>
              <a:rPr lang="en-US" altLang="zh-CN" sz="2000" b="1" i="1">
                <a:solidFill>
                  <a:srgbClr val="008080"/>
                </a:solidFill>
              </a:rPr>
              <a:t> PCB </a:t>
            </a:r>
            <a:r>
              <a:rPr lang="en-US" altLang="zh-CN" sz="2000" b="1">
                <a:solidFill>
                  <a:srgbClr val="008080"/>
                </a:solidFill>
              </a:rPr>
              <a:t>(</a:t>
            </a:r>
            <a:r>
              <a:rPr lang="en-US" altLang="zh-CN" sz="2000" b="1" i="1">
                <a:solidFill>
                  <a:srgbClr val="008080"/>
                </a:solidFill>
              </a:rPr>
              <a:t>A/P</a:t>
            </a:r>
            <a:r>
              <a:rPr lang="en-US" altLang="zh-CN" sz="2000" b="1">
                <a:solidFill>
                  <a:srgbClr val="008080"/>
                </a:solidFill>
              </a:rPr>
              <a:t>,</a:t>
            </a:r>
            <a:r>
              <a:rPr lang="en-US" altLang="zh-CN" sz="2000" b="1" i="1">
                <a:solidFill>
                  <a:srgbClr val="008080"/>
                </a:solidFill>
              </a:rPr>
              <a:t>i</a:t>
            </a:r>
            <a:r>
              <a:rPr lang="en-US" altLang="zh-CN" sz="2000" b="1">
                <a:solidFill>
                  <a:srgbClr val="008080"/>
                </a:solidFill>
              </a:rPr>
              <a:t>,</a:t>
            </a:r>
            <a:r>
              <a:rPr lang="en-US" altLang="zh-CN" sz="2000" b="1" i="1">
                <a:solidFill>
                  <a:srgbClr val="008080"/>
                </a:solidFill>
              </a:rPr>
              <a:t>n</a:t>
            </a:r>
            <a:r>
              <a:rPr lang="en-US" altLang="zh-CN" sz="2000" b="1">
                <a:solidFill>
                  <a:srgbClr val="008080"/>
                </a:solidFill>
              </a:rPr>
              <a:t>) = 1465.5715 (</a:t>
            </a:r>
            <a:r>
              <a:rPr lang="en-US" altLang="zh-CN" sz="2000" b="1" i="1">
                <a:solidFill>
                  <a:srgbClr val="008080"/>
                </a:solidFill>
              </a:rPr>
              <a:t>A/P</a:t>
            </a:r>
            <a:r>
              <a:rPr lang="en-US" altLang="zh-CN" sz="2000" b="1">
                <a:solidFill>
                  <a:srgbClr val="008080"/>
                </a:solidFill>
              </a:rPr>
              <a:t>,5%,10) </a:t>
            </a:r>
          </a:p>
          <a:p>
            <a:pPr>
              <a:lnSpc>
                <a:spcPct val="90000"/>
              </a:lnSpc>
            </a:pPr>
            <a:r>
              <a:rPr lang="en-US" altLang="zh-CN" sz="2000" b="1">
                <a:solidFill>
                  <a:srgbClr val="008080"/>
                </a:solidFill>
              </a:rPr>
              <a:t>           = 189.7915 (</a:t>
            </a:r>
            <a:r>
              <a:rPr lang="zh-CN" altLang="en-US" sz="2000" b="1">
                <a:solidFill>
                  <a:srgbClr val="008080"/>
                </a:solidFill>
              </a:rPr>
              <a:t>万元</a:t>
            </a:r>
            <a:r>
              <a:rPr lang="en-US" altLang="zh-CN" sz="2000" b="1">
                <a:solidFill>
                  <a:srgbClr val="008080"/>
                </a:solidFill>
              </a:rPr>
              <a:t>)</a:t>
            </a:r>
            <a:endParaRPr lang="en-US" altLang="zh-CN" sz="2000" b="1" i="1">
              <a:solidFill>
                <a:srgbClr val="008080"/>
              </a:solidFill>
            </a:endParaRPr>
          </a:p>
          <a:p>
            <a:pPr>
              <a:lnSpc>
                <a:spcPct val="90000"/>
              </a:lnSpc>
            </a:pPr>
            <a:r>
              <a:rPr lang="en-US" altLang="zh-CN" sz="2000" b="1" i="1">
                <a:solidFill>
                  <a:srgbClr val="008080"/>
                </a:solidFill>
              </a:rPr>
              <a:t>AC</a:t>
            </a:r>
            <a:r>
              <a:rPr lang="en-US" altLang="zh-CN" sz="2000" b="1" i="1" baseline="-25000">
                <a:solidFill>
                  <a:srgbClr val="008080"/>
                </a:solidFill>
              </a:rPr>
              <a:t>C</a:t>
            </a:r>
            <a:r>
              <a:rPr lang="en-US" altLang="zh-CN" sz="2000" b="1">
                <a:solidFill>
                  <a:srgbClr val="008080"/>
                </a:solidFill>
              </a:rPr>
              <a:t> = </a:t>
            </a:r>
            <a:r>
              <a:rPr lang="en-US" altLang="zh-CN" sz="2000" b="1" i="1">
                <a:solidFill>
                  <a:srgbClr val="008080"/>
                </a:solidFill>
              </a:rPr>
              <a:t>PCC</a:t>
            </a:r>
            <a:r>
              <a:rPr lang="en-US" altLang="zh-CN" sz="2000" b="1">
                <a:solidFill>
                  <a:srgbClr val="008080"/>
                </a:solidFill>
              </a:rPr>
              <a:t> (</a:t>
            </a:r>
            <a:r>
              <a:rPr lang="en-US" altLang="zh-CN" sz="2000" b="1" i="1">
                <a:solidFill>
                  <a:srgbClr val="008080"/>
                </a:solidFill>
              </a:rPr>
              <a:t>A/P</a:t>
            </a:r>
            <a:r>
              <a:rPr lang="en-US" altLang="zh-CN" sz="2000" b="1">
                <a:solidFill>
                  <a:srgbClr val="008080"/>
                </a:solidFill>
              </a:rPr>
              <a:t>,</a:t>
            </a:r>
            <a:r>
              <a:rPr lang="en-US" altLang="zh-CN" sz="2000" b="1" i="1">
                <a:solidFill>
                  <a:srgbClr val="008080"/>
                </a:solidFill>
              </a:rPr>
              <a:t>i</a:t>
            </a:r>
            <a:r>
              <a:rPr lang="en-US" altLang="zh-CN" sz="2000" b="1">
                <a:solidFill>
                  <a:srgbClr val="008080"/>
                </a:solidFill>
              </a:rPr>
              <a:t>,</a:t>
            </a:r>
            <a:r>
              <a:rPr lang="en-US" altLang="zh-CN" sz="2000" b="1" i="1">
                <a:solidFill>
                  <a:srgbClr val="008080"/>
                </a:solidFill>
              </a:rPr>
              <a:t>n</a:t>
            </a:r>
            <a:r>
              <a:rPr lang="en-US" altLang="zh-CN" sz="2000" b="1">
                <a:solidFill>
                  <a:srgbClr val="008080"/>
                </a:solidFill>
              </a:rPr>
              <a:t>) = 1320.0048 (</a:t>
            </a:r>
            <a:r>
              <a:rPr lang="en-US" altLang="zh-CN" sz="2000" b="1" i="1">
                <a:solidFill>
                  <a:srgbClr val="008080"/>
                </a:solidFill>
              </a:rPr>
              <a:t>A/P</a:t>
            </a:r>
            <a:r>
              <a:rPr lang="en-US" altLang="zh-CN" sz="2000" b="1">
                <a:solidFill>
                  <a:srgbClr val="008080"/>
                </a:solidFill>
              </a:rPr>
              <a:t>,5%,10) </a:t>
            </a:r>
          </a:p>
          <a:p>
            <a:pPr>
              <a:lnSpc>
                <a:spcPct val="90000"/>
              </a:lnSpc>
            </a:pPr>
            <a:r>
              <a:rPr lang="en-US" altLang="zh-CN" sz="2000" b="1">
                <a:solidFill>
                  <a:srgbClr val="008080"/>
                </a:solidFill>
              </a:rPr>
              <a:t>          = 170.9406(</a:t>
            </a:r>
            <a:r>
              <a:rPr lang="zh-CN" altLang="en-US" sz="2000" b="1">
                <a:solidFill>
                  <a:srgbClr val="008080"/>
                </a:solidFill>
              </a:rPr>
              <a:t>万元</a:t>
            </a:r>
            <a:r>
              <a:rPr lang="en-US" altLang="zh-CN" sz="2000" b="1">
                <a:solidFill>
                  <a:srgbClr val="008080"/>
                </a:solidFill>
              </a:rPr>
              <a:t>)</a:t>
            </a:r>
          </a:p>
          <a:p>
            <a:pPr>
              <a:lnSpc>
                <a:spcPct val="90000"/>
              </a:lnSpc>
            </a:pPr>
            <a:r>
              <a:rPr lang="zh-CN" altLang="en-US" sz="2000" b="1">
                <a:solidFill>
                  <a:srgbClr val="008080"/>
                </a:solidFill>
              </a:rPr>
              <a:t>从费用年值的计算结果看，也是</a:t>
            </a:r>
            <a:r>
              <a:rPr lang="en-US" altLang="zh-CN" sz="2000" b="1" i="1">
                <a:solidFill>
                  <a:srgbClr val="008080"/>
                </a:solidFill>
              </a:rPr>
              <a:t>C</a:t>
            </a:r>
            <a:r>
              <a:rPr lang="zh-CN" altLang="en-US" sz="2000" b="1">
                <a:solidFill>
                  <a:srgbClr val="008080"/>
                </a:solidFill>
              </a:rPr>
              <a:t>方案最优</a:t>
            </a:r>
            <a:r>
              <a:rPr lang="zh-CN" altLang="en-US" sz="2400" b="1">
                <a:solidFill>
                  <a:srgbClr val="008080"/>
                </a:solidFill>
              </a:rPr>
              <a:t>。</a:t>
            </a:r>
          </a:p>
        </p:txBody>
      </p:sp>
    </p:spTree>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0A1CE42E-ED84-485C-8C79-B921BA141F96}"/>
              </a:ext>
            </a:extLst>
          </p:cNvPr>
          <p:cNvSpPr>
            <a:spLocks noGrp="1"/>
          </p:cNvSpPr>
          <p:nvPr>
            <p:ph type="sldNum" sz="quarter" idx="10"/>
          </p:nvPr>
        </p:nvSpPr>
        <p:spPr/>
        <p:txBody>
          <a:bodyPr/>
          <a:lstStyle/>
          <a:p>
            <a:fld id="{56FE5740-A3D4-4E2D-9AD8-6DFA3EE977DB}" type="slidenum">
              <a:rPr lang="en-US" altLang="zh-CN"/>
              <a:pPr/>
              <a:t>43</a:t>
            </a:fld>
            <a:endParaRPr lang="en-US" altLang="zh-CN">
              <a:solidFill>
                <a:schemeClr val="tx1"/>
              </a:solidFill>
            </a:endParaRPr>
          </a:p>
        </p:txBody>
      </p:sp>
      <p:sp>
        <p:nvSpPr>
          <p:cNvPr id="104450" name="Rectangle 2">
            <a:extLst>
              <a:ext uri="{FF2B5EF4-FFF2-40B4-BE49-F238E27FC236}">
                <a16:creationId xmlns:a16="http://schemas.microsoft.com/office/drawing/2014/main" id="{AFEA62DF-C712-4A9B-BCF1-EAF97841E6A2}"/>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104451" name="Rectangle 3">
            <a:extLst>
              <a:ext uri="{FF2B5EF4-FFF2-40B4-BE49-F238E27FC236}">
                <a16:creationId xmlns:a16="http://schemas.microsoft.com/office/drawing/2014/main" id="{E7B8FA03-6F24-4273-B13A-037193B82BDA}"/>
              </a:ext>
            </a:extLst>
          </p:cNvPr>
          <p:cNvSpPr>
            <a:spLocks noGrp="1" noChangeArrowheads="1"/>
          </p:cNvSpPr>
          <p:nvPr>
            <p:ph type="body" idx="1"/>
          </p:nvPr>
        </p:nvSpPr>
        <p:spPr>
          <a:xfrm>
            <a:off x="2438400" y="188913"/>
            <a:ext cx="6526213" cy="6480175"/>
          </a:xfrm>
        </p:spPr>
        <p:txBody>
          <a:bodyPr/>
          <a:lstStyle/>
          <a:p>
            <a:r>
              <a:rPr lang="zh-CN" altLang="en-US" sz="2800" b="1">
                <a:solidFill>
                  <a:srgbClr val="FF0000"/>
                </a:solidFill>
              </a:rPr>
              <a:t>六、内部收益率</a:t>
            </a:r>
          </a:p>
          <a:p>
            <a:r>
              <a:rPr lang="en-US" altLang="zh-CN" sz="2400" b="1">
                <a:solidFill>
                  <a:schemeClr val="accent2"/>
                </a:solidFill>
              </a:rPr>
              <a:t>1</a:t>
            </a:r>
            <a:r>
              <a:rPr lang="zh-CN" altLang="en-US" sz="2400" b="1">
                <a:solidFill>
                  <a:schemeClr val="accent2"/>
                </a:solidFill>
              </a:rPr>
              <a:t>、净现值函数</a:t>
            </a:r>
            <a:r>
              <a:rPr lang="zh-CN" altLang="en-US" sz="2400">
                <a:solidFill>
                  <a:schemeClr val="accent2"/>
                </a:solidFill>
              </a:rPr>
              <a:t> </a:t>
            </a:r>
          </a:p>
          <a:p>
            <a:r>
              <a:rPr lang="zh-CN" altLang="en-US" sz="2000" b="1"/>
              <a:t>净现值是按照一个给定的折现率计算项目的现值之和。这样，不同的折现率就会得出不同的净现值，而且净现值与折现率之间存在一定的关系，即函数关系。</a:t>
            </a:r>
          </a:p>
          <a:p>
            <a:r>
              <a:rPr lang="zh-CN" altLang="en-US" sz="2000" b="1"/>
              <a:t>下面通过一个例子来研究净现值函数。</a:t>
            </a:r>
          </a:p>
          <a:p>
            <a:r>
              <a:rPr lang="zh-CN" altLang="en-US" sz="2000" b="1"/>
              <a:t>某投资项目期初投资</a:t>
            </a:r>
            <a:r>
              <a:rPr lang="en-US" altLang="zh-CN" sz="2000" b="1"/>
              <a:t>1000</a:t>
            </a:r>
            <a:r>
              <a:rPr lang="zh-CN" altLang="en-US" sz="2000" b="1"/>
              <a:t>万元，投资后一年建成并投产获益。寿命期为方</a:t>
            </a:r>
            <a:r>
              <a:rPr lang="en-US" altLang="zh-CN" sz="2000" b="1"/>
              <a:t>4</a:t>
            </a:r>
            <a:r>
              <a:rPr lang="zh-CN" altLang="en-US" sz="2000" b="1"/>
              <a:t>年，每年的净收益为</a:t>
            </a:r>
            <a:r>
              <a:rPr lang="en-US" altLang="zh-CN" sz="2000" b="1"/>
              <a:t>400</a:t>
            </a:r>
            <a:r>
              <a:rPr lang="zh-CN" altLang="en-US" sz="2000" b="1"/>
              <a:t>万元。那么该项目的净现值表达式为：    </a:t>
            </a:r>
            <a:endParaRPr lang="zh-CN" altLang="en-US" sz="2000" b="1" i="1"/>
          </a:p>
          <a:p>
            <a:r>
              <a:rPr lang="en-US" altLang="zh-CN" sz="2000" b="1" i="1"/>
              <a:t>NPV</a:t>
            </a:r>
            <a:r>
              <a:rPr lang="en-US" altLang="zh-CN" sz="2000" b="1"/>
              <a:t> = 400 (P/A,i,4) –1000 </a:t>
            </a:r>
          </a:p>
          <a:p>
            <a:endParaRPr lang="en-US" altLang="zh-CN" sz="2000" b="1"/>
          </a:p>
          <a:p>
            <a:endParaRPr lang="en-US" altLang="zh-CN" sz="2000"/>
          </a:p>
          <a:p>
            <a:endParaRPr lang="en-US" altLang="zh-CN" sz="2000"/>
          </a:p>
        </p:txBody>
      </p:sp>
      <p:sp>
        <p:nvSpPr>
          <p:cNvPr id="104452" name="Rectangle 4">
            <a:extLst>
              <a:ext uri="{FF2B5EF4-FFF2-40B4-BE49-F238E27FC236}">
                <a16:creationId xmlns:a16="http://schemas.microsoft.com/office/drawing/2014/main" id="{6574977F-C43B-4EF6-904F-BFE46D2948C0}"/>
              </a:ext>
            </a:extLst>
          </p:cNvPr>
          <p:cNvSpPr>
            <a:spLocks noChangeArrowheads="1"/>
          </p:cNvSpPr>
          <p:nvPr/>
        </p:nvSpPr>
        <p:spPr bwMode="auto">
          <a:xfrm>
            <a:off x="0" y="23669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4453" name="Object 5">
            <a:extLst>
              <a:ext uri="{FF2B5EF4-FFF2-40B4-BE49-F238E27FC236}">
                <a16:creationId xmlns:a16="http://schemas.microsoft.com/office/drawing/2014/main" id="{515DD295-2208-4E2F-82CF-0AD994FEBFCE}"/>
              </a:ext>
            </a:extLst>
          </p:cNvPr>
          <p:cNvGraphicFramePr>
            <a:graphicFrameLocks noChangeAspect="1"/>
          </p:cNvGraphicFramePr>
          <p:nvPr/>
        </p:nvGraphicFramePr>
        <p:xfrm>
          <a:off x="3563938" y="4292600"/>
          <a:ext cx="4608512" cy="2376488"/>
        </p:xfrm>
        <a:graphic>
          <a:graphicData uri="http://schemas.openxmlformats.org/presentationml/2006/ole">
            <mc:AlternateContent xmlns:mc="http://schemas.openxmlformats.org/markup-compatibility/2006">
              <mc:Choice xmlns:v="urn:schemas-microsoft-com:vml" Requires="v">
                <p:oleObj spid="_x0000_s104454" name="BMP 图像" r:id="rId3" imgW="2905531" imgH="2123810" progId="Paint.Picture">
                  <p:embed/>
                </p:oleObj>
              </mc:Choice>
              <mc:Fallback>
                <p:oleObj name="BMP 图像" r:id="rId3" imgW="2905531" imgH="2123810"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4292600"/>
                        <a:ext cx="4608512" cy="2376488"/>
                      </a:xfrm>
                      <a:prstGeom prst="rect">
                        <a:avLst/>
                      </a:prstGeom>
                      <a:solidFill>
                        <a:srgbClr val="00FFFF">
                          <a:alpha val="80000"/>
                        </a:srgbClr>
                      </a:solidFill>
                      <a:ln w="9525">
                        <a:solidFill>
                          <a:srgbClr val="FF0000"/>
                        </a:solidFill>
                        <a:miter lim="800000"/>
                        <a:headEnd/>
                        <a:tailEnd/>
                      </a:ln>
                    </p:spPr>
                  </p:pic>
                </p:oleObj>
              </mc:Fallback>
            </mc:AlternateContent>
          </a:graphicData>
        </a:graphic>
      </p:graphicFrame>
    </p:spTree>
  </p:cSld>
  <p:clrMapOvr>
    <a:masterClrMapping/>
  </p:clrMapOvr>
  <p:transition spd="slow">
    <p:randomBar dir="ver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a:extLst>
              <a:ext uri="{FF2B5EF4-FFF2-40B4-BE49-F238E27FC236}">
                <a16:creationId xmlns:a16="http://schemas.microsoft.com/office/drawing/2014/main" id="{C0C7A26A-792E-4614-8751-C816AC087F27}"/>
              </a:ext>
            </a:extLst>
          </p:cNvPr>
          <p:cNvSpPr>
            <a:spLocks noGrp="1"/>
          </p:cNvSpPr>
          <p:nvPr>
            <p:ph type="sldNum" sz="quarter" idx="10"/>
          </p:nvPr>
        </p:nvSpPr>
        <p:spPr/>
        <p:txBody>
          <a:bodyPr/>
          <a:lstStyle/>
          <a:p>
            <a:fld id="{EC5020AD-E714-4E6D-AB36-BED5FCF0FD30}" type="slidenum">
              <a:rPr lang="en-US" altLang="zh-CN"/>
              <a:pPr/>
              <a:t>44</a:t>
            </a:fld>
            <a:endParaRPr lang="en-US" altLang="zh-CN">
              <a:solidFill>
                <a:schemeClr val="tx1"/>
              </a:solidFill>
            </a:endParaRPr>
          </a:p>
        </p:txBody>
      </p:sp>
      <p:sp>
        <p:nvSpPr>
          <p:cNvPr id="105474" name="Rectangle 2">
            <a:extLst>
              <a:ext uri="{FF2B5EF4-FFF2-40B4-BE49-F238E27FC236}">
                <a16:creationId xmlns:a16="http://schemas.microsoft.com/office/drawing/2014/main" id="{77F81336-38EC-470C-8C73-14EDFEB60827}"/>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105475" name="Rectangle 3">
            <a:extLst>
              <a:ext uri="{FF2B5EF4-FFF2-40B4-BE49-F238E27FC236}">
                <a16:creationId xmlns:a16="http://schemas.microsoft.com/office/drawing/2014/main" id="{884125E5-4D45-4CA9-A875-6AC2B1B8BD91}"/>
              </a:ext>
            </a:extLst>
          </p:cNvPr>
          <p:cNvSpPr>
            <a:spLocks noGrp="1" noChangeArrowheads="1"/>
          </p:cNvSpPr>
          <p:nvPr>
            <p:ph type="body" idx="1"/>
          </p:nvPr>
        </p:nvSpPr>
        <p:spPr>
          <a:xfrm>
            <a:off x="2438400" y="188913"/>
            <a:ext cx="6705600" cy="5907087"/>
          </a:xfrm>
        </p:spPr>
        <p:txBody>
          <a:bodyPr/>
          <a:lstStyle/>
          <a:p>
            <a:r>
              <a:rPr lang="zh-CN" altLang="en-US" sz="2000" b="1"/>
              <a:t>从上图可见，随着折现率的增加，净现值逐渐减少，当折现率达到某个值时，净现值为零。当折现率继续增加，净现值变成负值。净现值函数曲线图与横轴的交点，就是内部收益率 </a:t>
            </a:r>
          </a:p>
          <a:p>
            <a:r>
              <a:rPr lang="en-US" altLang="zh-CN" sz="2000" b="1">
                <a:solidFill>
                  <a:srgbClr val="FF3399"/>
                </a:solidFill>
              </a:rPr>
              <a:t>2</a:t>
            </a:r>
            <a:r>
              <a:rPr lang="zh-CN" altLang="en-US" sz="2000" b="1">
                <a:solidFill>
                  <a:srgbClr val="FF3399"/>
                </a:solidFill>
              </a:rPr>
              <a:t>、内部收益率</a:t>
            </a:r>
            <a:r>
              <a:rPr lang="en-US" altLang="zh-CN" sz="2000" b="1">
                <a:solidFill>
                  <a:srgbClr val="FF3399"/>
                </a:solidFill>
              </a:rPr>
              <a:t>(Internal Rate of Return, IRR)</a:t>
            </a:r>
            <a:r>
              <a:rPr lang="en-US" altLang="zh-CN" sz="2000">
                <a:solidFill>
                  <a:srgbClr val="FF3399"/>
                </a:solidFill>
              </a:rPr>
              <a:t> </a:t>
            </a:r>
          </a:p>
          <a:p>
            <a:r>
              <a:rPr lang="en-US" altLang="zh-CN" sz="2000"/>
              <a:t>NPV= 0           i=IRR</a:t>
            </a:r>
          </a:p>
          <a:p>
            <a:r>
              <a:rPr lang="zh-CN" altLang="en-US" sz="2000"/>
              <a:t>满足下式的折现率为内部收益率</a:t>
            </a:r>
            <a:r>
              <a:rPr lang="en-US" altLang="zh-CN" sz="2000"/>
              <a:t>:</a:t>
            </a:r>
          </a:p>
          <a:p>
            <a:pPr>
              <a:buFont typeface="Wingdings" panose="05000000000000000000" pitchFamily="2" charset="2"/>
              <a:buNone/>
            </a:pPr>
            <a:r>
              <a:rPr lang="en-US" altLang="zh-CN" sz="2000" i="1"/>
              <a:t>NPV</a:t>
            </a:r>
            <a:r>
              <a:rPr lang="en-US" altLang="zh-CN" sz="2000"/>
              <a:t>(</a:t>
            </a:r>
            <a:r>
              <a:rPr lang="en-US" altLang="zh-CN" sz="2000" i="1"/>
              <a:t>IRR</a:t>
            </a:r>
            <a:r>
              <a:rPr lang="en-US" altLang="zh-CN" sz="2000"/>
              <a:t>) =                                          </a:t>
            </a:r>
          </a:p>
          <a:p>
            <a:endParaRPr lang="en-US" altLang="zh-CN" sz="2000"/>
          </a:p>
          <a:p>
            <a:r>
              <a:rPr lang="en-US" altLang="zh-CN" sz="2000"/>
              <a:t> </a:t>
            </a:r>
            <a:r>
              <a:rPr lang="zh-CN" altLang="en-US" sz="2000"/>
              <a:t>式中：</a:t>
            </a:r>
            <a:r>
              <a:rPr lang="en-US" altLang="zh-CN" sz="2000"/>
              <a:t>IRR——</a:t>
            </a:r>
            <a:r>
              <a:rPr lang="zh-CN" altLang="en-US" sz="2000"/>
              <a:t>内部收益率；</a:t>
            </a:r>
          </a:p>
          <a:p>
            <a:r>
              <a:rPr lang="zh-CN" altLang="en-US" sz="2000"/>
              <a:t> 其它符号与</a:t>
            </a:r>
            <a:r>
              <a:rPr lang="en-US" altLang="zh-CN" sz="2000"/>
              <a:t>NPV</a:t>
            </a:r>
            <a:r>
              <a:rPr lang="zh-CN" altLang="en-US" sz="2000"/>
              <a:t>公式中相同</a:t>
            </a:r>
            <a:r>
              <a:rPr lang="zh-CN" altLang="en-US"/>
              <a:t>。</a:t>
            </a:r>
            <a:endParaRPr lang="zh-CN" altLang="en-US" sz="2000"/>
          </a:p>
          <a:p>
            <a:r>
              <a:rPr lang="zh-CN" altLang="en-US" sz="2000"/>
              <a:t>上式是一个高次方程，难以直接求出解。为了求解，通常采用“试算内插法”来求</a:t>
            </a:r>
            <a:r>
              <a:rPr lang="en-US" altLang="zh-CN" sz="2000"/>
              <a:t>IRR</a:t>
            </a:r>
            <a:r>
              <a:rPr lang="zh-CN" altLang="en-US" sz="2000"/>
              <a:t>的近似解。</a:t>
            </a:r>
            <a:r>
              <a:rPr lang="zh-CN" altLang="en-US"/>
              <a:t> </a:t>
            </a:r>
          </a:p>
          <a:p>
            <a:endParaRPr lang="zh-CN" altLang="en-US" sz="2000"/>
          </a:p>
          <a:p>
            <a:endParaRPr lang="en-US" altLang="zh-CN"/>
          </a:p>
        </p:txBody>
      </p:sp>
      <p:sp>
        <p:nvSpPr>
          <p:cNvPr id="105476" name="Line 4">
            <a:extLst>
              <a:ext uri="{FF2B5EF4-FFF2-40B4-BE49-F238E27FC236}">
                <a16:creationId xmlns:a16="http://schemas.microsoft.com/office/drawing/2014/main" id="{178AC8D4-9B20-48B8-B550-818A7A976D65}"/>
              </a:ext>
            </a:extLst>
          </p:cNvPr>
          <p:cNvSpPr>
            <a:spLocks noChangeShapeType="1"/>
          </p:cNvSpPr>
          <p:nvPr/>
        </p:nvSpPr>
        <p:spPr bwMode="auto">
          <a:xfrm>
            <a:off x="3779838" y="2060575"/>
            <a:ext cx="504825"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05477" name="Rectangle 5">
            <a:extLst>
              <a:ext uri="{FF2B5EF4-FFF2-40B4-BE49-F238E27FC236}">
                <a16:creationId xmlns:a16="http://schemas.microsoft.com/office/drawing/2014/main" id="{88B0F075-86B9-455E-9089-BF4CC9BE03CB}"/>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5478" name="Object 6">
            <a:extLst>
              <a:ext uri="{FF2B5EF4-FFF2-40B4-BE49-F238E27FC236}">
                <a16:creationId xmlns:a16="http://schemas.microsoft.com/office/drawing/2014/main" id="{1C85FECE-74E4-4B7C-9A66-3E553D93C186}"/>
              </a:ext>
            </a:extLst>
          </p:cNvPr>
          <p:cNvGraphicFramePr>
            <a:graphicFrameLocks noChangeAspect="1"/>
          </p:cNvGraphicFramePr>
          <p:nvPr/>
        </p:nvGraphicFramePr>
        <p:xfrm>
          <a:off x="3851275" y="2565400"/>
          <a:ext cx="3095625" cy="647700"/>
        </p:xfrm>
        <a:graphic>
          <a:graphicData uri="http://schemas.openxmlformats.org/presentationml/2006/ole">
            <mc:AlternateContent xmlns:mc="http://schemas.openxmlformats.org/markup-compatibility/2006">
              <mc:Choice xmlns:v="urn:schemas-microsoft-com:vml" Requires="v">
                <p:oleObj spid="_x0000_s105482" name="公式" r:id="rId3" imgW="1841500" imgH="431800" progId="Equation.3">
                  <p:embed/>
                </p:oleObj>
              </mc:Choice>
              <mc:Fallback>
                <p:oleObj name="公式" r:id="rId3" imgW="1841500" imgH="4318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565400"/>
                        <a:ext cx="3095625" cy="647700"/>
                      </a:xfrm>
                      <a:prstGeom prst="rect">
                        <a:avLst/>
                      </a:prstGeom>
                      <a:solidFill>
                        <a:srgbClr val="66FFFF"/>
                      </a:solidFill>
                    </p:spPr>
                  </p:pic>
                </p:oleObj>
              </mc:Fallback>
            </mc:AlternateContent>
          </a:graphicData>
        </a:graphic>
      </p:graphicFrame>
      <p:sp>
        <p:nvSpPr>
          <p:cNvPr id="105479" name="Rectangle 7">
            <a:extLst>
              <a:ext uri="{FF2B5EF4-FFF2-40B4-BE49-F238E27FC236}">
                <a16:creationId xmlns:a16="http://schemas.microsoft.com/office/drawing/2014/main" id="{5E4AA65C-26E8-4E07-BD2D-49021B70FDD7}"/>
              </a:ext>
            </a:extLst>
          </p:cNvPr>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05480" name="Rectangle 8">
            <a:extLst>
              <a:ext uri="{FF2B5EF4-FFF2-40B4-BE49-F238E27FC236}">
                <a16:creationId xmlns:a16="http://schemas.microsoft.com/office/drawing/2014/main" id="{F4FB6F37-4EC9-4877-A559-9FF68D38BA9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5481" name="Object 9">
            <a:extLst>
              <a:ext uri="{FF2B5EF4-FFF2-40B4-BE49-F238E27FC236}">
                <a16:creationId xmlns:a16="http://schemas.microsoft.com/office/drawing/2014/main" id="{372EC3E8-443E-4646-B9F1-692D3DB73F5E}"/>
              </a:ext>
            </a:extLst>
          </p:cNvPr>
          <p:cNvGraphicFramePr>
            <a:graphicFrameLocks noChangeAspect="1"/>
          </p:cNvGraphicFramePr>
          <p:nvPr/>
        </p:nvGraphicFramePr>
        <p:xfrm>
          <a:off x="3348038" y="5229225"/>
          <a:ext cx="4103687" cy="936625"/>
        </p:xfrm>
        <a:graphic>
          <a:graphicData uri="http://schemas.openxmlformats.org/presentationml/2006/ole">
            <mc:AlternateContent xmlns:mc="http://schemas.openxmlformats.org/markup-compatibility/2006">
              <mc:Choice xmlns:v="urn:schemas-microsoft-com:vml" Requires="v">
                <p:oleObj spid="_x0000_s105483" name="公式" r:id="rId5" imgW="2108200" imgH="457200" progId="Equation.3">
                  <p:embed/>
                </p:oleObj>
              </mc:Choice>
              <mc:Fallback>
                <p:oleObj name="公式" r:id="rId5" imgW="2108200" imgH="457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48038" y="5229225"/>
                        <a:ext cx="4103687" cy="936625"/>
                      </a:xfrm>
                      <a:prstGeom prst="rect">
                        <a:avLst/>
                      </a:prstGeom>
                      <a:solidFill>
                        <a:srgbClr val="FFFF66"/>
                      </a:solidFill>
                    </p:spPr>
                  </p:pic>
                </p:oleObj>
              </mc:Fallback>
            </mc:AlternateContent>
          </a:graphicData>
        </a:graphic>
      </p:graphicFrame>
    </p:spTree>
  </p:cSld>
  <p:clrMapOvr>
    <a:masterClrMapping/>
  </p:clrMapOvr>
  <p:transition spd="slow">
    <p:randomBar dir="ver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A5F3756-B64E-4F27-957A-EADCC1C3B369}"/>
              </a:ext>
            </a:extLst>
          </p:cNvPr>
          <p:cNvSpPr>
            <a:spLocks noGrp="1"/>
          </p:cNvSpPr>
          <p:nvPr>
            <p:ph type="sldNum" sz="quarter" idx="10"/>
          </p:nvPr>
        </p:nvSpPr>
        <p:spPr/>
        <p:txBody>
          <a:bodyPr/>
          <a:lstStyle/>
          <a:p>
            <a:fld id="{4A3578E4-414F-4350-B8DB-5D7CE25A2323}" type="slidenum">
              <a:rPr lang="en-US" altLang="zh-CN"/>
              <a:pPr/>
              <a:t>45</a:t>
            </a:fld>
            <a:endParaRPr lang="en-US" altLang="zh-CN">
              <a:solidFill>
                <a:schemeClr val="tx1"/>
              </a:solidFill>
            </a:endParaRPr>
          </a:p>
        </p:txBody>
      </p:sp>
      <p:sp>
        <p:nvSpPr>
          <p:cNvPr id="106498" name="Rectangle 2">
            <a:extLst>
              <a:ext uri="{FF2B5EF4-FFF2-40B4-BE49-F238E27FC236}">
                <a16:creationId xmlns:a16="http://schemas.microsoft.com/office/drawing/2014/main" id="{8120E4D2-FB11-4D3B-A516-1E3B673DE797}"/>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106499" name="Rectangle 3">
            <a:extLst>
              <a:ext uri="{FF2B5EF4-FFF2-40B4-BE49-F238E27FC236}">
                <a16:creationId xmlns:a16="http://schemas.microsoft.com/office/drawing/2014/main" id="{754765C2-E013-4D29-A1A8-0AA2A2329F4C}"/>
              </a:ext>
            </a:extLst>
          </p:cNvPr>
          <p:cNvSpPr>
            <a:spLocks noGrp="1" noChangeArrowheads="1"/>
          </p:cNvSpPr>
          <p:nvPr>
            <p:ph type="body" idx="1"/>
          </p:nvPr>
        </p:nvSpPr>
        <p:spPr>
          <a:xfrm>
            <a:off x="2438400" y="476250"/>
            <a:ext cx="6705600" cy="5619750"/>
          </a:xfrm>
        </p:spPr>
        <p:txBody>
          <a:bodyPr/>
          <a:lstStyle/>
          <a:p>
            <a:pPr>
              <a:lnSpc>
                <a:spcPct val="115000"/>
              </a:lnSpc>
            </a:pPr>
            <a:r>
              <a:rPr lang="zh-CN" altLang="en-US" sz="2400" b="1">
                <a:solidFill>
                  <a:srgbClr val="FF3399"/>
                </a:solidFill>
              </a:rPr>
              <a:t>具体计算步骤如下：</a:t>
            </a:r>
          </a:p>
          <a:p>
            <a:pPr>
              <a:lnSpc>
                <a:spcPct val="115000"/>
              </a:lnSpc>
            </a:pPr>
            <a:r>
              <a:rPr lang="zh-CN" altLang="en-US" sz="2000" b="1"/>
              <a:t>①先列出</a:t>
            </a:r>
            <a:r>
              <a:rPr lang="en-US" altLang="zh-CN" sz="2000" b="1"/>
              <a:t>NPV</a:t>
            </a:r>
            <a:r>
              <a:rPr lang="zh-CN" altLang="en-US" sz="2000" b="1"/>
              <a:t>的表达式。</a:t>
            </a:r>
          </a:p>
          <a:p>
            <a:pPr>
              <a:lnSpc>
                <a:spcPct val="115000"/>
              </a:lnSpc>
            </a:pPr>
            <a:r>
              <a:rPr lang="zh-CN" altLang="en-US" sz="2000" b="1"/>
              <a:t>②给出一个折现率</a:t>
            </a:r>
            <a:r>
              <a:rPr lang="en-US" altLang="zh-CN" sz="2000" b="1"/>
              <a:t>i</a:t>
            </a:r>
            <a:r>
              <a:rPr lang="en-US" altLang="zh-CN" sz="2000" b="1" baseline="-25000"/>
              <a:t>1</a:t>
            </a:r>
            <a:r>
              <a:rPr lang="zh-CN" altLang="en-US" sz="2000" b="1"/>
              <a:t>，计算对应的</a:t>
            </a:r>
            <a:r>
              <a:rPr lang="en-US" altLang="zh-CN" sz="2000" b="1"/>
              <a:t>NPV(i</a:t>
            </a:r>
            <a:r>
              <a:rPr lang="en-US" altLang="zh-CN" sz="2000" b="1" baseline="-25000"/>
              <a:t>1</a:t>
            </a:r>
            <a:r>
              <a:rPr lang="en-US" altLang="zh-CN" sz="2000" b="1"/>
              <a:t>)</a:t>
            </a:r>
            <a:r>
              <a:rPr lang="zh-CN" altLang="en-US" sz="2000" b="1"/>
              <a:t>，不断试算，使得</a:t>
            </a:r>
            <a:r>
              <a:rPr lang="en-US" altLang="zh-CN" sz="2000" b="1"/>
              <a:t>NPV(i</a:t>
            </a:r>
            <a:r>
              <a:rPr lang="en-US" altLang="zh-CN" sz="2000" b="1" baseline="-25000"/>
              <a:t>1</a:t>
            </a:r>
            <a:r>
              <a:rPr lang="en-US" altLang="zh-CN" sz="2000" b="1"/>
              <a:t>)&gt;0</a:t>
            </a:r>
            <a:r>
              <a:rPr lang="zh-CN" altLang="en-US" sz="2000" b="1"/>
              <a:t>，且接近于</a:t>
            </a:r>
            <a:r>
              <a:rPr lang="en-US" altLang="zh-CN" sz="2000" b="1"/>
              <a:t>0</a:t>
            </a:r>
            <a:r>
              <a:rPr lang="zh-CN" altLang="en-US" sz="2000" b="1"/>
              <a:t>。</a:t>
            </a:r>
          </a:p>
          <a:p>
            <a:pPr>
              <a:lnSpc>
                <a:spcPct val="115000"/>
              </a:lnSpc>
            </a:pPr>
            <a:r>
              <a:rPr lang="zh-CN" altLang="en-US" sz="2000" b="1"/>
              <a:t>③再给出一个折现率</a:t>
            </a:r>
            <a:r>
              <a:rPr lang="en-US" altLang="zh-CN" sz="2000" b="1"/>
              <a:t>i</a:t>
            </a:r>
            <a:r>
              <a:rPr lang="en-US" altLang="zh-CN" sz="2000" b="1" baseline="-25000"/>
              <a:t>2</a:t>
            </a:r>
            <a:r>
              <a:rPr lang="zh-CN" altLang="en-US" sz="2000" b="1"/>
              <a:t>，计算对应的</a:t>
            </a:r>
            <a:r>
              <a:rPr lang="en-US" altLang="zh-CN" sz="2000" b="1"/>
              <a:t>NPV(i</a:t>
            </a:r>
            <a:r>
              <a:rPr lang="en-US" altLang="zh-CN" sz="2000" b="1" baseline="-25000"/>
              <a:t>2</a:t>
            </a:r>
            <a:r>
              <a:rPr lang="en-US" altLang="zh-CN" sz="2000" b="1"/>
              <a:t>)</a:t>
            </a:r>
            <a:r>
              <a:rPr lang="zh-CN" altLang="en-US" sz="2000" b="1"/>
              <a:t>，并不断试算，使得</a:t>
            </a:r>
            <a:r>
              <a:rPr lang="en-US" altLang="zh-CN" sz="2000" b="1"/>
              <a:t>NPV(i</a:t>
            </a:r>
            <a:r>
              <a:rPr lang="en-US" altLang="zh-CN" sz="2000" b="1" baseline="-25000"/>
              <a:t>2</a:t>
            </a:r>
            <a:r>
              <a:rPr lang="en-US" altLang="zh-CN" sz="2000" b="1"/>
              <a:t>)&lt;0</a:t>
            </a:r>
            <a:r>
              <a:rPr lang="zh-CN" altLang="en-US" sz="2000" b="1"/>
              <a:t>，且接近</a:t>
            </a:r>
          </a:p>
          <a:p>
            <a:pPr>
              <a:lnSpc>
                <a:spcPct val="115000"/>
              </a:lnSpc>
            </a:pPr>
            <a:r>
              <a:rPr lang="zh-CN" altLang="en-US" sz="2000" b="1"/>
              <a:t>于</a:t>
            </a:r>
            <a:r>
              <a:rPr lang="en-US" altLang="zh-CN" sz="2000" b="1"/>
              <a:t>0</a:t>
            </a:r>
            <a:r>
              <a:rPr lang="zh-CN" altLang="en-US" sz="2000" b="1"/>
              <a:t>。</a:t>
            </a:r>
          </a:p>
          <a:p>
            <a:pPr>
              <a:lnSpc>
                <a:spcPct val="115000"/>
              </a:lnSpc>
            </a:pPr>
            <a:r>
              <a:rPr lang="zh-CN" altLang="en-US" sz="2000" b="1"/>
              <a:t>④计算△</a:t>
            </a:r>
            <a:r>
              <a:rPr lang="en-US" altLang="zh-CN" sz="2000" b="1"/>
              <a:t>i  = i</a:t>
            </a:r>
            <a:r>
              <a:rPr lang="en-US" altLang="zh-CN" sz="2000" b="1" baseline="-25000"/>
              <a:t>2</a:t>
            </a:r>
            <a:r>
              <a:rPr lang="en-US" altLang="zh-CN" sz="2000" b="1"/>
              <a:t>-i</a:t>
            </a:r>
            <a:r>
              <a:rPr lang="en-US" altLang="zh-CN" sz="2000" b="1" baseline="-25000"/>
              <a:t>1</a:t>
            </a:r>
            <a:r>
              <a:rPr lang="zh-CN" altLang="en-US" sz="2000" b="1"/>
              <a:t>。但选取的</a:t>
            </a:r>
            <a:r>
              <a:rPr lang="en-US" altLang="zh-CN" sz="2000" b="1"/>
              <a:t>i2</a:t>
            </a:r>
            <a:r>
              <a:rPr lang="zh-CN" altLang="en-US" sz="2000" b="1"/>
              <a:t>和</a:t>
            </a:r>
            <a:r>
              <a:rPr lang="en-US" altLang="zh-CN" sz="2000" b="1"/>
              <a:t>i1</a:t>
            </a:r>
            <a:r>
              <a:rPr lang="zh-CN" altLang="en-US" sz="2000" b="1"/>
              <a:t>的差别不能太大，要求</a:t>
            </a:r>
            <a:r>
              <a:rPr lang="en-US" altLang="zh-CN" sz="2000" b="1"/>
              <a:t>i</a:t>
            </a:r>
            <a:r>
              <a:rPr lang="en-US" altLang="zh-CN" sz="2000" b="1" baseline="-25000"/>
              <a:t>2</a:t>
            </a:r>
            <a:r>
              <a:rPr lang="en-US" altLang="zh-CN" sz="2000" b="1"/>
              <a:t>-i</a:t>
            </a:r>
            <a:r>
              <a:rPr lang="en-US" altLang="zh-CN" sz="2000" b="1" baseline="-25000"/>
              <a:t>1</a:t>
            </a:r>
            <a:r>
              <a:rPr lang="en-US" altLang="zh-CN" sz="2000" b="1"/>
              <a:t>&lt;5%</a:t>
            </a:r>
            <a:r>
              <a:rPr lang="zh-CN" altLang="en-US" sz="2000" b="1"/>
              <a:t>，目的是减少内插的误差。</a:t>
            </a:r>
          </a:p>
          <a:p>
            <a:pPr>
              <a:lnSpc>
                <a:spcPct val="115000"/>
              </a:lnSpc>
            </a:pPr>
            <a:r>
              <a:rPr lang="zh-CN" altLang="en-US" sz="2000" b="1"/>
              <a:t>⑤将上述数据代入如下公式计算</a:t>
            </a:r>
            <a:r>
              <a:rPr lang="en-US" altLang="zh-CN" sz="2000" b="1"/>
              <a:t>IRR</a:t>
            </a:r>
            <a:r>
              <a:rPr lang="zh-CN" altLang="en-US" sz="2000" b="1"/>
              <a:t>。</a:t>
            </a:r>
          </a:p>
          <a:p>
            <a:pPr>
              <a:lnSpc>
                <a:spcPct val="115000"/>
              </a:lnSpc>
            </a:pPr>
            <a:r>
              <a:rPr lang="en-US" altLang="zh-CN" sz="2000" b="1" i="1">
                <a:solidFill>
                  <a:schemeClr val="accent2"/>
                </a:solidFill>
              </a:rPr>
              <a:t>IRR</a:t>
            </a:r>
            <a:r>
              <a:rPr lang="zh-CN" altLang="en-US" sz="2000" b="1">
                <a:solidFill>
                  <a:schemeClr val="accent2"/>
                </a:solidFill>
              </a:rPr>
              <a:t>的判断准则：</a:t>
            </a:r>
          </a:p>
          <a:p>
            <a:pPr>
              <a:lnSpc>
                <a:spcPct val="115000"/>
              </a:lnSpc>
            </a:pPr>
            <a:r>
              <a:rPr lang="zh-CN" altLang="en-US" sz="2000" b="1">
                <a:solidFill>
                  <a:schemeClr val="accent2"/>
                </a:solidFill>
              </a:rPr>
              <a:t>设基准折现率为</a:t>
            </a:r>
            <a:r>
              <a:rPr lang="en-US" altLang="zh-CN" sz="2000" b="1" i="1">
                <a:solidFill>
                  <a:schemeClr val="accent2"/>
                </a:solidFill>
              </a:rPr>
              <a:t>i</a:t>
            </a:r>
            <a:r>
              <a:rPr lang="en-US" altLang="zh-CN" sz="2000" b="1" i="1" baseline="-25000">
                <a:solidFill>
                  <a:schemeClr val="accent2"/>
                </a:solidFill>
              </a:rPr>
              <a:t>0</a:t>
            </a:r>
            <a:r>
              <a:rPr lang="zh-CN" altLang="en-US" sz="2000" b="1">
                <a:solidFill>
                  <a:schemeClr val="accent2"/>
                </a:solidFill>
              </a:rPr>
              <a:t>，若</a:t>
            </a:r>
            <a:r>
              <a:rPr lang="en-US" altLang="zh-CN" sz="2000" b="1" i="1">
                <a:solidFill>
                  <a:schemeClr val="accent2"/>
                </a:solidFill>
              </a:rPr>
              <a:t>IRR</a:t>
            </a:r>
            <a:r>
              <a:rPr lang="en-US" altLang="zh-CN" sz="2000" b="1">
                <a:solidFill>
                  <a:schemeClr val="accent2"/>
                </a:solidFill>
              </a:rPr>
              <a:t>≥</a:t>
            </a:r>
            <a:r>
              <a:rPr lang="en-US" altLang="zh-CN" sz="2000" b="1" i="1">
                <a:solidFill>
                  <a:schemeClr val="accent2"/>
                </a:solidFill>
              </a:rPr>
              <a:t>i</a:t>
            </a:r>
            <a:r>
              <a:rPr lang="en-US" altLang="zh-CN" sz="2000" b="1" i="1" baseline="-25000">
                <a:solidFill>
                  <a:schemeClr val="accent2"/>
                </a:solidFill>
              </a:rPr>
              <a:t>0</a:t>
            </a:r>
            <a:r>
              <a:rPr lang="en-US" altLang="zh-CN" sz="2000" b="1">
                <a:solidFill>
                  <a:schemeClr val="accent2"/>
                </a:solidFill>
              </a:rPr>
              <a:t> </a:t>
            </a:r>
            <a:r>
              <a:rPr lang="zh-CN" altLang="en-US" sz="2000" b="1">
                <a:solidFill>
                  <a:schemeClr val="accent2"/>
                </a:solidFill>
              </a:rPr>
              <a:t>，则项目可行；</a:t>
            </a:r>
          </a:p>
          <a:p>
            <a:pPr>
              <a:lnSpc>
                <a:spcPct val="115000"/>
              </a:lnSpc>
            </a:pPr>
            <a:r>
              <a:rPr lang="zh-CN" altLang="en-US" sz="2000" b="1">
                <a:solidFill>
                  <a:schemeClr val="accent2"/>
                </a:solidFill>
              </a:rPr>
              <a:t>若</a:t>
            </a:r>
            <a:r>
              <a:rPr lang="en-US" altLang="zh-CN" sz="2000" b="1" i="1">
                <a:solidFill>
                  <a:schemeClr val="accent2"/>
                </a:solidFill>
              </a:rPr>
              <a:t>IRR</a:t>
            </a:r>
            <a:r>
              <a:rPr lang="en-US" altLang="zh-CN" sz="2000" b="1">
                <a:solidFill>
                  <a:schemeClr val="accent2"/>
                </a:solidFill>
              </a:rPr>
              <a:t>&lt;</a:t>
            </a:r>
            <a:r>
              <a:rPr lang="en-US" altLang="zh-CN" sz="2000" b="1" i="1">
                <a:solidFill>
                  <a:schemeClr val="accent2"/>
                </a:solidFill>
              </a:rPr>
              <a:t>i</a:t>
            </a:r>
            <a:r>
              <a:rPr lang="en-US" altLang="zh-CN" sz="2000" b="1" i="1" baseline="-25000">
                <a:solidFill>
                  <a:schemeClr val="accent2"/>
                </a:solidFill>
              </a:rPr>
              <a:t>0</a:t>
            </a:r>
            <a:r>
              <a:rPr lang="en-US" altLang="zh-CN" sz="2000" b="1">
                <a:solidFill>
                  <a:schemeClr val="accent2"/>
                </a:solidFill>
              </a:rPr>
              <a:t> </a:t>
            </a:r>
            <a:r>
              <a:rPr lang="zh-CN" altLang="en-US" sz="2000" b="1">
                <a:solidFill>
                  <a:schemeClr val="accent2"/>
                </a:solidFill>
              </a:rPr>
              <a:t>，则项目不可行。</a:t>
            </a:r>
            <a:r>
              <a:rPr lang="zh-CN" altLang="en-US" sz="2800">
                <a:solidFill>
                  <a:schemeClr val="accent2"/>
                </a:solidFill>
              </a:rPr>
              <a:t> </a:t>
            </a:r>
          </a:p>
        </p:txBody>
      </p:sp>
    </p:spTree>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BFC0BF71-CFB6-413E-90C6-91EB736A0F35}"/>
              </a:ext>
            </a:extLst>
          </p:cNvPr>
          <p:cNvSpPr>
            <a:spLocks noGrp="1"/>
          </p:cNvSpPr>
          <p:nvPr>
            <p:ph type="sldNum" sz="quarter" idx="10"/>
          </p:nvPr>
        </p:nvSpPr>
        <p:spPr/>
        <p:txBody>
          <a:bodyPr/>
          <a:lstStyle/>
          <a:p>
            <a:fld id="{E1021C58-F2D2-4B5C-A5EA-C0A16DC4A18C}" type="slidenum">
              <a:rPr lang="en-US" altLang="zh-CN"/>
              <a:pPr/>
              <a:t>46</a:t>
            </a:fld>
            <a:endParaRPr lang="en-US" altLang="zh-CN">
              <a:solidFill>
                <a:schemeClr val="tx1"/>
              </a:solidFill>
            </a:endParaRPr>
          </a:p>
        </p:txBody>
      </p:sp>
      <p:sp>
        <p:nvSpPr>
          <p:cNvPr id="107522" name="Rectangle 2">
            <a:extLst>
              <a:ext uri="{FF2B5EF4-FFF2-40B4-BE49-F238E27FC236}">
                <a16:creationId xmlns:a16="http://schemas.microsoft.com/office/drawing/2014/main" id="{DEF21C33-5B07-4A30-8444-3B62F58829E2}"/>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b="1"/>
              <a:t>第四节    经济效益的动态评价指标</a:t>
            </a:r>
          </a:p>
        </p:txBody>
      </p:sp>
      <p:sp>
        <p:nvSpPr>
          <p:cNvPr id="107523" name="Rectangle 3">
            <a:extLst>
              <a:ext uri="{FF2B5EF4-FFF2-40B4-BE49-F238E27FC236}">
                <a16:creationId xmlns:a16="http://schemas.microsoft.com/office/drawing/2014/main" id="{962EBA6C-DA97-475D-AC85-3255D1D2C20A}"/>
              </a:ext>
            </a:extLst>
          </p:cNvPr>
          <p:cNvSpPr>
            <a:spLocks noGrp="1" noChangeArrowheads="1"/>
          </p:cNvSpPr>
          <p:nvPr>
            <p:ph type="body" idx="1"/>
          </p:nvPr>
        </p:nvSpPr>
        <p:spPr>
          <a:xfrm>
            <a:off x="2438400" y="188913"/>
            <a:ext cx="6526213" cy="6408737"/>
          </a:xfrm>
        </p:spPr>
        <p:txBody>
          <a:bodyPr/>
          <a:lstStyle/>
          <a:p>
            <a:r>
              <a:rPr lang="zh-CN" altLang="en-US" sz="2000" b="1">
                <a:solidFill>
                  <a:srgbClr val="FF0000"/>
                </a:solidFill>
              </a:rPr>
              <a:t>例</a:t>
            </a:r>
            <a:r>
              <a:rPr lang="en-US" altLang="zh-CN" sz="2000" b="1">
                <a:solidFill>
                  <a:srgbClr val="FF0000"/>
                </a:solidFill>
              </a:rPr>
              <a:t>8</a:t>
            </a:r>
            <a:r>
              <a:rPr lang="zh-CN" altLang="en-US" sz="2000" b="1">
                <a:solidFill>
                  <a:srgbClr val="FF0000"/>
                </a:solidFill>
              </a:rPr>
              <a:t>：某工程项目期初投资</a:t>
            </a:r>
            <a:r>
              <a:rPr lang="en-US" altLang="zh-CN" sz="2000" b="1">
                <a:solidFill>
                  <a:srgbClr val="FF0000"/>
                </a:solidFill>
              </a:rPr>
              <a:t>10000</a:t>
            </a:r>
            <a:r>
              <a:rPr lang="zh-CN" altLang="en-US" sz="2000" b="1">
                <a:solidFill>
                  <a:srgbClr val="FF0000"/>
                </a:solidFill>
              </a:rPr>
              <a:t>元，一年后投产并获得收益，每年的净收益为</a:t>
            </a:r>
            <a:r>
              <a:rPr lang="en-US" altLang="zh-CN" sz="2000" b="1">
                <a:solidFill>
                  <a:srgbClr val="FF0000"/>
                </a:solidFill>
              </a:rPr>
              <a:t>3000</a:t>
            </a:r>
            <a:r>
              <a:rPr lang="zh-CN" altLang="en-US" sz="2000" b="1">
                <a:solidFill>
                  <a:srgbClr val="FF0000"/>
                </a:solidFill>
              </a:rPr>
              <a:t>元。基准折现率为</a:t>
            </a:r>
            <a:r>
              <a:rPr lang="en-US" altLang="zh-CN" sz="2000" b="1">
                <a:solidFill>
                  <a:srgbClr val="FF0000"/>
                </a:solidFill>
              </a:rPr>
              <a:t>10%</a:t>
            </a:r>
            <a:r>
              <a:rPr lang="zh-CN" altLang="en-US" sz="2000" b="1">
                <a:solidFill>
                  <a:srgbClr val="FF0000"/>
                </a:solidFill>
              </a:rPr>
              <a:t>，寿命期为</a:t>
            </a:r>
            <a:r>
              <a:rPr lang="en-US" altLang="zh-CN" sz="2000" b="1">
                <a:solidFill>
                  <a:srgbClr val="FF0000"/>
                </a:solidFill>
              </a:rPr>
              <a:t>10</a:t>
            </a:r>
            <a:r>
              <a:rPr lang="zh-CN" altLang="en-US" sz="2000" b="1">
                <a:solidFill>
                  <a:srgbClr val="FF0000"/>
                </a:solidFill>
              </a:rPr>
              <a:t>年。试用内部收益率指标项目是否可行。</a:t>
            </a:r>
          </a:p>
          <a:p>
            <a:r>
              <a:rPr lang="zh-CN" altLang="en-US" sz="2000" b="1">
                <a:solidFill>
                  <a:schemeClr val="accent2"/>
                </a:solidFill>
              </a:rPr>
              <a:t>解：</a:t>
            </a:r>
            <a:r>
              <a:rPr lang="en-US" altLang="zh-CN" sz="2000" b="1"/>
              <a:t>NPV = 3000 (</a:t>
            </a:r>
            <a:r>
              <a:rPr lang="en-US" altLang="zh-CN" sz="2000" b="1" i="1"/>
              <a:t>P/A</a:t>
            </a:r>
            <a:r>
              <a:rPr lang="en-US" altLang="zh-CN" sz="2000" b="1"/>
              <a:t>, </a:t>
            </a:r>
            <a:r>
              <a:rPr lang="en-US" altLang="zh-CN" sz="2000" b="1" i="1"/>
              <a:t>i</a:t>
            </a:r>
            <a:r>
              <a:rPr lang="en-US" altLang="zh-CN" sz="2000" b="1"/>
              <a:t>, 10) -10000</a:t>
            </a:r>
          </a:p>
          <a:p>
            <a:r>
              <a:rPr lang="en-US" altLang="zh-CN" sz="2000" b="1"/>
              <a:t>    </a:t>
            </a:r>
            <a:r>
              <a:rPr lang="zh-CN" altLang="en-US" sz="2000" b="1"/>
              <a:t>取</a:t>
            </a:r>
            <a:r>
              <a:rPr lang="en-US" altLang="zh-CN" sz="2000" b="1" i="1"/>
              <a:t>i</a:t>
            </a:r>
            <a:r>
              <a:rPr lang="en-US" altLang="zh-CN" sz="2000" b="1" i="1" baseline="-25000"/>
              <a:t>1</a:t>
            </a:r>
            <a:r>
              <a:rPr lang="en-US" altLang="zh-CN" sz="2000" b="1"/>
              <a:t>=25%,</a:t>
            </a:r>
            <a:r>
              <a:rPr lang="en-US" altLang="zh-CN" sz="2000" b="1" i="1"/>
              <a:t> NPV</a:t>
            </a:r>
            <a:r>
              <a:rPr lang="en-US" altLang="zh-CN" sz="2000" b="1"/>
              <a:t> (</a:t>
            </a:r>
            <a:r>
              <a:rPr lang="en-US" altLang="zh-CN" sz="2000" b="1" i="1"/>
              <a:t>i</a:t>
            </a:r>
            <a:r>
              <a:rPr lang="en-US" altLang="zh-CN" sz="2000" b="1" i="1" baseline="-25000"/>
              <a:t>1</a:t>
            </a:r>
            <a:r>
              <a:rPr lang="en-US" altLang="zh-CN" sz="2000" b="1"/>
              <a:t>) = 711.51 (</a:t>
            </a:r>
            <a:r>
              <a:rPr lang="zh-CN" altLang="en-US" sz="2000" b="1"/>
              <a:t>元</a:t>
            </a:r>
            <a:r>
              <a:rPr lang="en-US" altLang="zh-CN" sz="2000" b="1"/>
              <a:t>)</a:t>
            </a:r>
          </a:p>
          <a:p>
            <a:r>
              <a:rPr lang="en-US" altLang="zh-CN" sz="2000" b="1"/>
              <a:t>    </a:t>
            </a:r>
            <a:r>
              <a:rPr lang="zh-CN" altLang="en-US" sz="2000" b="1"/>
              <a:t>取</a:t>
            </a:r>
            <a:r>
              <a:rPr lang="en-US" altLang="zh-CN" sz="2000" b="1" i="1"/>
              <a:t>i</a:t>
            </a:r>
            <a:r>
              <a:rPr lang="en-US" altLang="zh-CN" sz="2000" b="1" i="1" baseline="-25000"/>
              <a:t>2</a:t>
            </a:r>
            <a:r>
              <a:rPr lang="en-US" altLang="zh-CN" sz="2000" b="1"/>
              <a:t>=30%, </a:t>
            </a:r>
            <a:r>
              <a:rPr lang="en-US" altLang="zh-CN" sz="2000" b="1" i="1"/>
              <a:t>NPV </a:t>
            </a:r>
            <a:r>
              <a:rPr lang="en-US" altLang="zh-CN" sz="2000" b="1"/>
              <a:t>(</a:t>
            </a:r>
            <a:r>
              <a:rPr lang="en-US" altLang="zh-CN" sz="2000" b="1" i="1"/>
              <a:t>i</a:t>
            </a:r>
            <a:r>
              <a:rPr lang="en-US" altLang="zh-CN" sz="2000" b="1" i="1" baseline="-25000"/>
              <a:t>2</a:t>
            </a:r>
            <a:r>
              <a:rPr lang="en-US" altLang="zh-CN" sz="2000" b="1"/>
              <a:t>) = </a:t>
            </a:r>
            <a:r>
              <a:rPr lang="en-US" altLang="zh-CN" sz="2000" b="1">
                <a:latin typeface="宋体" panose="02010600030101010101" pitchFamily="2" charset="-122"/>
              </a:rPr>
              <a:t>-</a:t>
            </a:r>
            <a:r>
              <a:rPr lang="en-US" altLang="zh-CN" sz="2000" b="1"/>
              <a:t>725.38 (</a:t>
            </a:r>
            <a:r>
              <a:rPr lang="zh-CN" altLang="en-US" sz="2000" b="1"/>
              <a:t>元</a:t>
            </a:r>
            <a:r>
              <a:rPr lang="en-US" altLang="zh-CN" sz="2000" b="1"/>
              <a:t>)</a:t>
            </a:r>
            <a:r>
              <a:rPr lang="zh-CN" altLang="en-US" sz="2000" b="1"/>
              <a:t>， </a:t>
            </a:r>
          </a:p>
          <a:p>
            <a:r>
              <a:rPr lang="zh-CN" altLang="en-US" sz="2000" b="1"/>
              <a:t>  代入</a:t>
            </a:r>
            <a:r>
              <a:rPr lang="en-US" altLang="zh-CN" sz="2000" b="1" i="1"/>
              <a:t>IRR</a:t>
            </a:r>
            <a:r>
              <a:rPr lang="zh-CN" altLang="en-US" sz="2000" b="1"/>
              <a:t>公式计算</a:t>
            </a:r>
            <a:r>
              <a:rPr lang="en-US" altLang="zh-CN" sz="2000" b="1" i="1"/>
              <a:t>IRR</a:t>
            </a:r>
            <a:r>
              <a:rPr lang="zh-CN" altLang="en-US" sz="2000" b="1"/>
              <a:t>得：</a:t>
            </a:r>
          </a:p>
          <a:p>
            <a:r>
              <a:rPr lang="zh-CN" altLang="en-US" sz="2000" b="1"/>
              <a:t>   </a:t>
            </a:r>
            <a:r>
              <a:rPr lang="en-US" altLang="zh-CN" sz="2000" b="1" i="1"/>
              <a:t>IRR</a:t>
            </a:r>
            <a:r>
              <a:rPr lang="en-US" altLang="zh-CN" sz="2000" b="1"/>
              <a:t> = 25% + (30%-25%)                              = 27.48%</a:t>
            </a:r>
          </a:p>
          <a:p>
            <a:endParaRPr lang="en-US" altLang="zh-CN" sz="2000" b="1"/>
          </a:p>
          <a:p>
            <a:r>
              <a:rPr lang="en-US" altLang="zh-CN" sz="2000" b="1"/>
              <a:t>    </a:t>
            </a:r>
            <a:r>
              <a:rPr lang="zh-CN" altLang="en-US" sz="2000" b="1"/>
              <a:t>由于基准折现率</a:t>
            </a:r>
            <a:r>
              <a:rPr lang="en-US" altLang="zh-CN" sz="2000" b="1" i="1"/>
              <a:t>i0</a:t>
            </a:r>
            <a:r>
              <a:rPr lang="en-US" altLang="zh-CN" sz="2000" b="1"/>
              <a:t>=10%&lt; </a:t>
            </a:r>
            <a:r>
              <a:rPr lang="en-US" altLang="zh-CN" sz="2000" b="1" i="1"/>
              <a:t>IRR</a:t>
            </a:r>
            <a:r>
              <a:rPr lang="en-US" altLang="zh-CN" sz="2000" b="1"/>
              <a:t>=27.48%</a:t>
            </a:r>
            <a:r>
              <a:rPr lang="zh-CN" altLang="en-US" sz="2000" b="1"/>
              <a:t>，所以项目可行。</a:t>
            </a:r>
          </a:p>
          <a:p>
            <a:endParaRPr lang="zh-CN" altLang="en-US" sz="2000" b="1"/>
          </a:p>
          <a:p>
            <a:endParaRPr lang="zh-CN" altLang="en-US" sz="2000" b="1"/>
          </a:p>
          <a:p>
            <a:r>
              <a:rPr lang="zh-CN" altLang="en-US" b="1"/>
              <a:t>   </a:t>
            </a:r>
            <a:r>
              <a:rPr lang="en-US" altLang="zh-CN" b="1">
                <a:solidFill>
                  <a:srgbClr val="FF0000"/>
                </a:solidFill>
              </a:rPr>
              <a:t>~~~~~~~~~</a:t>
            </a:r>
            <a:r>
              <a:rPr lang="zh-CN" altLang="en-US" b="1">
                <a:solidFill>
                  <a:srgbClr val="FF0000"/>
                </a:solidFill>
              </a:rPr>
              <a:t>完</a:t>
            </a:r>
            <a:r>
              <a:rPr lang="en-US" altLang="zh-CN" b="1">
                <a:solidFill>
                  <a:srgbClr val="FF0000"/>
                </a:solidFill>
              </a:rPr>
              <a:t>~~~~~~~~~~~~</a:t>
            </a:r>
          </a:p>
        </p:txBody>
      </p:sp>
      <p:sp>
        <p:nvSpPr>
          <p:cNvPr id="107524" name="Rectangle 4">
            <a:extLst>
              <a:ext uri="{FF2B5EF4-FFF2-40B4-BE49-F238E27FC236}">
                <a16:creationId xmlns:a16="http://schemas.microsoft.com/office/drawing/2014/main" id="{7CE3C335-E3F2-49C7-AE5B-ADB46A9F574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07525" name="Object 5">
            <a:extLst>
              <a:ext uri="{FF2B5EF4-FFF2-40B4-BE49-F238E27FC236}">
                <a16:creationId xmlns:a16="http://schemas.microsoft.com/office/drawing/2014/main" id="{7F10FB9B-7A07-4326-B1C1-C2700C47991B}"/>
              </a:ext>
            </a:extLst>
          </p:cNvPr>
          <p:cNvGraphicFramePr>
            <a:graphicFrameLocks noChangeAspect="1"/>
          </p:cNvGraphicFramePr>
          <p:nvPr/>
        </p:nvGraphicFramePr>
        <p:xfrm>
          <a:off x="5795963" y="2781300"/>
          <a:ext cx="1871662" cy="719138"/>
        </p:xfrm>
        <a:graphic>
          <a:graphicData uri="http://schemas.openxmlformats.org/presentationml/2006/ole">
            <mc:AlternateContent xmlns:mc="http://schemas.openxmlformats.org/markup-compatibility/2006">
              <mc:Choice xmlns:v="urn:schemas-microsoft-com:vml" Requires="v">
                <p:oleObj spid="_x0000_s107526" name="公式" r:id="rId3" imgW="1180588" imgH="444307" progId="Equation.3">
                  <p:embed/>
                </p:oleObj>
              </mc:Choice>
              <mc:Fallback>
                <p:oleObj name="公式" r:id="rId3" imgW="1180588" imgH="44430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5963" y="2781300"/>
                        <a:ext cx="1871662" cy="719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A45BD896-CB9B-42CE-AE0F-3C3F0701866F}"/>
              </a:ext>
            </a:extLst>
          </p:cNvPr>
          <p:cNvSpPr>
            <a:spLocks noGrp="1" noChangeArrowheads="1"/>
          </p:cNvSpPr>
          <p:nvPr>
            <p:ph type="dt" sz="half" idx="2"/>
          </p:nvPr>
        </p:nvSpPr>
        <p:spPr/>
        <p:txBody>
          <a:bodyPr/>
          <a:lstStyle/>
          <a:p>
            <a:fld id="{2997382D-F06C-4DD4-AB38-59F37B3834EC}" type="datetime1">
              <a:rPr lang="zh-CN" altLang="en-US"/>
              <a:pPr/>
              <a:t>2019/1/11</a:t>
            </a:fld>
            <a:endParaRPr lang="en-US" altLang="zh-CN"/>
          </a:p>
        </p:txBody>
      </p:sp>
      <p:sp>
        <p:nvSpPr>
          <p:cNvPr id="7" name="Rectangle 10">
            <a:extLst>
              <a:ext uri="{FF2B5EF4-FFF2-40B4-BE49-F238E27FC236}">
                <a16:creationId xmlns:a16="http://schemas.microsoft.com/office/drawing/2014/main" id="{E1AC144C-1F2B-48E3-9EA4-1140BB9498A4}"/>
              </a:ext>
            </a:extLst>
          </p:cNvPr>
          <p:cNvSpPr>
            <a:spLocks noGrp="1" noChangeArrowheads="1"/>
          </p:cNvSpPr>
          <p:nvPr>
            <p:ph type="sldNum" sz="quarter" idx="4"/>
          </p:nvPr>
        </p:nvSpPr>
        <p:spPr/>
        <p:txBody>
          <a:bodyPr/>
          <a:lstStyle/>
          <a:p>
            <a:fld id="{113BD823-2317-4539-9245-321DAF341F82}" type="slidenum">
              <a:rPr lang="en-US" altLang="zh-CN"/>
              <a:pPr/>
              <a:t>47</a:t>
            </a:fld>
            <a:endParaRPr lang="en-US" altLang="zh-CN"/>
          </a:p>
        </p:txBody>
      </p:sp>
      <p:sp>
        <p:nvSpPr>
          <p:cNvPr id="108546" name="Rectangle 2">
            <a:extLst>
              <a:ext uri="{FF2B5EF4-FFF2-40B4-BE49-F238E27FC236}">
                <a16:creationId xmlns:a16="http://schemas.microsoft.com/office/drawing/2014/main" id="{8412BD48-7812-4AEB-80EA-738FF435AF0D}"/>
              </a:ext>
            </a:extLst>
          </p:cNvPr>
          <p:cNvSpPr>
            <a:spLocks noGrp="1" noChangeArrowheads="1"/>
          </p:cNvSpPr>
          <p:nvPr>
            <p:ph type="ctrTitle"/>
          </p:nvPr>
        </p:nvSpPr>
        <p:spPr>
          <a:xfrm>
            <a:off x="685800" y="2349500"/>
            <a:ext cx="7847013" cy="1295400"/>
          </a:xfrm>
        </p:spPr>
        <p:txBody>
          <a:bodyPr/>
          <a:lstStyle/>
          <a:p>
            <a:r>
              <a:rPr lang="zh-CN" altLang="en-US" sz="3600" b="1">
                <a:latin typeface="Arial Narrow" panose="020B06060202020A0204" pitchFamily="34" charset="0"/>
              </a:rPr>
              <a:t>第四讲  投资方案的比较和选择</a:t>
            </a:r>
            <a:r>
              <a:rPr lang="zh-CN" altLang="en-US" sz="6000">
                <a:latin typeface="Arial Narrow" panose="020B06060202020A0204" pitchFamily="34" charset="0"/>
              </a:rPr>
              <a:t>  </a:t>
            </a:r>
          </a:p>
        </p:txBody>
      </p:sp>
      <p:pic>
        <p:nvPicPr>
          <p:cNvPr id="108547" name="Picture 3" descr="R03">
            <a:extLst>
              <a:ext uri="{FF2B5EF4-FFF2-40B4-BE49-F238E27FC236}">
                <a16:creationId xmlns:a16="http://schemas.microsoft.com/office/drawing/2014/main" id="{D203937A-4C0D-4328-9227-55C33933C76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7833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548" name="Picture 4" descr="R03">
            <a:extLst>
              <a:ext uri="{FF2B5EF4-FFF2-40B4-BE49-F238E27FC236}">
                <a16:creationId xmlns:a16="http://schemas.microsoft.com/office/drawing/2014/main" id="{9BF0B496-FCFB-4A73-8942-3AB46EE0017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105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8549" name="Picture 5" descr="R03">
            <a:extLst>
              <a:ext uri="{FF2B5EF4-FFF2-40B4-BE49-F238E27FC236}">
                <a16:creationId xmlns:a16="http://schemas.microsoft.com/office/drawing/2014/main" id="{24C843BA-A163-4641-B2B2-B512F5F74582}"/>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7150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546"/>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A450463-741A-4420-AE55-A0C67E59349B}"/>
              </a:ext>
            </a:extLst>
          </p:cNvPr>
          <p:cNvSpPr>
            <a:spLocks noGrp="1"/>
          </p:cNvSpPr>
          <p:nvPr>
            <p:ph type="sldNum" sz="quarter" idx="10"/>
          </p:nvPr>
        </p:nvSpPr>
        <p:spPr/>
        <p:txBody>
          <a:bodyPr/>
          <a:lstStyle/>
          <a:p>
            <a:fld id="{7C7B461C-611A-4616-9E94-BA356F56ECA2}" type="slidenum">
              <a:rPr lang="en-US" altLang="zh-CN"/>
              <a:pPr/>
              <a:t>48</a:t>
            </a:fld>
            <a:endParaRPr lang="en-US" altLang="zh-CN">
              <a:solidFill>
                <a:schemeClr val="tx1"/>
              </a:solidFill>
            </a:endParaRPr>
          </a:p>
        </p:txBody>
      </p:sp>
      <p:sp>
        <p:nvSpPr>
          <p:cNvPr id="110594" name="Rectangle 2">
            <a:extLst>
              <a:ext uri="{FF2B5EF4-FFF2-40B4-BE49-F238E27FC236}">
                <a16:creationId xmlns:a16="http://schemas.microsoft.com/office/drawing/2014/main" id="{E74C01EE-8BE9-4D92-868A-8FA8DF184D4C}"/>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solidFill>
                  <a:srgbClr val="FFFFFF"/>
                </a:solidFill>
                <a:latin typeface="Arial Narrow" panose="020B06060202020A0204" pitchFamily="34" charset="0"/>
              </a:rPr>
              <a:t>主  要  内  容</a:t>
            </a:r>
            <a:endParaRPr lang="zh-CN" altLang="en-US" b="1">
              <a:latin typeface="Arial Narrow" panose="020B06060202020A0204" pitchFamily="34" charset="0"/>
            </a:endParaRPr>
          </a:p>
        </p:txBody>
      </p:sp>
      <p:sp>
        <p:nvSpPr>
          <p:cNvPr id="110595" name="Rectangle 3">
            <a:extLst>
              <a:ext uri="{FF2B5EF4-FFF2-40B4-BE49-F238E27FC236}">
                <a16:creationId xmlns:a16="http://schemas.microsoft.com/office/drawing/2014/main" id="{3ED02D57-2B72-4BF5-953B-8E179629CEE0}"/>
              </a:ext>
            </a:extLst>
          </p:cNvPr>
          <p:cNvSpPr>
            <a:spLocks noGrp="1" noChangeArrowheads="1"/>
          </p:cNvSpPr>
          <p:nvPr>
            <p:ph type="body" idx="1"/>
          </p:nvPr>
        </p:nvSpPr>
        <p:spPr>
          <a:xfrm>
            <a:off x="2438400" y="1052513"/>
            <a:ext cx="6705600" cy="3455987"/>
          </a:xfrm>
        </p:spPr>
        <p:txBody>
          <a:bodyPr/>
          <a:lstStyle/>
          <a:p>
            <a:pPr>
              <a:buFont typeface="Wingdings" panose="05000000000000000000" pitchFamily="2" charset="2"/>
              <a:buNone/>
            </a:pPr>
            <a:endParaRPr lang="en-US" altLang="zh-CN" sz="3600" b="1">
              <a:solidFill>
                <a:srgbClr val="000000"/>
              </a:solidFill>
              <a:latin typeface="Arial Narrow" panose="020B06060202020A0204" pitchFamily="34" charset="0"/>
              <a:ea typeface="隶书" panose="02010509060101010101" pitchFamily="49" charset="-122"/>
            </a:endParaRPr>
          </a:p>
          <a:p>
            <a:pPr>
              <a:buFont typeface="Wingdings" panose="05000000000000000000" pitchFamily="2" charset="2"/>
              <a:buNone/>
            </a:pPr>
            <a:r>
              <a:rPr lang="zh-CN" altLang="en-US" sz="3600" b="1">
                <a:solidFill>
                  <a:schemeClr val="accent2"/>
                </a:solidFill>
                <a:latin typeface="Arial Narrow" panose="020B06060202020A0204" pitchFamily="34" charset="0"/>
                <a:ea typeface="隶书" panose="02010509060101010101" pitchFamily="49" charset="-122"/>
              </a:rPr>
              <a:t>备选方案及其类型</a:t>
            </a:r>
          </a:p>
          <a:p>
            <a:pPr>
              <a:buFont typeface="Wingdings" panose="05000000000000000000" pitchFamily="2" charset="2"/>
              <a:buNone/>
            </a:pPr>
            <a:r>
              <a:rPr lang="zh-CN" altLang="en-US" sz="3600" b="1">
                <a:solidFill>
                  <a:schemeClr val="accent2"/>
                </a:solidFill>
                <a:latin typeface="Arial Narrow" panose="020B06060202020A0204" pitchFamily="34" charset="0"/>
                <a:ea typeface="隶书" panose="02010509060101010101" pitchFamily="49" charset="-122"/>
              </a:rPr>
              <a:t>多方案比选的常用指标</a:t>
            </a:r>
          </a:p>
          <a:p>
            <a:pPr>
              <a:buFont typeface="Wingdings" panose="05000000000000000000" pitchFamily="2" charset="2"/>
              <a:buNone/>
            </a:pPr>
            <a:r>
              <a:rPr lang="zh-CN" altLang="en-US" sz="3600" b="1">
                <a:solidFill>
                  <a:schemeClr val="accent2"/>
                </a:solidFill>
                <a:latin typeface="Arial Narrow" panose="020B06060202020A0204" pitchFamily="34" charset="0"/>
                <a:ea typeface="隶书" panose="02010509060101010101" pitchFamily="49" charset="-122"/>
              </a:rPr>
              <a:t>不同类型方案的评价与选择</a:t>
            </a:r>
          </a:p>
          <a:p>
            <a:pPr>
              <a:buFont typeface="Wingdings" panose="05000000000000000000" pitchFamily="2" charset="2"/>
              <a:buNone/>
            </a:pPr>
            <a:r>
              <a:rPr lang="zh-CN" altLang="en-US" sz="3600" b="1">
                <a:solidFill>
                  <a:schemeClr val="accent2"/>
                </a:solidFill>
                <a:latin typeface="Arial Narrow" panose="020B06060202020A0204" pitchFamily="34" charset="0"/>
                <a:ea typeface="隶书" panose="02010509060101010101" pitchFamily="49" charset="-122"/>
              </a:rPr>
              <a:t>寿命期不同的方案的评价与选择</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10595">
                                            <p:txEl>
                                              <p:pRg st="1" end="1"/>
                                            </p:txEl>
                                          </p:spTgt>
                                        </p:tgtEl>
                                        <p:attrNameLst>
                                          <p:attrName>style.visibility</p:attrName>
                                        </p:attrNameLst>
                                      </p:cBhvr>
                                      <p:to>
                                        <p:strVal val="visible"/>
                                      </p:to>
                                    </p:set>
                                    <p:animEffect transition="in" filter="slide(fromBottom)">
                                      <p:cBhvr>
                                        <p:cTn id="7" dur="500"/>
                                        <p:tgtEl>
                                          <p:spTgt spid="1105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0595">
                                            <p:txEl>
                                              <p:pRg st="2" end="2"/>
                                            </p:txEl>
                                          </p:spTgt>
                                        </p:tgtEl>
                                        <p:attrNameLst>
                                          <p:attrName>style.visibility</p:attrName>
                                        </p:attrNameLst>
                                      </p:cBhvr>
                                      <p:to>
                                        <p:strVal val="visible"/>
                                      </p:to>
                                    </p:set>
                                    <p:animEffect transition="in" filter="slide(fromBottom)">
                                      <p:cBhvr>
                                        <p:cTn id="12" dur="500"/>
                                        <p:tgtEl>
                                          <p:spTgt spid="11059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10595">
                                            <p:txEl>
                                              <p:pRg st="3" end="3"/>
                                            </p:txEl>
                                          </p:spTgt>
                                        </p:tgtEl>
                                        <p:attrNameLst>
                                          <p:attrName>style.visibility</p:attrName>
                                        </p:attrNameLst>
                                      </p:cBhvr>
                                      <p:to>
                                        <p:strVal val="visible"/>
                                      </p:to>
                                    </p:set>
                                    <p:animEffect transition="in" filter="slide(fromBottom)">
                                      <p:cBhvr>
                                        <p:cTn id="17" dur="500"/>
                                        <p:tgtEl>
                                          <p:spTgt spid="110595">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10595">
                                            <p:txEl>
                                              <p:pRg st="4" end="4"/>
                                            </p:txEl>
                                          </p:spTgt>
                                        </p:tgtEl>
                                        <p:attrNameLst>
                                          <p:attrName>style.visibility</p:attrName>
                                        </p:attrNameLst>
                                      </p:cBhvr>
                                      <p:to>
                                        <p:strVal val="visible"/>
                                      </p:to>
                                    </p:set>
                                    <p:animEffect transition="in" filter="slide(fromBottom)">
                                      <p:cBhvr>
                                        <p:cTn id="22" dur="500"/>
                                        <p:tgtEl>
                                          <p:spTgt spid="1105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37F7E88-01FF-4F7A-8EEC-0449572F5220}"/>
              </a:ext>
            </a:extLst>
          </p:cNvPr>
          <p:cNvSpPr>
            <a:spLocks noGrp="1"/>
          </p:cNvSpPr>
          <p:nvPr>
            <p:ph type="sldNum" sz="quarter" idx="10"/>
          </p:nvPr>
        </p:nvSpPr>
        <p:spPr/>
        <p:txBody>
          <a:bodyPr/>
          <a:lstStyle/>
          <a:p>
            <a:fld id="{C1EB9E5C-BACE-4034-9E1E-3319105EFB30}" type="slidenum">
              <a:rPr lang="en-US" altLang="zh-CN"/>
              <a:pPr/>
              <a:t>49</a:t>
            </a:fld>
            <a:endParaRPr lang="en-US" altLang="zh-CN">
              <a:solidFill>
                <a:schemeClr val="tx1"/>
              </a:solidFill>
            </a:endParaRPr>
          </a:p>
        </p:txBody>
      </p:sp>
      <p:sp>
        <p:nvSpPr>
          <p:cNvPr id="112642" name="Rectangle 2">
            <a:extLst>
              <a:ext uri="{FF2B5EF4-FFF2-40B4-BE49-F238E27FC236}">
                <a16:creationId xmlns:a16="http://schemas.microsoft.com/office/drawing/2014/main" id="{C6D855AC-CD4F-407C-98D2-A14E10A27610}"/>
              </a:ext>
            </a:extLst>
          </p:cNvPr>
          <p:cNvSpPr>
            <a:spLocks noChangeArrowheads="1"/>
          </p:cNvSpPr>
          <p:nvPr>
            <p:ph type="title"/>
          </p:nvPr>
        </p:nvSpPr>
        <p:spPr bwMode="auto">
          <a:xfrm>
            <a:off x="611188" y="0"/>
            <a:ext cx="1393825"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备选方案及其类型 </a:t>
            </a:r>
            <a:endParaRPr lang="zh-CN" altLang="en-US">
              <a:latin typeface="Arial Narrow" panose="020B06060202020A0204" pitchFamily="34" charset="0"/>
            </a:endParaRPr>
          </a:p>
        </p:txBody>
      </p:sp>
      <p:sp>
        <p:nvSpPr>
          <p:cNvPr id="112643" name="Rectangle 3">
            <a:extLst>
              <a:ext uri="{FF2B5EF4-FFF2-40B4-BE49-F238E27FC236}">
                <a16:creationId xmlns:a16="http://schemas.microsoft.com/office/drawing/2014/main" id="{1C0297E1-E24B-4581-8047-76B3812226F6}"/>
              </a:ext>
            </a:extLst>
          </p:cNvPr>
          <p:cNvSpPr>
            <a:spLocks noGrp="1" noChangeArrowheads="1"/>
          </p:cNvSpPr>
          <p:nvPr>
            <p:ph type="body" idx="1"/>
          </p:nvPr>
        </p:nvSpPr>
        <p:spPr>
          <a:xfrm>
            <a:off x="2438400" y="0"/>
            <a:ext cx="6705600" cy="6858000"/>
          </a:xfrm>
        </p:spPr>
        <p:txBody>
          <a:bodyPr/>
          <a:lstStyle/>
          <a:p>
            <a:pPr>
              <a:lnSpc>
                <a:spcPct val="110000"/>
              </a:lnSpc>
              <a:buFont typeface="Wingdings" panose="05000000000000000000" pitchFamily="2" charset="2"/>
              <a:buNone/>
            </a:pPr>
            <a:r>
              <a:rPr lang="zh-CN" altLang="en-US" sz="2400" b="1">
                <a:solidFill>
                  <a:srgbClr val="008000"/>
                </a:solidFill>
                <a:latin typeface="宋体" panose="02010600030101010101" pitchFamily="2" charset="-122"/>
              </a:rPr>
              <a:t>根据方案间的相互关系</a:t>
            </a:r>
            <a:r>
              <a:rPr lang="en-US" altLang="zh-CN" sz="2400" b="1">
                <a:solidFill>
                  <a:srgbClr val="008000"/>
                </a:solidFill>
                <a:latin typeface="宋体" panose="02010600030101010101" pitchFamily="2" charset="-122"/>
              </a:rPr>
              <a:t>,</a:t>
            </a:r>
            <a:r>
              <a:rPr lang="zh-CN" altLang="en-US" sz="2400" b="1">
                <a:solidFill>
                  <a:srgbClr val="008000"/>
                </a:solidFill>
                <a:latin typeface="宋体" panose="02010600030101010101" pitchFamily="2" charset="-122"/>
              </a:rPr>
              <a:t>可分为三种类型</a:t>
            </a:r>
            <a:r>
              <a:rPr lang="en-US" altLang="zh-CN" sz="2400" b="1">
                <a:solidFill>
                  <a:srgbClr val="008000"/>
                </a:solidFill>
                <a:latin typeface="宋体" panose="02010600030101010101" pitchFamily="2" charset="-122"/>
              </a:rPr>
              <a:t>:</a:t>
            </a:r>
          </a:p>
          <a:p>
            <a:pPr>
              <a:lnSpc>
                <a:spcPct val="110000"/>
              </a:lnSpc>
              <a:buFont typeface="Wingdings" panose="05000000000000000000" pitchFamily="2" charset="2"/>
              <a:buNone/>
            </a:pPr>
            <a:r>
              <a:rPr lang="en-US" altLang="zh-CN" sz="2400" b="1">
                <a:solidFill>
                  <a:srgbClr val="FF0066"/>
                </a:solidFill>
                <a:latin typeface="宋体" panose="02010600030101010101" pitchFamily="2" charset="-122"/>
              </a:rPr>
              <a:t>1</a:t>
            </a:r>
            <a:r>
              <a:rPr lang="zh-CN" altLang="en-US" sz="2400" b="1">
                <a:solidFill>
                  <a:srgbClr val="FF0066"/>
                </a:solidFill>
                <a:latin typeface="宋体" panose="02010600030101010101" pitchFamily="2" charset="-122"/>
              </a:rPr>
              <a:t>、独立型</a:t>
            </a:r>
          </a:p>
          <a:p>
            <a:pPr>
              <a:lnSpc>
                <a:spcPct val="110000"/>
              </a:lnSpc>
              <a:buFont typeface="Wingdings" panose="05000000000000000000" pitchFamily="2" charset="2"/>
              <a:buNone/>
            </a:pPr>
            <a:r>
              <a:rPr lang="zh-CN" altLang="en-US" sz="2000" b="1"/>
              <a:t>是指各个评价方案的现金流量是独立的，不具有相关性，</a:t>
            </a:r>
          </a:p>
          <a:p>
            <a:pPr>
              <a:lnSpc>
                <a:spcPct val="110000"/>
              </a:lnSpc>
              <a:buFont typeface="Wingdings" panose="05000000000000000000" pitchFamily="2" charset="2"/>
              <a:buNone/>
            </a:pPr>
            <a:r>
              <a:rPr lang="zh-CN" altLang="en-US" sz="2000" b="1"/>
              <a:t>且任一方案的采用与否都不影响其他方案的采纳。</a:t>
            </a:r>
            <a:r>
              <a:rPr lang="zh-CN" altLang="en-US" sz="2000"/>
              <a:t> </a:t>
            </a:r>
            <a:endParaRPr lang="zh-CN" altLang="en-US" sz="2000" b="1">
              <a:solidFill>
                <a:srgbClr val="FF0066"/>
              </a:solidFill>
              <a:latin typeface="宋体" panose="02010600030101010101" pitchFamily="2" charset="-122"/>
            </a:endParaRPr>
          </a:p>
          <a:p>
            <a:pPr>
              <a:lnSpc>
                <a:spcPct val="110000"/>
              </a:lnSpc>
              <a:buFont typeface="Wingdings" panose="05000000000000000000" pitchFamily="2" charset="2"/>
              <a:buNone/>
            </a:pPr>
            <a:r>
              <a:rPr lang="en-US" altLang="zh-CN" sz="2400" b="1">
                <a:solidFill>
                  <a:srgbClr val="FF0066"/>
                </a:solidFill>
                <a:latin typeface="宋体" panose="02010600030101010101" pitchFamily="2" charset="-122"/>
              </a:rPr>
              <a:t>2</a:t>
            </a:r>
            <a:r>
              <a:rPr lang="zh-CN" altLang="en-US" sz="2400" b="1">
                <a:solidFill>
                  <a:srgbClr val="FF0066"/>
                </a:solidFill>
                <a:latin typeface="宋体" panose="02010600030101010101" pitchFamily="2" charset="-122"/>
              </a:rPr>
              <a:t>、互排型</a:t>
            </a:r>
          </a:p>
          <a:p>
            <a:pPr>
              <a:lnSpc>
                <a:spcPct val="110000"/>
              </a:lnSpc>
              <a:buFont typeface="Wingdings" panose="05000000000000000000" pitchFamily="2" charset="2"/>
              <a:buNone/>
            </a:pPr>
            <a:r>
              <a:rPr lang="zh-CN" altLang="en-US" sz="2000" b="1"/>
              <a:t>是指方案间存在互不相容、互相排斥的关系，且在多个比</a:t>
            </a:r>
          </a:p>
          <a:p>
            <a:pPr>
              <a:lnSpc>
                <a:spcPct val="110000"/>
              </a:lnSpc>
              <a:buFont typeface="Wingdings" panose="05000000000000000000" pitchFamily="2" charset="2"/>
              <a:buNone/>
            </a:pPr>
            <a:r>
              <a:rPr lang="zh-CN" altLang="en-US" sz="2000" b="1"/>
              <a:t>选方案中只能选择一个方案。</a:t>
            </a:r>
            <a:r>
              <a:rPr lang="zh-CN" altLang="en-US" sz="2000"/>
              <a:t> </a:t>
            </a:r>
            <a:endParaRPr lang="zh-CN" altLang="en-US" sz="2000" b="1">
              <a:solidFill>
                <a:srgbClr val="FF0066"/>
              </a:solidFill>
              <a:latin typeface="宋体" panose="02010600030101010101" pitchFamily="2" charset="-122"/>
            </a:endParaRPr>
          </a:p>
          <a:p>
            <a:pPr>
              <a:lnSpc>
                <a:spcPct val="110000"/>
              </a:lnSpc>
              <a:buFont typeface="Wingdings" panose="05000000000000000000" pitchFamily="2" charset="2"/>
              <a:buNone/>
            </a:pPr>
            <a:r>
              <a:rPr lang="en-US" altLang="zh-CN" sz="2400" b="1">
                <a:solidFill>
                  <a:srgbClr val="FF0066"/>
                </a:solidFill>
                <a:latin typeface="宋体" panose="02010600030101010101" pitchFamily="2" charset="-122"/>
              </a:rPr>
              <a:t>3</a:t>
            </a:r>
            <a:r>
              <a:rPr lang="zh-CN" altLang="en-US" sz="2400" b="1">
                <a:solidFill>
                  <a:srgbClr val="FF0066"/>
                </a:solidFill>
                <a:latin typeface="宋体" panose="02010600030101010101" pitchFamily="2" charset="-122"/>
              </a:rPr>
              <a:t>、相关型</a:t>
            </a:r>
          </a:p>
          <a:p>
            <a:pPr>
              <a:lnSpc>
                <a:spcPct val="110000"/>
              </a:lnSpc>
              <a:buFont typeface="Wingdings" panose="05000000000000000000" pitchFamily="2" charset="2"/>
              <a:buNone/>
            </a:pPr>
            <a:r>
              <a:rPr lang="zh-CN" altLang="en-US" sz="2000" b="1"/>
              <a:t>是指在多个方案之间，如果接受（或拒绝）某一方案，会</a:t>
            </a:r>
          </a:p>
          <a:p>
            <a:pPr>
              <a:lnSpc>
                <a:spcPct val="110000"/>
              </a:lnSpc>
              <a:buFont typeface="Wingdings" panose="05000000000000000000" pitchFamily="2" charset="2"/>
              <a:buNone/>
            </a:pPr>
            <a:r>
              <a:rPr lang="zh-CN" altLang="en-US" sz="2000" b="1"/>
              <a:t>显著改变其它方案的现金流量，或者接受（或拒绝）某一</a:t>
            </a:r>
          </a:p>
          <a:p>
            <a:pPr>
              <a:lnSpc>
                <a:spcPct val="110000"/>
              </a:lnSpc>
              <a:buFont typeface="Wingdings" panose="05000000000000000000" pitchFamily="2" charset="2"/>
              <a:buNone/>
            </a:pPr>
            <a:r>
              <a:rPr lang="zh-CN" altLang="en-US" sz="2000" b="1"/>
              <a:t>方案会影响对其它方案的接受（或拒绝）。</a:t>
            </a:r>
          </a:p>
          <a:p>
            <a:pPr>
              <a:lnSpc>
                <a:spcPct val="110000"/>
              </a:lnSpc>
              <a:buFont typeface="Wingdings" panose="05000000000000000000" pitchFamily="2" charset="2"/>
              <a:buNone/>
            </a:pPr>
            <a:r>
              <a:rPr lang="zh-CN" altLang="en-US" sz="2000"/>
              <a:t>   </a:t>
            </a:r>
            <a:r>
              <a:rPr lang="zh-CN" altLang="en-US" sz="2000" b="1">
                <a:solidFill>
                  <a:schemeClr val="accent2"/>
                </a:solidFill>
              </a:rPr>
              <a:t>①相互依存型和完全互补型。</a:t>
            </a:r>
            <a:r>
              <a:rPr lang="zh-CN" altLang="en-US" sz="2000">
                <a:solidFill>
                  <a:schemeClr val="accent2"/>
                </a:solidFill>
              </a:rPr>
              <a:t> </a:t>
            </a:r>
          </a:p>
          <a:p>
            <a:pPr>
              <a:lnSpc>
                <a:spcPct val="110000"/>
              </a:lnSpc>
              <a:buFont typeface="Wingdings" panose="05000000000000000000" pitchFamily="2" charset="2"/>
              <a:buNone/>
            </a:pPr>
            <a:r>
              <a:rPr lang="zh-CN" altLang="en-US" sz="2000" b="1">
                <a:solidFill>
                  <a:schemeClr val="accent2"/>
                </a:solidFill>
              </a:rPr>
              <a:t>   ②现金流相关型</a:t>
            </a:r>
            <a:r>
              <a:rPr lang="zh-CN" altLang="en-US" sz="2000">
                <a:solidFill>
                  <a:schemeClr val="accent2"/>
                </a:solidFill>
              </a:rPr>
              <a:t> </a:t>
            </a:r>
          </a:p>
          <a:p>
            <a:pPr>
              <a:lnSpc>
                <a:spcPct val="95000"/>
              </a:lnSpc>
              <a:buFont typeface="Wingdings" panose="05000000000000000000" pitchFamily="2" charset="2"/>
              <a:buNone/>
            </a:pPr>
            <a:r>
              <a:rPr lang="zh-CN" altLang="en-US" sz="2000" b="1">
                <a:solidFill>
                  <a:schemeClr val="accent2"/>
                </a:solidFill>
              </a:rPr>
              <a:t>   ③资金约束型。</a:t>
            </a:r>
            <a:r>
              <a:rPr lang="zh-CN" altLang="en-US" sz="2000">
                <a:solidFill>
                  <a:schemeClr val="accent2"/>
                </a:solidFill>
              </a:rPr>
              <a:t> </a:t>
            </a:r>
          </a:p>
          <a:p>
            <a:pPr>
              <a:lnSpc>
                <a:spcPct val="95000"/>
              </a:lnSpc>
              <a:buFont typeface="Wingdings" panose="05000000000000000000" pitchFamily="2" charset="2"/>
              <a:buNone/>
            </a:pPr>
            <a:r>
              <a:rPr lang="zh-CN" altLang="en-US" sz="2000" b="1">
                <a:solidFill>
                  <a:schemeClr val="accent2"/>
                </a:solidFill>
              </a:rPr>
              <a:t>   ④混合相关型。</a:t>
            </a:r>
            <a:r>
              <a:rPr lang="zh-CN" altLang="en-US">
                <a:solidFill>
                  <a:schemeClr val="accent2"/>
                </a:solidFill>
              </a:rPr>
              <a:t> </a:t>
            </a:r>
            <a:endParaRPr lang="zh-CN" altLang="en-US" sz="2000" b="1">
              <a:solidFill>
                <a:schemeClr val="accent2"/>
              </a:solidFill>
              <a:latin typeface="宋体" panose="02010600030101010101" pitchFamily="2" charset="-122"/>
            </a:endParaRPr>
          </a:p>
        </p:txBody>
      </p:sp>
    </p:spTree>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A95C3C4-9B4E-4E01-B211-6E288302EED1}"/>
              </a:ext>
            </a:extLst>
          </p:cNvPr>
          <p:cNvSpPr>
            <a:spLocks noGrp="1"/>
          </p:cNvSpPr>
          <p:nvPr>
            <p:ph type="sldNum" sz="quarter" idx="10"/>
          </p:nvPr>
        </p:nvSpPr>
        <p:spPr/>
        <p:txBody>
          <a:bodyPr/>
          <a:lstStyle/>
          <a:p>
            <a:fld id="{647D5B8B-AB0D-484E-A823-04AD80615D67}" type="slidenum">
              <a:rPr lang="en-US" altLang="zh-CN"/>
              <a:pPr/>
              <a:t>5</a:t>
            </a:fld>
            <a:endParaRPr lang="en-US" altLang="zh-CN">
              <a:solidFill>
                <a:schemeClr val="tx1"/>
              </a:solidFill>
            </a:endParaRPr>
          </a:p>
        </p:txBody>
      </p:sp>
      <p:sp>
        <p:nvSpPr>
          <p:cNvPr id="47106" name="Rectangle 2">
            <a:extLst>
              <a:ext uri="{FF2B5EF4-FFF2-40B4-BE49-F238E27FC236}">
                <a16:creationId xmlns:a16="http://schemas.microsoft.com/office/drawing/2014/main" id="{62AA73EA-4509-4224-90ED-7790E36B317F}"/>
              </a:ext>
            </a:extLst>
          </p:cNvPr>
          <p:cNvSpPr>
            <a:spLocks noChangeArrowheads="1"/>
          </p:cNvSpPr>
          <p:nvPr>
            <p:ph type="title"/>
          </p:nvPr>
        </p:nvSpPr>
        <p:spPr bwMode="auto">
          <a:xfrm>
            <a:off x="609600" y="0"/>
            <a:ext cx="16764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47107" name="Rectangle 3">
            <a:extLst>
              <a:ext uri="{FF2B5EF4-FFF2-40B4-BE49-F238E27FC236}">
                <a16:creationId xmlns:a16="http://schemas.microsoft.com/office/drawing/2014/main" id="{D8D1596F-A75B-4CA3-9C3F-9A481182606D}"/>
              </a:ext>
            </a:extLst>
          </p:cNvPr>
          <p:cNvSpPr>
            <a:spLocks noGrp="1" noChangeArrowheads="1"/>
          </p:cNvSpPr>
          <p:nvPr>
            <p:ph type="body" idx="1"/>
          </p:nvPr>
        </p:nvSpPr>
        <p:spPr>
          <a:xfrm>
            <a:off x="2362200" y="188913"/>
            <a:ext cx="6781800" cy="6669087"/>
          </a:xfrm>
        </p:spPr>
        <p:txBody>
          <a:bodyPr/>
          <a:lstStyle/>
          <a:p>
            <a:r>
              <a:rPr lang="zh-CN" altLang="en-US" sz="2000" b="1">
                <a:solidFill>
                  <a:srgbClr val="FF0066"/>
                </a:solidFill>
              </a:rPr>
              <a:t>例</a:t>
            </a:r>
            <a:r>
              <a:rPr lang="en-US" altLang="zh-CN" sz="2000" b="1">
                <a:solidFill>
                  <a:srgbClr val="FF0066"/>
                </a:solidFill>
              </a:rPr>
              <a:t>1</a:t>
            </a:r>
            <a:r>
              <a:rPr lang="zh-CN" altLang="en-US" sz="2000" b="1">
                <a:solidFill>
                  <a:srgbClr val="FF0066"/>
                </a:solidFill>
              </a:rPr>
              <a:t>：</a:t>
            </a:r>
            <a:r>
              <a:rPr lang="zh-CN" altLang="en-US" sz="2000" b="1"/>
              <a:t>李晓同学向银行贷款</a:t>
            </a:r>
            <a:r>
              <a:rPr lang="en-US" altLang="zh-CN" sz="2000" b="1"/>
              <a:t>20000</a:t>
            </a:r>
            <a:r>
              <a:rPr lang="zh-CN" altLang="en-US" sz="2000" b="1"/>
              <a:t>元，约定</a:t>
            </a:r>
            <a:r>
              <a:rPr lang="en-US" altLang="zh-CN" sz="2000" b="1"/>
              <a:t>4</a:t>
            </a:r>
            <a:r>
              <a:rPr lang="zh-CN" altLang="en-US" sz="2000" b="1"/>
              <a:t>年后一次归还，银行贷款年利率为</a:t>
            </a:r>
            <a:r>
              <a:rPr lang="en-US" altLang="zh-CN" sz="2000" b="1"/>
              <a:t>5%</a:t>
            </a:r>
            <a:r>
              <a:rPr lang="zh-CN" altLang="en-US" sz="2000" b="1"/>
              <a:t>。问：</a:t>
            </a:r>
          </a:p>
          <a:p>
            <a:pPr>
              <a:buFont typeface="Wingdings" panose="05000000000000000000" pitchFamily="2" charset="2"/>
              <a:buNone/>
            </a:pPr>
            <a:r>
              <a:rPr lang="zh-CN" altLang="en-US" sz="2000" b="1">
                <a:sym typeface="Wingdings" panose="05000000000000000000" pitchFamily="2" charset="2"/>
              </a:rPr>
              <a:t>（</a:t>
            </a:r>
            <a:r>
              <a:rPr lang="en-US" altLang="zh-CN" sz="2000" b="1">
                <a:sym typeface="Wingdings" panose="05000000000000000000" pitchFamily="2" charset="2"/>
              </a:rPr>
              <a:t>1</a:t>
            </a:r>
            <a:r>
              <a:rPr lang="zh-CN" altLang="en-US" sz="2000" b="1">
                <a:sym typeface="Wingdings" panose="05000000000000000000" pitchFamily="2" charset="2"/>
              </a:rPr>
              <a:t>）如果银行按单利计算，李晓</a:t>
            </a:r>
            <a:r>
              <a:rPr lang="en-US" altLang="zh-CN" sz="2000" b="1">
                <a:sym typeface="Wingdings" panose="05000000000000000000" pitchFamily="2" charset="2"/>
              </a:rPr>
              <a:t>4</a:t>
            </a:r>
            <a:r>
              <a:rPr lang="zh-CN" altLang="en-US" sz="2000" b="1">
                <a:sym typeface="Wingdings" panose="05000000000000000000" pitchFamily="2" charset="2"/>
              </a:rPr>
              <a:t>年后应还银行多少钱？还款中利息是多少</a:t>
            </a:r>
            <a:r>
              <a:rPr lang="en-US" altLang="zh-CN" sz="2000" b="1">
                <a:sym typeface="Wingdings" panose="05000000000000000000" pitchFamily="2" charset="2"/>
              </a:rPr>
              <a:t>?</a:t>
            </a:r>
          </a:p>
          <a:p>
            <a:pPr>
              <a:buFont typeface="Wingdings" panose="05000000000000000000" pitchFamily="2" charset="2"/>
              <a:buNone/>
            </a:pPr>
            <a:r>
              <a:rPr lang="zh-CN" altLang="en-US" sz="2000" b="1">
                <a:sym typeface="Wingdings" panose="05000000000000000000" pitchFamily="2" charset="2"/>
              </a:rPr>
              <a:t>（</a:t>
            </a:r>
            <a:r>
              <a:rPr lang="en-US" altLang="zh-CN" sz="2000" b="1">
                <a:sym typeface="Wingdings" panose="05000000000000000000" pitchFamily="2" charset="2"/>
              </a:rPr>
              <a:t>2</a:t>
            </a:r>
            <a:r>
              <a:rPr lang="zh-CN" altLang="en-US" sz="2000" b="1">
                <a:sym typeface="Wingdings" panose="05000000000000000000" pitchFamily="2" charset="2"/>
              </a:rPr>
              <a:t>）如果银行按复利计算，李晓</a:t>
            </a:r>
            <a:r>
              <a:rPr lang="en-US" altLang="zh-CN" sz="2000" b="1">
                <a:sym typeface="Wingdings" panose="05000000000000000000" pitchFamily="2" charset="2"/>
              </a:rPr>
              <a:t>4</a:t>
            </a:r>
            <a:r>
              <a:rPr lang="zh-CN" altLang="en-US" sz="2000" b="1">
                <a:sym typeface="Wingdings" panose="05000000000000000000" pitchFamily="2" charset="2"/>
              </a:rPr>
              <a:t>年后应还银行多少钱？还款中利息是多少</a:t>
            </a:r>
            <a:r>
              <a:rPr lang="en-US" altLang="zh-CN" sz="2000" b="1">
                <a:sym typeface="Wingdings" panose="05000000000000000000" pitchFamily="2" charset="2"/>
              </a:rPr>
              <a:t>?</a:t>
            </a:r>
          </a:p>
          <a:p>
            <a:pPr>
              <a:buFont typeface="Wingdings" panose="05000000000000000000" pitchFamily="2" charset="2"/>
              <a:buNone/>
            </a:pPr>
            <a:r>
              <a:rPr lang="en-US" altLang="zh-CN" sz="2000" b="1">
                <a:sym typeface="Wingdings" panose="05000000000000000000" pitchFamily="2" charset="2"/>
              </a:rPr>
              <a:t>  </a:t>
            </a:r>
            <a:r>
              <a:rPr lang="zh-CN" altLang="en-US" sz="2000" b="1">
                <a:solidFill>
                  <a:srgbClr val="FF0066"/>
                </a:solidFill>
                <a:sym typeface="Wingdings" panose="05000000000000000000" pitchFamily="2" charset="2"/>
              </a:rPr>
              <a:t>解：</a:t>
            </a:r>
          </a:p>
          <a:p>
            <a:pPr>
              <a:buFont typeface="Wingdings" panose="05000000000000000000" pitchFamily="2" charset="2"/>
              <a:buNone/>
            </a:pPr>
            <a:r>
              <a:rPr lang="zh-CN" altLang="en-US" sz="2000" b="1">
                <a:sym typeface="Wingdings" panose="05000000000000000000" pitchFamily="2" charset="2"/>
              </a:rPr>
              <a:t>（</a:t>
            </a:r>
            <a:r>
              <a:rPr lang="en-US" altLang="zh-CN" sz="2000" b="1">
                <a:sym typeface="Wingdings" panose="05000000000000000000" pitchFamily="2" charset="2"/>
              </a:rPr>
              <a:t>1</a:t>
            </a:r>
            <a:r>
              <a:rPr lang="zh-CN" altLang="en-US" sz="2000" b="1">
                <a:sym typeface="Wingdings" panose="05000000000000000000" pitchFamily="2" charset="2"/>
              </a:rPr>
              <a:t>）单利的本利和 </a:t>
            </a:r>
            <a:r>
              <a:rPr lang="en-US" altLang="zh-CN" sz="2000" b="1">
                <a:sym typeface="Wingdings" panose="05000000000000000000" pitchFamily="2" charset="2"/>
              </a:rPr>
              <a:t>= 20000 </a:t>
            </a:r>
            <a:r>
              <a:rPr lang="en-US" altLang="zh-CN" sz="2000" b="1">
                <a:latin typeface="宋体" panose="02010600030101010101" pitchFamily="2" charset="-122"/>
                <a:sym typeface="Wingdings" panose="05000000000000000000" pitchFamily="2" charset="2"/>
              </a:rPr>
              <a:t>×</a:t>
            </a:r>
            <a:r>
              <a:rPr lang="zh-CN" altLang="en-US" sz="2000" b="1">
                <a:sym typeface="Wingdings" panose="05000000000000000000" pitchFamily="2" charset="2"/>
              </a:rPr>
              <a:t>（</a:t>
            </a:r>
            <a:r>
              <a:rPr lang="en-US" altLang="zh-CN" sz="2000" b="1">
                <a:sym typeface="Wingdings" panose="05000000000000000000" pitchFamily="2" charset="2"/>
              </a:rPr>
              <a:t>1+4</a:t>
            </a:r>
            <a:r>
              <a:rPr lang="en-US" altLang="zh-CN" sz="2000" b="1">
                <a:latin typeface="宋体" panose="02010600030101010101" pitchFamily="2" charset="-122"/>
                <a:sym typeface="Wingdings" panose="05000000000000000000" pitchFamily="2" charset="2"/>
              </a:rPr>
              <a:t>×</a:t>
            </a:r>
            <a:r>
              <a:rPr lang="en-US" altLang="zh-CN" sz="2000" b="1">
                <a:sym typeface="Wingdings" panose="05000000000000000000" pitchFamily="2" charset="2"/>
              </a:rPr>
              <a:t> 5% ) =24000(</a:t>
            </a:r>
            <a:r>
              <a:rPr lang="zh-CN" altLang="en-US" sz="2000" b="1">
                <a:sym typeface="Wingdings" panose="05000000000000000000" pitchFamily="2" charset="2"/>
              </a:rPr>
              <a:t>元</a:t>
            </a:r>
            <a:r>
              <a:rPr lang="en-US" altLang="zh-CN" sz="2000" b="1">
                <a:sym typeface="Wingdings" panose="05000000000000000000" pitchFamily="2" charset="2"/>
              </a:rPr>
              <a:t>)</a:t>
            </a:r>
          </a:p>
          <a:p>
            <a:pPr>
              <a:buFont typeface="Wingdings" panose="05000000000000000000" pitchFamily="2" charset="2"/>
              <a:buNone/>
            </a:pPr>
            <a:r>
              <a:rPr lang="en-US" altLang="zh-CN" sz="2000" b="1">
                <a:sym typeface="Wingdings" panose="05000000000000000000" pitchFamily="2" charset="2"/>
              </a:rPr>
              <a:t>                        </a:t>
            </a:r>
            <a:r>
              <a:rPr lang="zh-CN" altLang="en-US" sz="2000" b="1">
                <a:sym typeface="Wingdings" panose="05000000000000000000" pitchFamily="2" charset="2"/>
              </a:rPr>
              <a:t>其中利息</a:t>
            </a:r>
            <a:r>
              <a:rPr lang="en-US" altLang="zh-CN" sz="2000" b="1">
                <a:sym typeface="Wingdings" panose="05000000000000000000" pitchFamily="2" charset="2"/>
              </a:rPr>
              <a:t>= 20000 </a:t>
            </a:r>
            <a:r>
              <a:rPr lang="en-US" altLang="zh-CN" sz="2000" b="1">
                <a:latin typeface="宋体" panose="02010600030101010101" pitchFamily="2" charset="-122"/>
                <a:sym typeface="Wingdings" panose="05000000000000000000" pitchFamily="2" charset="2"/>
              </a:rPr>
              <a:t>×</a:t>
            </a:r>
            <a:r>
              <a:rPr lang="en-US" altLang="zh-CN" sz="2000" b="1">
                <a:sym typeface="Wingdings" panose="05000000000000000000" pitchFamily="2" charset="2"/>
              </a:rPr>
              <a:t> 4</a:t>
            </a:r>
            <a:r>
              <a:rPr lang="en-US" altLang="zh-CN" sz="2000" b="1">
                <a:latin typeface="宋体" panose="02010600030101010101" pitchFamily="2" charset="-122"/>
                <a:sym typeface="Wingdings" panose="05000000000000000000" pitchFamily="2" charset="2"/>
              </a:rPr>
              <a:t>×</a:t>
            </a:r>
            <a:r>
              <a:rPr lang="en-US" altLang="zh-CN" sz="2000" b="1">
                <a:sym typeface="Wingdings" panose="05000000000000000000" pitchFamily="2" charset="2"/>
              </a:rPr>
              <a:t> 5% = 4000(</a:t>
            </a:r>
            <a:r>
              <a:rPr lang="zh-CN" altLang="en-US" sz="2000" b="1">
                <a:sym typeface="Wingdings" panose="05000000000000000000" pitchFamily="2" charset="2"/>
              </a:rPr>
              <a:t>元</a:t>
            </a:r>
            <a:r>
              <a:rPr lang="en-US" altLang="zh-CN" sz="2000" b="1">
                <a:sym typeface="Wingdings" panose="05000000000000000000" pitchFamily="2" charset="2"/>
              </a:rPr>
              <a:t>)</a:t>
            </a:r>
          </a:p>
          <a:p>
            <a:pPr>
              <a:buFont typeface="Wingdings" panose="05000000000000000000" pitchFamily="2" charset="2"/>
              <a:buNone/>
            </a:pPr>
            <a:r>
              <a:rPr lang="zh-CN" altLang="en-US" sz="2000" b="1">
                <a:sym typeface="Wingdings" panose="05000000000000000000" pitchFamily="2" charset="2"/>
              </a:rPr>
              <a:t>（</a:t>
            </a:r>
            <a:r>
              <a:rPr lang="en-US" altLang="zh-CN" sz="2000" b="1">
                <a:sym typeface="Wingdings" panose="05000000000000000000" pitchFamily="2" charset="2"/>
              </a:rPr>
              <a:t>2</a:t>
            </a:r>
            <a:r>
              <a:rPr lang="zh-CN" altLang="en-US" sz="2000" b="1">
                <a:sym typeface="Wingdings" panose="05000000000000000000" pitchFamily="2" charset="2"/>
              </a:rPr>
              <a:t>）复利的本利和 </a:t>
            </a:r>
            <a:r>
              <a:rPr lang="en-US" altLang="zh-CN" sz="2000" b="1">
                <a:sym typeface="Wingdings" panose="05000000000000000000" pitchFamily="2" charset="2"/>
              </a:rPr>
              <a:t>= 20000 </a:t>
            </a:r>
            <a:r>
              <a:rPr lang="en-US" altLang="zh-CN" sz="2000" b="1">
                <a:latin typeface="宋体" panose="02010600030101010101" pitchFamily="2" charset="-122"/>
                <a:sym typeface="Wingdings" panose="05000000000000000000" pitchFamily="2" charset="2"/>
              </a:rPr>
              <a:t>×</a:t>
            </a:r>
            <a:r>
              <a:rPr lang="zh-CN" altLang="en-US" sz="2000" b="1">
                <a:sym typeface="Wingdings" panose="05000000000000000000" pitchFamily="2" charset="2"/>
              </a:rPr>
              <a:t>（</a:t>
            </a:r>
            <a:r>
              <a:rPr lang="en-US" altLang="zh-CN" sz="2000" b="1">
                <a:sym typeface="Wingdings" panose="05000000000000000000" pitchFamily="2" charset="2"/>
              </a:rPr>
              <a:t>1+ 5%</a:t>
            </a:r>
            <a:r>
              <a:rPr lang="zh-CN" altLang="en-US" sz="2000" b="1">
                <a:sym typeface="Wingdings" panose="05000000000000000000" pitchFamily="2" charset="2"/>
              </a:rPr>
              <a:t>）</a:t>
            </a:r>
            <a:r>
              <a:rPr lang="en-US" altLang="zh-CN" sz="2000" b="1" baseline="30000">
                <a:sym typeface="Wingdings" panose="05000000000000000000" pitchFamily="2" charset="2"/>
              </a:rPr>
              <a:t>4</a:t>
            </a:r>
            <a:r>
              <a:rPr lang="en-US" altLang="zh-CN" sz="2000" b="1">
                <a:sym typeface="Wingdings" panose="05000000000000000000" pitchFamily="2" charset="2"/>
              </a:rPr>
              <a:t> = 24310.125(</a:t>
            </a:r>
            <a:r>
              <a:rPr lang="zh-CN" altLang="en-US" sz="2000" b="1">
                <a:sym typeface="Wingdings" panose="05000000000000000000" pitchFamily="2" charset="2"/>
              </a:rPr>
              <a:t>元</a:t>
            </a:r>
            <a:r>
              <a:rPr lang="en-US" altLang="zh-CN" sz="2000" b="1">
                <a:sym typeface="Wingdings" panose="05000000000000000000" pitchFamily="2" charset="2"/>
              </a:rPr>
              <a:t>)</a:t>
            </a:r>
          </a:p>
          <a:p>
            <a:pPr>
              <a:buFont typeface="Wingdings" panose="05000000000000000000" pitchFamily="2" charset="2"/>
              <a:buNone/>
            </a:pPr>
            <a:r>
              <a:rPr lang="en-US" altLang="zh-CN" sz="2000" b="1">
                <a:sym typeface="Wingdings" panose="05000000000000000000" pitchFamily="2" charset="2"/>
              </a:rPr>
              <a:t>                        </a:t>
            </a:r>
            <a:r>
              <a:rPr lang="zh-CN" altLang="en-US" sz="2000" b="1">
                <a:sym typeface="Wingdings" panose="05000000000000000000" pitchFamily="2" charset="2"/>
              </a:rPr>
              <a:t>其中利息</a:t>
            </a:r>
            <a:r>
              <a:rPr lang="en-US" altLang="zh-CN" sz="2000" b="1">
                <a:sym typeface="Wingdings" panose="05000000000000000000" pitchFamily="2" charset="2"/>
              </a:rPr>
              <a:t>= 24310.125 – 20000= 4310.125 (</a:t>
            </a:r>
            <a:r>
              <a:rPr lang="zh-CN" altLang="en-US" sz="2000" b="1">
                <a:sym typeface="Wingdings" panose="05000000000000000000" pitchFamily="2" charset="2"/>
              </a:rPr>
              <a:t>元</a:t>
            </a:r>
            <a:r>
              <a:rPr lang="en-US" altLang="zh-CN" sz="2000" b="1">
                <a:sym typeface="Wingdings" panose="05000000000000000000" pitchFamily="2" charset="2"/>
              </a:rPr>
              <a:t>)</a:t>
            </a:r>
          </a:p>
          <a:p>
            <a:r>
              <a:rPr lang="zh-CN" altLang="en-US" sz="2000" b="1">
                <a:solidFill>
                  <a:srgbClr val="FF0066"/>
                </a:solidFill>
              </a:rPr>
              <a:t>两种利息的比较：</a:t>
            </a:r>
            <a:r>
              <a:rPr lang="zh-CN" altLang="en-US" sz="2000" b="1">
                <a:solidFill>
                  <a:srgbClr val="0000FF"/>
                </a:solidFill>
              </a:rPr>
              <a:t>在资金的本金、利率和时间相等的情况下，复利大于单利。</a:t>
            </a:r>
          </a:p>
          <a:p>
            <a:endParaRPr lang="zh-CN" altLang="en-US" sz="2000" b="1">
              <a:solidFill>
                <a:srgbClr val="0000FF"/>
              </a:solidFill>
            </a:endParaRPr>
          </a:p>
          <a:p>
            <a:r>
              <a:rPr lang="zh-CN" altLang="en-US" sz="2000" b="1">
                <a:solidFill>
                  <a:srgbClr val="FF0066"/>
                </a:solidFill>
              </a:rPr>
              <a:t>我国目前银行的现状：</a:t>
            </a:r>
            <a:r>
              <a:rPr lang="zh-CN" altLang="en-US" sz="2000" b="1">
                <a:solidFill>
                  <a:srgbClr val="0000FF"/>
                </a:solidFill>
              </a:rPr>
              <a:t>定期存款是单利，活期存款既有单利又有复利。贷款是复利。国库券利息也是单利。</a:t>
            </a:r>
          </a:p>
          <a:p>
            <a:endParaRPr lang="zh-CN" altLang="en-US" sz="2000" b="1">
              <a:solidFill>
                <a:srgbClr val="0000FF"/>
              </a:solidFill>
            </a:endParaRPr>
          </a:p>
          <a:p>
            <a:endParaRPr lang="en-US" altLang="zh-CN" sz="2000" b="1">
              <a:solidFill>
                <a:srgbClr val="0000FF"/>
              </a:solidFill>
            </a:endParaRPr>
          </a:p>
        </p:txBody>
      </p:sp>
    </p:spTree>
  </p:cSld>
  <p:clrMapOvr>
    <a:masterClrMapping/>
  </p:clrMapOvr>
  <p:transition spd="slow">
    <p:randomBar dir="ver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07604D62-8A0D-49D6-81D6-D2CBB1EAE694}"/>
              </a:ext>
            </a:extLst>
          </p:cNvPr>
          <p:cNvSpPr>
            <a:spLocks noGrp="1"/>
          </p:cNvSpPr>
          <p:nvPr>
            <p:ph type="sldNum" sz="quarter" idx="10"/>
          </p:nvPr>
        </p:nvSpPr>
        <p:spPr/>
        <p:txBody>
          <a:bodyPr/>
          <a:lstStyle/>
          <a:p>
            <a:fld id="{4C4FF726-69AD-44DA-BE92-3FAAFB37AB42}" type="slidenum">
              <a:rPr lang="en-US" altLang="zh-CN"/>
              <a:pPr/>
              <a:t>50</a:t>
            </a:fld>
            <a:endParaRPr lang="en-US" altLang="zh-CN">
              <a:solidFill>
                <a:schemeClr val="tx1"/>
              </a:solidFill>
            </a:endParaRPr>
          </a:p>
        </p:txBody>
      </p:sp>
      <p:sp>
        <p:nvSpPr>
          <p:cNvPr id="114690" name="Rectangle 2">
            <a:extLst>
              <a:ext uri="{FF2B5EF4-FFF2-40B4-BE49-F238E27FC236}">
                <a16:creationId xmlns:a16="http://schemas.microsoft.com/office/drawing/2014/main" id="{DC9FDC8D-5337-4ACD-9CDA-CD8C7BE68BF9}"/>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第二节   </a:t>
            </a:r>
            <a:r>
              <a:rPr lang="zh-CN" altLang="en-US" sz="3600">
                <a:solidFill>
                  <a:srgbClr val="FFFFFF"/>
                </a:solidFill>
                <a:latin typeface="Arial Narrow" panose="020B06060202020A0204" pitchFamily="34" charset="0"/>
              </a:rPr>
              <a:t> 多方案比选的常用指标</a:t>
            </a:r>
          </a:p>
        </p:txBody>
      </p:sp>
      <p:sp>
        <p:nvSpPr>
          <p:cNvPr id="114691" name="Rectangle 3">
            <a:extLst>
              <a:ext uri="{FF2B5EF4-FFF2-40B4-BE49-F238E27FC236}">
                <a16:creationId xmlns:a16="http://schemas.microsoft.com/office/drawing/2014/main" id="{1285C705-CE0A-454E-A3DB-A33CF9253A5E}"/>
              </a:ext>
            </a:extLst>
          </p:cNvPr>
          <p:cNvSpPr>
            <a:spLocks noGrp="1" noChangeArrowheads="1"/>
          </p:cNvSpPr>
          <p:nvPr>
            <p:ph type="body" idx="1"/>
          </p:nvPr>
        </p:nvSpPr>
        <p:spPr>
          <a:xfrm>
            <a:off x="2438400" y="333375"/>
            <a:ext cx="6526213" cy="6264275"/>
          </a:xfrm>
        </p:spPr>
        <p:txBody>
          <a:bodyPr/>
          <a:lstStyle/>
          <a:p>
            <a:r>
              <a:rPr lang="zh-CN" altLang="en-US" sz="2000" b="1">
                <a:solidFill>
                  <a:schemeClr val="accent2"/>
                </a:solidFill>
              </a:rPr>
              <a:t>价值型指标：</a:t>
            </a:r>
            <a:r>
              <a:rPr lang="en-US" altLang="zh-CN" sz="2000" b="1">
                <a:solidFill>
                  <a:schemeClr val="accent2"/>
                </a:solidFill>
              </a:rPr>
              <a:t>NPV</a:t>
            </a:r>
            <a:r>
              <a:rPr lang="zh-CN" altLang="en-US" sz="2000" b="1">
                <a:solidFill>
                  <a:schemeClr val="accent2"/>
                </a:solidFill>
              </a:rPr>
              <a:t>，</a:t>
            </a:r>
            <a:r>
              <a:rPr lang="en-US" altLang="zh-CN" sz="2000" b="1">
                <a:solidFill>
                  <a:schemeClr val="accent2"/>
                </a:solidFill>
              </a:rPr>
              <a:t>NFV</a:t>
            </a:r>
            <a:r>
              <a:rPr lang="zh-CN" altLang="en-US" sz="2000" b="1">
                <a:solidFill>
                  <a:schemeClr val="accent2"/>
                </a:solidFill>
              </a:rPr>
              <a:t>，</a:t>
            </a:r>
            <a:r>
              <a:rPr lang="en-US" altLang="zh-CN" sz="2000" b="1">
                <a:solidFill>
                  <a:schemeClr val="accent2"/>
                </a:solidFill>
              </a:rPr>
              <a:t>NAV</a:t>
            </a:r>
            <a:r>
              <a:rPr lang="zh-CN" altLang="en-US" sz="2000" b="1">
                <a:solidFill>
                  <a:schemeClr val="accent2"/>
                </a:solidFill>
              </a:rPr>
              <a:t>最大的方案为最优。</a:t>
            </a:r>
          </a:p>
          <a:p>
            <a:r>
              <a:rPr lang="zh-CN" altLang="en-US" sz="2000" b="1">
                <a:solidFill>
                  <a:schemeClr val="accent2"/>
                </a:solidFill>
              </a:rPr>
              <a:t>费用型指标：</a:t>
            </a:r>
            <a:r>
              <a:rPr lang="en-US" altLang="zh-CN" sz="2000" b="1">
                <a:solidFill>
                  <a:schemeClr val="accent2"/>
                </a:solidFill>
              </a:rPr>
              <a:t>PC</a:t>
            </a:r>
            <a:r>
              <a:rPr lang="zh-CN" altLang="en-US" sz="2000" b="1">
                <a:solidFill>
                  <a:schemeClr val="accent2"/>
                </a:solidFill>
              </a:rPr>
              <a:t>，</a:t>
            </a:r>
            <a:r>
              <a:rPr lang="en-US" altLang="zh-CN" sz="2000" b="1">
                <a:solidFill>
                  <a:schemeClr val="accent2"/>
                </a:solidFill>
              </a:rPr>
              <a:t>AC  </a:t>
            </a:r>
            <a:r>
              <a:rPr lang="zh-CN" altLang="en-US" sz="2000" b="1">
                <a:solidFill>
                  <a:schemeClr val="accent2"/>
                </a:solidFill>
              </a:rPr>
              <a:t>最小的方案为最优。</a:t>
            </a:r>
          </a:p>
          <a:p>
            <a:r>
              <a:rPr lang="zh-CN" altLang="en-US" sz="2000" b="1">
                <a:solidFill>
                  <a:schemeClr val="accent2"/>
                </a:solidFill>
              </a:rPr>
              <a:t>效率型指标：</a:t>
            </a:r>
            <a:r>
              <a:rPr lang="en-US" altLang="zh-CN" sz="2000" b="1">
                <a:solidFill>
                  <a:schemeClr val="accent2"/>
                </a:solidFill>
              </a:rPr>
              <a:t>INPV</a:t>
            </a:r>
            <a:r>
              <a:rPr lang="zh-CN" altLang="en-US" sz="2000" b="1">
                <a:solidFill>
                  <a:schemeClr val="accent2"/>
                </a:solidFill>
              </a:rPr>
              <a:t>，</a:t>
            </a:r>
            <a:r>
              <a:rPr lang="en-US" altLang="zh-CN" sz="2000" b="1">
                <a:solidFill>
                  <a:schemeClr val="accent2"/>
                </a:solidFill>
              </a:rPr>
              <a:t>R  </a:t>
            </a:r>
            <a:r>
              <a:rPr lang="zh-CN" altLang="en-US" sz="2000" b="1">
                <a:solidFill>
                  <a:schemeClr val="accent2"/>
                </a:solidFill>
              </a:rPr>
              <a:t>最大的方案为最优。</a:t>
            </a:r>
            <a:r>
              <a:rPr lang="en-US" altLang="zh-CN" sz="2000" b="1">
                <a:solidFill>
                  <a:schemeClr val="accent2"/>
                </a:solidFill>
              </a:rPr>
              <a:t>IRR</a:t>
            </a:r>
          </a:p>
          <a:p>
            <a:r>
              <a:rPr lang="zh-CN" altLang="en-US" sz="2000" b="1">
                <a:solidFill>
                  <a:schemeClr val="accent2"/>
                </a:solidFill>
              </a:rPr>
              <a:t>兼顾经济与风险性指标：</a:t>
            </a:r>
            <a:r>
              <a:rPr lang="en-US" altLang="zh-CN" sz="2000" b="1">
                <a:solidFill>
                  <a:schemeClr val="accent2"/>
                </a:solidFill>
              </a:rPr>
              <a:t>Tp, T*p</a:t>
            </a:r>
            <a:r>
              <a:rPr lang="zh-CN" altLang="en-US" sz="2000" b="1">
                <a:solidFill>
                  <a:schemeClr val="accent2"/>
                </a:solidFill>
              </a:rPr>
              <a:t>最短的方案为最优。</a:t>
            </a:r>
          </a:p>
          <a:p>
            <a:r>
              <a:rPr lang="zh-CN" altLang="en-US" sz="2400" b="1">
                <a:solidFill>
                  <a:srgbClr val="FF0066"/>
                </a:solidFill>
              </a:rPr>
              <a:t>一、相对投资回收期</a:t>
            </a:r>
          </a:p>
          <a:p>
            <a:r>
              <a:rPr lang="zh-CN" altLang="en-US" sz="2000" b="1">
                <a:solidFill>
                  <a:schemeClr val="accent2"/>
                </a:solidFill>
              </a:rPr>
              <a:t>   只静态相对投资回收期</a:t>
            </a:r>
          </a:p>
          <a:p>
            <a:r>
              <a:rPr lang="zh-CN" altLang="en-US" sz="2000" b="1"/>
              <a:t>是指在不考虑资金时间价值的情况下，用投资额大的</a:t>
            </a:r>
          </a:p>
          <a:p>
            <a:pPr>
              <a:buFont typeface="Wingdings" panose="05000000000000000000" pitchFamily="2" charset="2"/>
              <a:buNone/>
            </a:pPr>
            <a:r>
              <a:rPr lang="zh-CN" altLang="en-US" sz="2000" b="1"/>
              <a:t>     方案比投资额小的方案素所节约的经营成本来回收其</a:t>
            </a:r>
          </a:p>
          <a:p>
            <a:r>
              <a:rPr lang="zh-CN" altLang="en-US" sz="2000" b="1"/>
              <a:t>差额投资所需要的时间。</a:t>
            </a:r>
          </a:p>
          <a:p>
            <a:r>
              <a:rPr lang="zh-CN" altLang="en-US" sz="2000"/>
              <a:t> </a:t>
            </a:r>
            <a:endParaRPr lang="zh-CN" altLang="en-US" sz="2000">
              <a:solidFill>
                <a:schemeClr val="accent2"/>
              </a:solidFill>
            </a:endParaRPr>
          </a:p>
          <a:p>
            <a:endParaRPr lang="zh-CN" altLang="en-US" sz="2000">
              <a:solidFill>
                <a:schemeClr val="accent2"/>
              </a:solidFill>
            </a:endParaRPr>
          </a:p>
          <a:p>
            <a:pPr>
              <a:lnSpc>
                <a:spcPct val="80000"/>
              </a:lnSpc>
            </a:pPr>
            <a:endParaRPr lang="zh-CN" altLang="en-US" sz="2000" b="1">
              <a:solidFill>
                <a:schemeClr val="accent2"/>
              </a:solidFill>
            </a:endParaRPr>
          </a:p>
          <a:p>
            <a:pPr>
              <a:lnSpc>
                <a:spcPct val="80000"/>
              </a:lnSpc>
            </a:pPr>
            <a:r>
              <a:rPr lang="zh-CN" altLang="en-US" sz="2000" b="1">
                <a:solidFill>
                  <a:schemeClr val="accent2"/>
                </a:solidFill>
              </a:rPr>
              <a:t>式中：</a:t>
            </a:r>
            <a:r>
              <a:rPr lang="en-US" altLang="zh-CN" sz="2000" b="1" i="1">
                <a:solidFill>
                  <a:schemeClr val="accent2"/>
                </a:solidFill>
              </a:rPr>
              <a:t>T</a:t>
            </a:r>
            <a:r>
              <a:rPr lang="en-US" altLang="zh-CN" sz="2000" b="1">
                <a:solidFill>
                  <a:schemeClr val="accent2"/>
                </a:solidFill>
              </a:rPr>
              <a:t>a——</a:t>
            </a:r>
            <a:r>
              <a:rPr lang="zh-CN" altLang="en-US" sz="2000" b="1">
                <a:solidFill>
                  <a:schemeClr val="accent2"/>
                </a:solidFill>
              </a:rPr>
              <a:t>静态的相对投资回收期；</a:t>
            </a:r>
            <a:endParaRPr lang="zh-CN" altLang="en-US" sz="2000" b="1" i="1">
              <a:solidFill>
                <a:schemeClr val="accent2"/>
              </a:solidFill>
            </a:endParaRPr>
          </a:p>
          <a:p>
            <a:pPr>
              <a:lnSpc>
                <a:spcPct val="80000"/>
              </a:lnSpc>
            </a:pPr>
            <a:r>
              <a:rPr lang="zh-CN" altLang="en-US" sz="2000" b="1" i="1">
                <a:solidFill>
                  <a:schemeClr val="accent2"/>
                </a:solidFill>
              </a:rPr>
              <a:t>            </a:t>
            </a:r>
            <a:r>
              <a:rPr lang="en-US" altLang="zh-CN" sz="2000" b="1" i="1">
                <a:solidFill>
                  <a:schemeClr val="accent2"/>
                </a:solidFill>
              </a:rPr>
              <a:t>K</a:t>
            </a:r>
            <a:r>
              <a:rPr lang="en-US" altLang="zh-CN" sz="2000" b="1">
                <a:solidFill>
                  <a:schemeClr val="accent2"/>
                </a:solidFill>
              </a:rPr>
              <a:t>2——</a:t>
            </a:r>
            <a:r>
              <a:rPr lang="zh-CN" altLang="en-US" sz="2000" b="1">
                <a:solidFill>
                  <a:schemeClr val="accent2"/>
                </a:solidFill>
              </a:rPr>
              <a:t>投资额大的方案的全部投资；  </a:t>
            </a:r>
            <a:endParaRPr lang="zh-CN" altLang="en-US" sz="2000" b="1" i="1">
              <a:solidFill>
                <a:schemeClr val="accent2"/>
              </a:solidFill>
            </a:endParaRPr>
          </a:p>
          <a:p>
            <a:pPr>
              <a:lnSpc>
                <a:spcPct val="80000"/>
              </a:lnSpc>
            </a:pPr>
            <a:r>
              <a:rPr lang="zh-CN" altLang="en-US" sz="2000" b="1" i="1">
                <a:solidFill>
                  <a:schemeClr val="accent2"/>
                </a:solidFill>
              </a:rPr>
              <a:t>           </a:t>
            </a:r>
            <a:r>
              <a:rPr lang="en-US" altLang="zh-CN" sz="2000" b="1" i="1">
                <a:solidFill>
                  <a:schemeClr val="accent2"/>
                </a:solidFill>
              </a:rPr>
              <a:t>K</a:t>
            </a:r>
            <a:r>
              <a:rPr lang="en-US" altLang="zh-CN" sz="2000" b="1">
                <a:solidFill>
                  <a:schemeClr val="accent2"/>
                </a:solidFill>
              </a:rPr>
              <a:t>1——</a:t>
            </a:r>
            <a:r>
              <a:rPr lang="zh-CN" altLang="en-US" sz="2000" b="1">
                <a:solidFill>
                  <a:schemeClr val="accent2"/>
                </a:solidFill>
              </a:rPr>
              <a:t>投资额小的方案的全部投资；</a:t>
            </a:r>
          </a:p>
          <a:p>
            <a:pPr>
              <a:lnSpc>
                <a:spcPct val="80000"/>
              </a:lnSpc>
            </a:pPr>
            <a:r>
              <a:rPr lang="zh-CN" altLang="en-US" sz="2000" b="1">
                <a:solidFill>
                  <a:schemeClr val="accent2"/>
                </a:solidFill>
              </a:rPr>
              <a:t>           </a:t>
            </a:r>
            <a:r>
              <a:rPr lang="zh-CN" altLang="en-US" sz="2000" b="1" i="1">
                <a:solidFill>
                  <a:schemeClr val="accent2"/>
                </a:solidFill>
              </a:rPr>
              <a:t> </a:t>
            </a:r>
            <a:r>
              <a:rPr lang="en-US" altLang="zh-CN" sz="2000" b="1" i="1">
                <a:solidFill>
                  <a:schemeClr val="accent2"/>
                </a:solidFill>
              </a:rPr>
              <a:t>C</a:t>
            </a:r>
            <a:r>
              <a:rPr lang="en-US" altLang="zh-CN" sz="2000" b="1">
                <a:solidFill>
                  <a:schemeClr val="accent2"/>
                </a:solidFill>
              </a:rPr>
              <a:t>2——</a:t>
            </a:r>
            <a:r>
              <a:rPr lang="zh-CN" altLang="en-US" sz="2000" b="1">
                <a:solidFill>
                  <a:schemeClr val="accent2"/>
                </a:solidFill>
              </a:rPr>
              <a:t>投资额大的方案的年经营成本；</a:t>
            </a:r>
            <a:endParaRPr lang="zh-CN" altLang="en-US" sz="2000" b="1" i="1">
              <a:solidFill>
                <a:schemeClr val="accent2"/>
              </a:solidFill>
            </a:endParaRPr>
          </a:p>
          <a:p>
            <a:pPr>
              <a:lnSpc>
                <a:spcPct val="80000"/>
              </a:lnSpc>
            </a:pPr>
            <a:r>
              <a:rPr lang="zh-CN" altLang="en-US" sz="2000" b="1" i="1">
                <a:solidFill>
                  <a:schemeClr val="accent2"/>
                </a:solidFill>
              </a:rPr>
              <a:t>            </a:t>
            </a:r>
            <a:r>
              <a:rPr lang="en-US" altLang="zh-CN" sz="2000" b="1" i="1">
                <a:solidFill>
                  <a:schemeClr val="accent2"/>
                </a:solidFill>
              </a:rPr>
              <a:t>C</a:t>
            </a:r>
            <a:r>
              <a:rPr lang="en-US" altLang="zh-CN" sz="2000" b="1">
                <a:solidFill>
                  <a:schemeClr val="accent2"/>
                </a:solidFill>
              </a:rPr>
              <a:t>1——</a:t>
            </a:r>
            <a:r>
              <a:rPr lang="zh-CN" altLang="en-US" sz="2000" b="1">
                <a:solidFill>
                  <a:schemeClr val="accent2"/>
                </a:solidFill>
              </a:rPr>
              <a:t>投资额小的方案的年经营成本。</a:t>
            </a:r>
          </a:p>
          <a:p>
            <a:endParaRPr lang="en-US" altLang="zh-CN" sz="2000" b="1">
              <a:solidFill>
                <a:srgbClr val="FF0066"/>
              </a:solidFill>
            </a:endParaRPr>
          </a:p>
        </p:txBody>
      </p:sp>
      <p:sp>
        <p:nvSpPr>
          <p:cNvPr id="114692" name="Rectangle 4">
            <a:extLst>
              <a:ext uri="{FF2B5EF4-FFF2-40B4-BE49-F238E27FC236}">
                <a16:creationId xmlns:a16="http://schemas.microsoft.com/office/drawing/2014/main" id="{DF960DA1-DD3B-485F-90C7-3A611E2F74BD}"/>
              </a:ext>
            </a:extLst>
          </p:cNvPr>
          <p:cNvSpPr>
            <a:spLocks noChangeArrowheads="1"/>
          </p:cNvSpPr>
          <p:nvPr/>
        </p:nvSpPr>
        <p:spPr bwMode="auto">
          <a:xfrm>
            <a:off x="0" y="32242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4693" name="Object 5">
            <a:extLst>
              <a:ext uri="{FF2B5EF4-FFF2-40B4-BE49-F238E27FC236}">
                <a16:creationId xmlns:a16="http://schemas.microsoft.com/office/drawing/2014/main" id="{E88AB75E-284A-4C89-A643-BA6ADD5356CA}"/>
              </a:ext>
            </a:extLst>
          </p:cNvPr>
          <p:cNvGraphicFramePr>
            <a:graphicFrameLocks noChangeAspect="1"/>
          </p:cNvGraphicFramePr>
          <p:nvPr/>
        </p:nvGraphicFramePr>
        <p:xfrm>
          <a:off x="4500563" y="3860800"/>
          <a:ext cx="1871662" cy="647700"/>
        </p:xfrm>
        <a:graphic>
          <a:graphicData uri="http://schemas.openxmlformats.org/presentationml/2006/ole">
            <mc:AlternateContent xmlns:mc="http://schemas.openxmlformats.org/markup-compatibility/2006">
              <mc:Choice xmlns:v="urn:schemas-microsoft-com:vml" Requires="v">
                <p:oleObj spid="_x0000_s114694" name="公式" r:id="rId3" imgW="875920" imgH="444307" progId="Equation.3">
                  <p:embed/>
                </p:oleObj>
              </mc:Choice>
              <mc:Fallback>
                <p:oleObj name="公式" r:id="rId3" imgW="875920" imgH="44430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3860800"/>
                        <a:ext cx="1871662" cy="647700"/>
                      </a:xfrm>
                      <a:prstGeom prst="rect">
                        <a:avLst/>
                      </a:prstGeom>
                      <a:solidFill>
                        <a:srgbClr val="00FF99"/>
                      </a:solidFill>
                    </p:spPr>
                  </p:pic>
                </p:oleObj>
              </mc:Fallback>
            </mc:AlternateContent>
          </a:graphicData>
        </a:graphic>
      </p:graphicFrame>
    </p:spTree>
  </p:cSld>
  <p:clrMapOvr>
    <a:masterClrMapping/>
  </p:clrMapOvr>
  <p:transition spd="slow">
    <p:randomBar dir="ver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a:extLst>
              <a:ext uri="{FF2B5EF4-FFF2-40B4-BE49-F238E27FC236}">
                <a16:creationId xmlns:a16="http://schemas.microsoft.com/office/drawing/2014/main" id="{1E8FCBDA-FDC1-410D-BF42-3DA3A96DA38F}"/>
              </a:ext>
            </a:extLst>
          </p:cNvPr>
          <p:cNvSpPr>
            <a:spLocks noGrp="1"/>
          </p:cNvSpPr>
          <p:nvPr>
            <p:ph type="sldNum" sz="quarter" idx="10"/>
          </p:nvPr>
        </p:nvSpPr>
        <p:spPr/>
        <p:txBody>
          <a:bodyPr/>
          <a:lstStyle/>
          <a:p>
            <a:fld id="{14BB65C6-2DE7-4050-BB29-95AF6EA2CE53}" type="slidenum">
              <a:rPr lang="en-US" altLang="zh-CN"/>
              <a:pPr/>
              <a:t>51</a:t>
            </a:fld>
            <a:endParaRPr lang="en-US" altLang="zh-CN">
              <a:solidFill>
                <a:schemeClr val="tx1"/>
              </a:solidFill>
            </a:endParaRPr>
          </a:p>
        </p:txBody>
      </p:sp>
      <p:sp>
        <p:nvSpPr>
          <p:cNvPr id="115714" name="Rectangle 2">
            <a:extLst>
              <a:ext uri="{FF2B5EF4-FFF2-40B4-BE49-F238E27FC236}">
                <a16:creationId xmlns:a16="http://schemas.microsoft.com/office/drawing/2014/main" id="{DAB45D40-31C2-489B-8211-94949FA114C6}"/>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第二节     多方案比选的常用指标</a:t>
            </a:r>
          </a:p>
        </p:txBody>
      </p:sp>
      <p:sp>
        <p:nvSpPr>
          <p:cNvPr id="115715" name="Rectangle 3">
            <a:extLst>
              <a:ext uri="{FF2B5EF4-FFF2-40B4-BE49-F238E27FC236}">
                <a16:creationId xmlns:a16="http://schemas.microsoft.com/office/drawing/2014/main" id="{B2FBD468-10B5-45FC-96A0-AA3310D4EC55}"/>
              </a:ext>
            </a:extLst>
          </p:cNvPr>
          <p:cNvSpPr>
            <a:spLocks noGrp="1" noChangeArrowheads="1"/>
          </p:cNvSpPr>
          <p:nvPr>
            <p:ph type="body" idx="1"/>
          </p:nvPr>
        </p:nvSpPr>
        <p:spPr>
          <a:xfrm>
            <a:off x="2438400" y="0"/>
            <a:ext cx="6705600" cy="6524625"/>
          </a:xfrm>
        </p:spPr>
        <p:txBody>
          <a:bodyPr/>
          <a:lstStyle/>
          <a:p>
            <a:r>
              <a:rPr lang="zh-CN" altLang="en-US" sz="2000" b="1">
                <a:solidFill>
                  <a:schemeClr val="accent2"/>
                </a:solidFill>
              </a:rPr>
              <a:t>其判断准则是：</a:t>
            </a:r>
          </a:p>
          <a:p>
            <a:r>
              <a:rPr lang="zh-CN" altLang="en-US" sz="2000" b="1">
                <a:solidFill>
                  <a:schemeClr val="accent2"/>
                </a:solidFill>
              </a:rPr>
              <a:t>         </a:t>
            </a:r>
            <a:r>
              <a:rPr lang="en-US" altLang="zh-CN" sz="2000" b="1" i="1">
                <a:solidFill>
                  <a:schemeClr val="accent2"/>
                </a:solidFill>
              </a:rPr>
              <a:t>T</a:t>
            </a:r>
            <a:r>
              <a:rPr lang="en-US" altLang="zh-CN" sz="2000" b="1">
                <a:solidFill>
                  <a:schemeClr val="accent2"/>
                </a:solidFill>
              </a:rPr>
              <a:t>a&lt;</a:t>
            </a:r>
            <a:r>
              <a:rPr lang="en-US" altLang="zh-CN" sz="2000" b="1" i="1">
                <a:solidFill>
                  <a:schemeClr val="accent2"/>
                </a:solidFill>
              </a:rPr>
              <a:t> T0</a:t>
            </a:r>
            <a:r>
              <a:rPr lang="zh-CN" altLang="en-US" sz="2000" b="1">
                <a:solidFill>
                  <a:schemeClr val="accent2"/>
                </a:solidFill>
              </a:rPr>
              <a:t>时</a:t>
            </a:r>
            <a:r>
              <a:rPr lang="en-US" altLang="zh-CN" sz="2000" b="1">
                <a:solidFill>
                  <a:schemeClr val="accent2"/>
                </a:solidFill>
              </a:rPr>
              <a:t>,  </a:t>
            </a:r>
            <a:r>
              <a:rPr lang="zh-CN" altLang="en-US" sz="2000" b="1">
                <a:solidFill>
                  <a:schemeClr val="accent2"/>
                </a:solidFill>
              </a:rPr>
              <a:t>投资额大的方案优；</a:t>
            </a:r>
          </a:p>
          <a:p>
            <a:r>
              <a:rPr lang="zh-CN" altLang="en-US" sz="2000" b="1">
                <a:solidFill>
                  <a:schemeClr val="accent2"/>
                </a:solidFill>
              </a:rPr>
              <a:t>        </a:t>
            </a:r>
            <a:r>
              <a:rPr lang="en-US" altLang="zh-CN" sz="2000" b="1" i="1">
                <a:solidFill>
                  <a:schemeClr val="accent2"/>
                </a:solidFill>
              </a:rPr>
              <a:t>T</a:t>
            </a:r>
            <a:r>
              <a:rPr lang="en-US" altLang="zh-CN" sz="2000" b="1">
                <a:solidFill>
                  <a:schemeClr val="accent2"/>
                </a:solidFill>
              </a:rPr>
              <a:t>a&gt; </a:t>
            </a:r>
            <a:r>
              <a:rPr lang="en-US" altLang="zh-CN" sz="2000" b="1" i="1">
                <a:solidFill>
                  <a:schemeClr val="accent2"/>
                </a:solidFill>
              </a:rPr>
              <a:t>T0</a:t>
            </a:r>
            <a:r>
              <a:rPr lang="zh-CN" altLang="en-US" sz="2000" b="1">
                <a:solidFill>
                  <a:schemeClr val="accent2"/>
                </a:solidFill>
              </a:rPr>
              <a:t>时</a:t>
            </a:r>
            <a:r>
              <a:rPr lang="en-US" altLang="zh-CN" sz="2000" b="1">
                <a:solidFill>
                  <a:schemeClr val="accent2"/>
                </a:solidFill>
              </a:rPr>
              <a:t>,  </a:t>
            </a:r>
            <a:r>
              <a:rPr lang="zh-CN" altLang="en-US" sz="2000" b="1">
                <a:solidFill>
                  <a:schemeClr val="accent2"/>
                </a:solidFill>
              </a:rPr>
              <a:t>投资额小的方案优。</a:t>
            </a:r>
          </a:p>
          <a:p>
            <a:r>
              <a:rPr lang="zh-CN" altLang="en-US" sz="2000" b="1">
                <a:solidFill>
                  <a:srgbClr val="FF0000"/>
                </a:solidFill>
              </a:rPr>
              <a:t>例</a:t>
            </a:r>
            <a:r>
              <a:rPr lang="en-US" altLang="zh-CN" sz="2000" b="1">
                <a:solidFill>
                  <a:srgbClr val="FF0000"/>
                </a:solidFill>
              </a:rPr>
              <a:t>1</a:t>
            </a:r>
            <a:r>
              <a:rPr lang="zh-CN" altLang="en-US" sz="2000" b="1">
                <a:solidFill>
                  <a:srgbClr val="FF0000"/>
                </a:solidFill>
              </a:rPr>
              <a:t>：</a:t>
            </a:r>
            <a:r>
              <a:rPr lang="zh-CN" altLang="en-US" sz="2000" b="1"/>
              <a:t>已知两个建厂方案</a:t>
            </a:r>
            <a:r>
              <a:rPr lang="en-US" altLang="zh-CN" sz="2000" b="1"/>
              <a:t>A</a:t>
            </a:r>
            <a:r>
              <a:rPr lang="zh-CN" altLang="en-US" sz="2000" b="1"/>
              <a:t>和</a:t>
            </a:r>
            <a:r>
              <a:rPr lang="en-US" altLang="zh-CN" sz="2000" b="1"/>
              <a:t>B</a:t>
            </a:r>
            <a:r>
              <a:rPr lang="zh-CN" altLang="en-US" sz="2000" b="1"/>
              <a:t>，</a:t>
            </a:r>
            <a:r>
              <a:rPr lang="en-US" altLang="zh-CN" sz="2000" b="1"/>
              <a:t>A</a:t>
            </a:r>
            <a:r>
              <a:rPr lang="zh-CN" altLang="en-US" sz="2000" b="1"/>
              <a:t>方案投资</a:t>
            </a:r>
            <a:r>
              <a:rPr lang="en-US" altLang="zh-CN" sz="2000" b="1"/>
              <a:t>1500</a:t>
            </a:r>
            <a:r>
              <a:rPr lang="zh-CN" altLang="en-US" sz="2000" b="1"/>
              <a:t>万元，年经营成本为</a:t>
            </a:r>
            <a:r>
              <a:rPr lang="en-US" altLang="zh-CN" sz="2000" b="1"/>
              <a:t>300</a:t>
            </a:r>
            <a:r>
              <a:rPr lang="zh-CN" altLang="en-US" sz="2000" b="1"/>
              <a:t>万元；</a:t>
            </a:r>
            <a:r>
              <a:rPr lang="en-US" altLang="zh-CN" sz="2000" b="1"/>
              <a:t>B</a:t>
            </a:r>
            <a:r>
              <a:rPr lang="zh-CN" altLang="en-US" sz="2000" b="1"/>
              <a:t>方案投资</a:t>
            </a:r>
            <a:r>
              <a:rPr lang="en-US" altLang="zh-CN" sz="2000" b="1"/>
              <a:t>1000</a:t>
            </a:r>
            <a:r>
              <a:rPr lang="zh-CN" altLang="en-US" sz="2000" b="1"/>
              <a:t>万元，年经营成本为</a:t>
            </a:r>
            <a:r>
              <a:rPr lang="en-US" altLang="zh-CN" sz="2000" b="1"/>
              <a:t>400</a:t>
            </a:r>
            <a:r>
              <a:rPr lang="zh-CN" altLang="en-US" sz="2000" b="1"/>
              <a:t>万元。若基准投资回收期为</a:t>
            </a:r>
            <a:r>
              <a:rPr lang="en-US" altLang="zh-CN" sz="2000" b="1"/>
              <a:t>6</a:t>
            </a:r>
            <a:r>
              <a:rPr lang="zh-CN" altLang="en-US" sz="2000" b="1"/>
              <a:t>年，试选择方案。</a:t>
            </a:r>
          </a:p>
          <a:p>
            <a:endParaRPr lang="zh-CN" altLang="en-US" sz="2000" b="1"/>
          </a:p>
          <a:p>
            <a:r>
              <a:rPr lang="zh-CN" altLang="en-US" sz="2000" b="1">
                <a:solidFill>
                  <a:srgbClr val="FF0000"/>
                </a:solidFill>
              </a:rPr>
              <a:t>解：</a:t>
            </a:r>
          </a:p>
          <a:p>
            <a:endParaRPr lang="zh-CN" altLang="en-US" sz="2000" b="1">
              <a:solidFill>
                <a:srgbClr val="FF0000"/>
              </a:solidFill>
            </a:endParaRPr>
          </a:p>
          <a:p>
            <a:r>
              <a:rPr lang="zh-CN" altLang="en-US" sz="2400" b="1"/>
              <a:t>            </a:t>
            </a:r>
            <a:r>
              <a:rPr lang="zh-CN" altLang="en-US" sz="2000" b="1"/>
              <a:t>应选择方案</a:t>
            </a:r>
            <a:r>
              <a:rPr lang="en-US" altLang="zh-CN" sz="2000" b="1"/>
              <a:t>A</a:t>
            </a:r>
            <a:r>
              <a:rPr lang="en-US" altLang="zh-CN" sz="2400" b="1"/>
              <a:t>  </a:t>
            </a:r>
          </a:p>
          <a:p>
            <a:r>
              <a:rPr lang="en-US" altLang="zh-CN" sz="2400"/>
              <a:t> </a:t>
            </a:r>
          </a:p>
          <a:p>
            <a:r>
              <a:rPr lang="zh-CN" altLang="en-US" sz="2000" b="1">
                <a:solidFill>
                  <a:schemeClr val="accent2"/>
                </a:solidFill>
              </a:rPr>
              <a:t>但是，若两个比选方案的产出不同时</a:t>
            </a:r>
            <a:r>
              <a:rPr lang="en-US" altLang="zh-CN" sz="2000" b="1">
                <a:solidFill>
                  <a:schemeClr val="accent2"/>
                </a:solidFill>
              </a:rPr>
              <a:t>,</a:t>
            </a:r>
            <a:r>
              <a:rPr lang="zh-CN" altLang="en-US" sz="2000" b="1">
                <a:solidFill>
                  <a:schemeClr val="accent2"/>
                </a:solidFill>
              </a:rPr>
              <a:t>就不能直接用上式来进行判断。必须将比选方案的不同产出换算成单位费用进行比较。设方案的产出为</a:t>
            </a:r>
            <a:r>
              <a:rPr lang="en-US" altLang="zh-CN" sz="2000" b="1">
                <a:solidFill>
                  <a:schemeClr val="accent2"/>
                </a:solidFill>
              </a:rPr>
              <a:t>Q</a:t>
            </a:r>
            <a:r>
              <a:rPr lang="zh-CN" altLang="en-US" sz="2000" b="1">
                <a:solidFill>
                  <a:schemeClr val="accent2"/>
                </a:solidFill>
              </a:rPr>
              <a:t>，则计算公式为：</a:t>
            </a:r>
          </a:p>
          <a:p>
            <a:endParaRPr lang="en-US" altLang="zh-CN" sz="2000" b="1">
              <a:solidFill>
                <a:schemeClr val="accent2"/>
              </a:solidFill>
            </a:endParaRPr>
          </a:p>
        </p:txBody>
      </p:sp>
      <p:sp>
        <p:nvSpPr>
          <p:cNvPr id="115716" name="AutoShape 4">
            <a:extLst>
              <a:ext uri="{FF2B5EF4-FFF2-40B4-BE49-F238E27FC236}">
                <a16:creationId xmlns:a16="http://schemas.microsoft.com/office/drawing/2014/main" id="{23B6B1A4-5B58-485F-94DE-E0ED8B1BEFA2}"/>
              </a:ext>
            </a:extLst>
          </p:cNvPr>
          <p:cNvSpPr>
            <a:spLocks/>
          </p:cNvSpPr>
          <p:nvPr/>
        </p:nvSpPr>
        <p:spPr bwMode="auto">
          <a:xfrm>
            <a:off x="3132138" y="476250"/>
            <a:ext cx="144462" cy="576263"/>
          </a:xfrm>
          <a:prstGeom prst="leftBrace">
            <a:avLst>
              <a:gd name="adj1" fmla="val 33242"/>
              <a:gd name="adj2" fmla="val 50000"/>
            </a:avLst>
          </a:prstGeom>
          <a:solidFill>
            <a:schemeClr val="bg1"/>
          </a:solidFill>
          <a:ln w="28575">
            <a:solidFill>
              <a:srgbClr val="FF339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zh-CN" altLang="zh-CN">
              <a:solidFill>
                <a:srgbClr val="339933"/>
              </a:solidFill>
            </a:endParaRPr>
          </a:p>
        </p:txBody>
      </p:sp>
      <p:sp>
        <p:nvSpPr>
          <p:cNvPr id="115717" name="Rectangle 5">
            <a:extLst>
              <a:ext uri="{FF2B5EF4-FFF2-40B4-BE49-F238E27FC236}">
                <a16:creationId xmlns:a16="http://schemas.microsoft.com/office/drawing/2014/main" id="{4F7CE3CC-B31B-40FA-9E4A-0A6C40DCF02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5718" name="Object 6">
            <a:extLst>
              <a:ext uri="{FF2B5EF4-FFF2-40B4-BE49-F238E27FC236}">
                <a16:creationId xmlns:a16="http://schemas.microsoft.com/office/drawing/2014/main" id="{7FEC1832-1E62-4935-A265-740BBAFF3C32}"/>
              </a:ext>
            </a:extLst>
          </p:cNvPr>
          <p:cNvGraphicFramePr>
            <a:graphicFrameLocks noChangeAspect="1"/>
          </p:cNvGraphicFramePr>
          <p:nvPr/>
        </p:nvGraphicFramePr>
        <p:xfrm>
          <a:off x="3635375" y="2420938"/>
          <a:ext cx="3384550" cy="647700"/>
        </p:xfrm>
        <a:graphic>
          <a:graphicData uri="http://schemas.openxmlformats.org/presentationml/2006/ole">
            <mc:AlternateContent xmlns:mc="http://schemas.openxmlformats.org/markup-compatibility/2006">
              <mc:Choice xmlns:v="urn:schemas-microsoft-com:vml" Requires="v">
                <p:oleObj spid="_x0000_s115721" name="公式" r:id="rId3" imgW="1562100" imgH="393700" progId="Equation.3">
                  <p:embed/>
                </p:oleObj>
              </mc:Choice>
              <mc:Fallback>
                <p:oleObj name="公式" r:id="rId3" imgW="1562100" imgH="3937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5375" y="2420938"/>
                        <a:ext cx="3384550" cy="647700"/>
                      </a:xfrm>
                      <a:prstGeom prst="rect">
                        <a:avLst/>
                      </a:prstGeom>
                      <a:solidFill>
                        <a:srgbClr val="66FFFF"/>
                      </a:solidFill>
                    </p:spPr>
                  </p:pic>
                </p:oleObj>
              </mc:Fallback>
            </mc:AlternateContent>
          </a:graphicData>
        </a:graphic>
      </p:graphicFrame>
      <p:sp>
        <p:nvSpPr>
          <p:cNvPr id="115719" name="Rectangle 7">
            <a:extLst>
              <a:ext uri="{FF2B5EF4-FFF2-40B4-BE49-F238E27FC236}">
                <a16:creationId xmlns:a16="http://schemas.microsoft.com/office/drawing/2014/main" id="{D61EC71A-C505-4E4D-A7E1-48B258EEE81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5720" name="Object 8">
            <a:extLst>
              <a:ext uri="{FF2B5EF4-FFF2-40B4-BE49-F238E27FC236}">
                <a16:creationId xmlns:a16="http://schemas.microsoft.com/office/drawing/2014/main" id="{F7BF63A1-9579-459E-91B3-B5535E2EBB53}"/>
              </a:ext>
            </a:extLst>
          </p:cNvPr>
          <p:cNvGraphicFramePr>
            <a:graphicFrameLocks noChangeAspect="1"/>
          </p:cNvGraphicFramePr>
          <p:nvPr/>
        </p:nvGraphicFramePr>
        <p:xfrm>
          <a:off x="3995738" y="5229225"/>
          <a:ext cx="2592387" cy="769938"/>
        </p:xfrm>
        <a:graphic>
          <a:graphicData uri="http://schemas.openxmlformats.org/presentationml/2006/ole">
            <mc:AlternateContent xmlns:mc="http://schemas.openxmlformats.org/markup-compatibility/2006">
              <mc:Choice xmlns:v="urn:schemas-microsoft-com:vml" Requires="v">
                <p:oleObj spid="_x0000_s115722" name="公式" r:id="rId5" imgW="1384300" imgH="444500" progId="Equation.3">
                  <p:embed/>
                </p:oleObj>
              </mc:Choice>
              <mc:Fallback>
                <p:oleObj name="公式" r:id="rId5" imgW="1384300" imgH="4445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5738" y="5229225"/>
                        <a:ext cx="2592387" cy="769938"/>
                      </a:xfrm>
                      <a:prstGeom prst="rect">
                        <a:avLst/>
                      </a:prstGeom>
                      <a:solidFill>
                        <a:srgbClr val="FF99FF"/>
                      </a:solidFill>
                    </p:spPr>
                  </p:pic>
                </p:oleObj>
              </mc:Fallback>
            </mc:AlternateContent>
          </a:graphicData>
        </a:graphic>
      </p:graphicFrame>
    </p:spTree>
  </p:cSld>
  <p:clrMapOvr>
    <a:masterClrMapping/>
  </p:clrMapOvr>
  <p:transition spd="slow">
    <p:randomBar dir="ver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a:extLst>
              <a:ext uri="{FF2B5EF4-FFF2-40B4-BE49-F238E27FC236}">
                <a16:creationId xmlns:a16="http://schemas.microsoft.com/office/drawing/2014/main" id="{9BF72AEC-296D-4DF2-9050-566268966F78}"/>
              </a:ext>
            </a:extLst>
          </p:cNvPr>
          <p:cNvSpPr>
            <a:spLocks noGrp="1"/>
          </p:cNvSpPr>
          <p:nvPr>
            <p:ph type="sldNum" sz="quarter" idx="10"/>
          </p:nvPr>
        </p:nvSpPr>
        <p:spPr/>
        <p:txBody>
          <a:bodyPr/>
          <a:lstStyle/>
          <a:p>
            <a:fld id="{9FBEA2B4-FDA2-468D-B30D-24658FF99B8F}" type="slidenum">
              <a:rPr lang="en-US" altLang="zh-CN"/>
              <a:pPr/>
              <a:t>52</a:t>
            </a:fld>
            <a:endParaRPr lang="en-US" altLang="zh-CN">
              <a:solidFill>
                <a:schemeClr val="tx1"/>
              </a:solidFill>
            </a:endParaRPr>
          </a:p>
        </p:txBody>
      </p:sp>
      <p:sp>
        <p:nvSpPr>
          <p:cNvPr id="116738" name="Rectangle 2">
            <a:extLst>
              <a:ext uri="{FF2B5EF4-FFF2-40B4-BE49-F238E27FC236}">
                <a16:creationId xmlns:a16="http://schemas.microsoft.com/office/drawing/2014/main" id="{D3EE99D6-8E2B-40EF-99C1-FD0748624C25}"/>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第二节     多方案比选的常用指标</a:t>
            </a:r>
          </a:p>
        </p:txBody>
      </p:sp>
      <p:sp>
        <p:nvSpPr>
          <p:cNvPr id="116739" name="Rectangle 3">
            <a:extLst>
              <a:ext uri="{FF2B5EF4-FFF2-40B4-BE49-F238E27FC236}">
                <a16:creationId xmlns:a16="http://schemas.microsoft.com/office/drawing/2014/main" id="{4B2F6617-3DEE-4BF3-9BF7-199BD30C5F3F}"/>
              </a:ext>
            </a:extLst>
          </p:cNvPr>
          <p:cNvSpPr>
            <a:spLocks noGrp="1" noChangeArrowheads="1"/>
          </p:cNvSpPr>
          <p:nvPr>
            <p:ph type="body" idx="1"/>
          </p:nvPr>
        </p:nvSpPr>
        <p:spPr>
          <a:xfrm>
            <a:off x="2627313" y="0"/>
            <a:ext cx="6732587" cy="6858000"/>
          </a:xfrm>
          <a:noFill/>
          <a:ln>
            <a:solidFill>
              <a:srgbClr val="FF0066"/>
            </a:solidFill>
            <a:miter lim="800000"/>
            <a:headEnd/>
            <a:tailEnd/>
          </a:ln>
        </p:spPr>
        <p:txBody>
          <a:bodyPr/>
          <a:lstStyle/>
          <a:p>
            <a:r>
              <a:rPr lang="zh-CN" altLang="en-US" sz="2400" b="1">
                <a:solidFill>
                  <a:srgbClr val="FF0000"/>
                </a:solidFill>
              </a:rPr>
              <a:t>二、计算费用</a:t>
            </a:r>
          </a:p>
          <a:p>
            <a:r>
              <a:rPr lang="zh-CN" altLang="en-US" sz="2000" b="1"/>
              <a:t>只考虑静态计算费用</a:t>
            </a:r>
            <a:r>
              <a:rPr lang="zh-CN" altLang="en-US" sz="2000"/>
              <a:t> 。</a:t>
            </a:r>
          </a:p>
          <a:p>
            <a:r>
              <a:rPr lang="zh-CN" altLang="en-US" sz="2000" b="1"/>
              <a:t>由静态相对投资回收期可知，两个互斥方案比较时，</a:t>
            </a:r>
          </a:p>
          <a:p>
            <a:r>
              <a:rPr lang="zh-CN" altLang="en-US" sz="2000" b="1"/>
              <a:t>若有</a:t>
            </a:r>
          </a:p>
          <a:p>
            <a:endParaRPr lang="zh-CN" altLang="en-US" sz="2000" b="1"/>
          </a:p>
          <a:p>
            <a:pPr>
              <a:buFont typeface="Wingdings" panose="05000000000000000000" pitchFamily="2" charset="2"/>
              <a:buNone/>
            </a:pPr>
            <a:r>
              <a:rPr lang="zh-CN" altLang="en-US" sz="2000" b="1"/>
              <a:t>                      ≤</a:t>
            </a:r>
            <a:r>
              <a:rPr lang="en-US" altLang="zh-CN" sz="2000" b="1"/>
              <a:t>T</a:t>
            </a:r>
            <a:r>
              <a:rPr lang="en-US" altLang="zh-CN" sz="2000" b="1" baseline="-25000"/>
              <a:t>0</a:t>
            </a:r>
            <a:r>
              <a:rPr lang="en-US" altLang="zh-CN" sz="2000" b="1"/>
              <a:t> ,</a:t>
            </a:r>
            <a:r>
              <a:rPr lang="zh-CN" altLang="en-US" sz="2000" b="1"/>
              <a:t>则方案</a:t>
            </a:r>
            <a:r>
              <a:rPr lang="en-US" altLang="zh-CN" sz="2000" b="1"/>
              <a:t>2</a:t>
            </a:r>
            <a:r>
              <a:rPr lang="zh-CN" altLang="en-US" sz="2000" b="1"/>
              <a:t>优于方案</a:t>
            </a:r>
            <a:r>
              <a:rPr lang="en-US" altLang="zh-CN" sz="2000" b="1"/>
              <a:t>1, </a:t>
            </a:r>
            <a:r>
              <a:rPr lang="zh-CN" altLang="en-US" sz="2000" b="1"/>
              <a:t>移项并整理得</a:t>
            </a:r>
            <a:r>
              <a:rPr lang="en-US" altLang="zh-CN" sz="2000" b="1"/>
              <a:t>:</a:t>
            </a:r>
          </a:p>
          <a:p>
            <a:endParaRPr lang="de-DE" altLang="zh-CN" sz="2000" b="1"/>
          </a:p>
          <a:p>
            <a:r>
              <a:rPr lang="de-DE" altLang="zh-CN" sz="2000" b="1" i="1"/>
              <a:t> K</a:t>
            </a:r>
            <a:r>
              <a:rPr lang="de-DE" altLang="zh-CN" sz="2000" b="1" baseline="-25000"/>
              <a:t>2</a:t>
            </a:r>
            <a:r>
              <a:rPr lang="de-DE" altLang="zh-CN" sz="2000" b="1"/>
              <a:t> - </a:t>
            </a:r>
            <a:r>
              <a:rPr lang="de-DE" altLang="zh-CN" sz="2000" b="1" i="1"/>
              <a:t>K</a:t>
            </a:r>
            <a:r>
              <a:rPr lang="de-DE" altLang="zh-CN" sz="2000" b="1" baseline="-25000"/>
              <a:t>1</a:t>
            </a:r>
            <a:r>
              <a:rPr lang="de-DE" altLang="zh-CN" sz="2000" b="1"/>
              <a:t> ≤ </a:t>
            </a:r>
            <a:r>
              <a:rPr lang="de-DE" altLang="zh-CN" sz="2000" b="1" i="1"/>
              <a:t>T</a:t>
            </a:r>
            <a:r>
              <a:rPr lang="de-DE" altLang="zh-CN" sz="2000" b="1" baseline="-25000"/>
              <a:t>0</a:t>
            </a:r>
            <a:r>
              <a:rPr lang="de-DE" altLang="zh-CN" sz="2000" b="1"/>
              <a:t> (</a:t>
            </a:r>
            <a:r>
              <a:rPr lang="de-DE" altLang="zh-CN" sz="2000" b="1" i="1"/>
              <a:t>C</a:t>
            </a:r>
            <a:r>
              <a:rPr lang="de-DE" altLang="zh-CN" sz="2000" b="1" baseline="-25000"/>
              <a:t>1</a:t>
            </a:r>
            <a:r>
              <a:rPr lang="de-DE" altLang="zh-CN" sz="2000" b="1"/>
              <a:t>-</a:t>
            </a:r>
            <a:r>
              <a:rPr lang="de-DE" altLang="zh-CN" sz="2000" b="1" i="1"/>
              <a:t>C</a:t>
            </a:r>
            <a:r>
              <a:rPr lang="de-DE" altLang="zh-CN" sz="2000" b="1" baseline="-25000"/>
              <a:t>2</a:t>
            </a:r>
            <a:r>
              <a:rPr lang="de-DE" altLang="zh-CN" sz="2000" b="1"/>
              <a:t>)  </a:t>
            </a:r>
            <a:r>
              <a:rPr lang="en-US" altLang="zh-CN" sz="2000" b="1"/>
              <a:t>          </a:t>
            </a:r>
            <a:r>
              <a:rPr lang="de-DE" altLang="zh-CN" sz="2000" b="1" i="1"/>
              <a:t>K</a:t>
            </a:r>
            <a:r>
              <a:rPr lang="de-DE" altLang="zh-CN" sz="2000" b="1" baseline="-25000"/>
              <a:t>2</a:t>
            </a:r>
            <a:r>
              <a:rPr lang="de-DE" altLang="zh-CN" sz="2000" b="1"/>
              <a:t> + </a:t>
            </a:r>
            <a:r>
              <a:rPr lang="de-DE" altLang="zh-CN" sz="2000" b="1" i="1"/>
              <a:t>T</a:t>
            </a:r>
            <a:r>
              <a:rPr lang="de-DE" altLang="zh-CN" sz="2000" b="1" baseline="-25000"/>
              <a:t>0</a:t>
            </a:r>
            <a:r>
              <a:rPr lang="de-DE" altLang="zh-CN" sz="2000" b="1"/>
              <a:t>·</a:t>
            </a:r>
            <a:r>
              <a:rPr lang="de-DE" altLang="zh-CN" sz="2000" b="1" i="1"/>
              <a:t>C</a:t>
            </a:r>
            <a:r>
              <a:rPr lang="de-DE" altLang="zh-CN" sz="2000" b="1" baseline="-25000"/>
              <a:t>2</a:t>
            </a:r>
            <a:r>
              <a:rPr lang="de-DE" altLang="zh-CN" sz="2000" b="1"/>
              <a:t> ≤ </a:t>
            </a:r>
            <a:r>
              <a:rPr lang="de-DE" altLang="zh-CN" sz="2000" b="1" i="1"/>
              <a:t>K</a:t>
            </a:r>
            <a:r>
              <a:rPr lang="de-DE" altLang="zh-CN" sz="2000" b="1" baseline="-25000"/>
              <a:t>1 </a:t>
            </a:r>
            <a:r>
              <a:rPr lang="de-DE" altLang="zh-CN" sz="2000" b="1"/>
              <a:t>+ </a:t>
            </a:r>
            <a:r>
              <a:rPr lang="de-DE" altLang="zh-CN" sz="2000" b="1" i="1"/>
              <a:t>T</a:t>
            </a:r>
            <a:r>
              <a:rPr lang="de-DE" altLang="zh-CN" sz="2000" b="1" baseline="-25000"/>
              <a:t>0</a:t>
            </a:r>
            <a:r>
              <a:rPr lang="de-DE" altLang="zh-CN" sz="2000" b="1"/>
              <a:t> ·</a:t>
            </a:r>
            <a:r>
              <a:rPr lang="de-DE" altLang="zh-CN" sz="2000" b="1" i="1"/>
              <a:t>C</a:t>
            </a:r>
            <a:r>
              <a:rPr lang="de-DE" altLang="zh-CN" sz="2000" b="1" baseline="-25000"/>
              <a:t>1</a:t>
            </a:r>
            <a:endParaRPr lang="en-US" altLang="zh-CN" sz="2000" b="1" baseline="-25000"/>
          </a:p>
          <a:p>
            <a:r>
              <a:rPr lang="en-US" altLang="zh-CN" sz="2000" b="1" i="1"/>
              <a:t>K</a:t>
            </a:r>
            <a:r>
              <a:rPr lang="en-US" altLang="zh-CN" sz="2000" b="1" baseline="-25000"/>
              <a:t>2</a:t>
            </a:r>
            <a:r>
              <a:rPr lang="en-US" altLang="zh-CN" sz="2000" b="1"/>
              <a:t> + </a:t>
            </a:r>
            <a:r>
              <a:rPr lang="en-US" altLang="zh-CN" sz="2000" b="1" i="1"/>
              <a:t>T</a:t>
            </a:r>
            <a:r>
              <a:rPr lang="en-US" altLang="zh-CN" sz="2000" b="1" baseline="-25000"/>
              <a:t>0</a:t>
            </a:r>
            <a:r>
              <a:rPr lang="en-US" altLang="zh-CN" sz="2000" b="1"/>
              <a:t>·</a:t>
            </a:r>
            <a:r>
              <a:rPr lang="en-US" altLang="zh-CN" sz="2000" b="1" i="1"/>
              <a:t>C</a:t>
            </a:r>
            <a:r>
              <a:rPr lang="en-US" altLang="zh-CN" sz="2000" b="1" baseline="-25000"/>
              <a:t>2</a:t>
            </a:r>
            <a:r>
              <a:rPr lang="zh-CN" altLang="en-US" sz="2000" b="1"/>
              <a:t>是方案</a:t>
            </a:r>
            <a:r>
              <a:rPr lang="en-US" altLang="zh-CN" sz="2000" b="1"/>
              <a:t>2</a:t>
            </a:r>
            <a:r>
              <a:rPr lang="zh-CN" altLang="en-US" sz="2000" b="1"/>
              <a:t>在相对投资回收期内的总计算费用；</a:t>
            </a:r>
            <a:r>
              <a:rPr lang="en-US" altLang="zh-CN" sz="2000" b="1" i="1"/>
              <a:t>K</a:t>
            </a:r>
            <a:r>
              <a:rPr lang="en-US" altLang="zh-CN" sz="2000" b="1" baseline="-25000"/>
              <a:t>1</a:t>
            </a:r>
            <a:r>
              <a:rPr lang="en-US" altLang="zh-CN" sz="2000" b="1"/>
              <a:t> + </a:t>
            </a:r>
            <a:r>
              <a:rPr lang="en-US" altLang="zh-CN" sz="2000" b="1" i="1"/>
              <a:t>T</a:t>
            </a:r>
            <a:r>
              <a:rPr lang="en-US" altLang="zh-CN" sz="2000" b="1" baseline="-25000"/>
              <a:t>0</a:t>
            </a:r>
            <a:r>
              <a:rPr lang="en-US" altLang="zh-CN" sz="2000" b="1"/>
              <a:t>·</a:t>
            </a:r>
            <a:r>
              <a:rPr lang="en-US" altLang="zh-CN" sz="2000" b="1" i="1"/>
              <a:t>C</a:t>
            </a:r>
            <a:r>
              <a:rPr lang="en-US" altLang="zh-CN" sz="2000" b="1" baseline="-25000"/>
              <a:t>1</a:t>
            </a:r>
            <a:r>
              <a:rPr lang="zh-CN" altLang="en-US" sz="2000" b="1"/>
              <a:t>是方案</a:t>
            </a:r>
            <a:r>
              <a:rPr lang="en-US" altLang="zh-CN" sz="2000" b="1"/>
              <a:t>1</a:t>
            </a:r>
            <a:r>
              <a:rPr lang="zh-CN" altLang="en-US" sz="2000" b="1"/>
              <a:t>在相对投资回收期内的总计算费用。将计算费用用字母</a:t>
            </a:r>
            <a:r>
              <a:rPr lang="en-US" altLang="zh-CN" sz="2000" b="1"/>
              <a:t>Z</a:t>
            </a:r>
            <a:r>
              <a:rPr lang="zh-CN" altLang="en-US" sz="2000" b="1"/>
              <a:t>表示，用项目或方案的寿命周期代替基准投资回收期，则方案的总计算费用为：</a:t>
            </a:r>
          </a:p>
          <a:p>
            <a:endParaRPr lang="zh-CN" altLang="en-US" sz="2000" b="1"/>
          </a:p>
          <a:p>
            <a:endParaRPr lang="zh-CN" altLang="en-US" sz="2000" b="1"/>
          </a:p>
          <a:p>
            <a:r>
              <a:rPr lang="zh-CN" altLang="en-US" sz="2000" b="1"/>
              <a:t>式中：</a:t>
            </a:r>
            <a:r>
              <a:rPr lang="en-US" altLang="zh-CN" sz="2000" b="1" i="1"/>
              <a:t>Zj(</a:t>
            </a:r>
            <a:r>
              <a:rPr lang="zh-CN" altLang="en-US" sz="2000" b="1" i="1"/>
              <a:t>总</a:t>
            </a:r>
            <a:r>
              <a:rPr lang="en-US" altLang="zh-CN" sz="2000" b="1" i="1"/>
              <a:t>)</a:t>
            </a:r>
            <a:r>
              <a:rPr lang="en-US" altLang="zh-CN" sz="2000" b="1"/>
              <a:t>——</a:t>
            </a:r>
            <a:r>
              <a:rPr lang="zh-CN" altLang="en-US" sz="2000" b="1"/>
              <a:t>第</a:t>
            </a:r>
            <a:r>
              <a:rPr lang="en-US" altLang="zh-CN" sz="2000" b="1" i="1"/>
              <a:t>j</a:t>
            </a:r>
            <a:r>
              <a:rPr lang="zh-CN" altLang="en-US" sz="2000" b="1"/>
              <a:t>方案的期初静态总计算费用；</a:t>
            </a:r>
          </a:p>
          <a:p>
            <a:r>
              <a:rPr lang="zh-CN" altLang="en-US" sz="2000" b="1"/>
              <a:t>           </a:t>
            </a:r>
            <a:r>
              <a:rPr lang="en-US" altLang="zh-CN" sz="2000" b="1" i="1"/>
              <a:t>Kj</a:t>
            </a:r>
            <a:r>
              <a:rPr lang="en-US" altLang="zh-CN" sz="2000" b="1"/>
              <a:t>——</a:t>
            </a:r>
            <a:r>
              <a:rPr lang="zh-CN" altLang="en-US" sz="2000" b="1"/>
              <a:t>第</a:t>
            </a:r>
            <a:r>
              <a:rPr lang="en-US" altLang="zh-CN" sz="2000" b="1" i="1"/>
              <a:t>j</a:t>
            </a:r>
            <a:r>
              <a:rPr lang="zh-CN" altLang="en-US" sz="2000" b="1"/>
              <a:t>方案的期初总投资；</a:t>
            </a:r>
          </a:p>
          <a:p>
            <a:r>
              <a:rPr lang="zh-CN" altLang="en-US" sz="2000" b="1"/>
              <a:t>            </a:t>
            </a:r>
            <a:r>
              <a:rPr lang="en-US" altLang="zh-CN" sz="2000" b="1" i="1"/>
              <a:t>Cj </a:t>
            </a:r>
            <a:r>
              <a:rPr lang="en-US" altLang="zh-CN" sz="2000" b="1"/>
              <a:t>——</a:t>
            </a:r>
            <a:r>
              <a:rPr lang="zh-CN" altLang="en-US" sz="2000" b="1"/>
              <a:t>第</a:t>
            </a:r>
            <a:r>
              <a:rPr lang="en-US" altLang="zh-CN" sz="2000" b="1" i="1"/>
              <a:t>j</a:t>
            </a:r>
            <a:r>
              <a:rPr lang="zh-CN" altLang="en-US" sz="2000" b="1"/>
              <a:t>方案的年经营成本；      </a:t>
            </a:r>
          </a:p>
          <a:p>
            <a:r>
              <a:rPr lang="zh-CN" altLang="en-US" sz="2000" b="1"/>
              <a:t>             </a:t>
            </a:r>
            <a:r>
              <a:rPr lang="zh-CN" altLang="en-US" sz="2000" b="1" i="1"/>
              <a:t> </a:t>
            </a:r>
            <a:r>
              <a:rPr lang="en-US" altLang="zh-CN" sz="2000" b="1" i="1"/>
              <a:t>T</a:t>
            </a:r>
            <a:r>
              <a:rPr lang="en-US" altLang="zh-CN" sz="2000" b="1"/>
              <a:t>——</a:t>
            </a:r>
            <a:r>
              <a:rPr lang="zh-CN" altLang="en-US" sz="2000" b="1"/>
              <a:t>项目或方案的寿命周期。</a:t>
            </a:r>
          </a:p>
          <a:p>
            <a:endParaRPr lang="en-US" altLang="zh-CN" sz="2000" b="1"/>
          </a:p>
        </p:txBody>
      </p:sp>
      <p:sp>
        <p:nvSpPr>
          <p:cNvPr id="116740" name="Text Box 4">
            <a:extLst>
              <a:ext uri="{FF2B5EF4-FFF2-40B4-BE49-F238E27FC236}">
                <a16:creationId xmlns:a16="http://schemas.microsoft.com/office/drawing/2014/main" id="{51860E20-F634-4110-806D-DBFB5370FF9A}"/>
              </a:ext>
            </a:extLst>
          </p:cNvPr>
          <p:cNvSpPr txBox="1">
            <a:spLocks noChangeArrowheads="1"/>
          </p:cNvSpPr>
          <p:nvPr/>
        </p:nvSpPr>
        <p:spPr bwMode="auto">
          <a:xfrm>
            <a:off x="-92075" y="328453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zh-CN" altLang="zh-CN"/>
          </a:p>
        </p:txBody>
      </p:sp>
      <p:graphicFrame>
        <p:nvGraphicFramePr>
          <p:cNvPr id="116741" name="Object 5">
            <a:extLst>
              <a:ext uri="{FF2B5EF4-FFF2-40B4-BE49-F238E27FC236}">
                <a16:creationId xmlns:a16="http://schemas.microsoft.com/office/drawing/2014/main" id="{6C39C466-F3F5-498C-BDFA-DA7832483290}"/>
              </a:ext>
            </a:extLst>
          </p:cNvPr>
          <p:cNvGraphicFramePr>
            <a:graphicFrameLocks noChangeAspect="1"/>
          </p:cNvGraphicFramePr>
          <p:nvPr/>
        </p:nvGraphicFramePr>
        <p:xfrm>
          <a:off x="2771775" y="1628775"/>
          <a:ext cx="1152525" cy="719138"/>
        </p:xfrm>
        <a:graphic>
          <a:graphicData uri="http://schemas.openxmlformats.org/presentationml/2006/ole">
            <mc:AlternateContent xmlns:mc="http://schemas.openxmlformats.org/markup-compatibility/2006">
              <mc:Choice xmlns:v="urn:schemas-microsoft-com:vml" Requires="v">
                <p:oleObj spid="_x0000_s116745" name="公式" r:id="rId3" imgW="875920" imgH="444307" progId="Equation.3">
                  <p:embed/>
                </p:oleObj>
              </mc:Choice>
              <mc:Fallback>
                <p:oleObj name="公式" r:id="rId3" imgW="875920" imgH="44430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1628775"/>
                        <a:ext cx="1152525" cy="719138"/>
                      </a:xfrm>
                      <a:prstGeom prst="rect">
                        <a:avLst/>
                      </a:prstGeom>
                      <a:solidFill>
                        <a:srgbClr val="00FF99"/>
                      </a:solidFill>
                    </p:spPr>
                  </p:pic>
                </p:oleObj>
              </mc:Fallback>
            </mc:AlternateContent>
          </a:graphicData>
        </a:graphic>
      </p:graphicFrame>
      <p:sp>
        <p:nvSpPr>
          <p:cNvPr id="116742" name="AutoShape 6">
            <a:extLst>
              <a:ext uri="{FF2B5EF4-FFF2-40B4-BE49-F238E27FC236}">
                <a16:creationId xmlns:a16="http://schemas.microsoft.com/office/drawing/2014/main" id="{F93E7F9C-51BC-4EC8-A218-5CD15EAE3773}"/>
              </a:ext>
            </a:extLst>
          </p:cNvPr>
          <p:cNvSpPr>
            <a:spLocks noChangeArrowheads="1"/>
          </p:cNvSpPr>
          <p:nvPr/>
        </p:nvSpPr>
        <p:spPr bwMode="auto">
          <a:xfrm>
            <a:off x="5435600" y="2636838"/>
            <a:ext cx="576263" cy="144462"/>
          </a:xfrm>
          <a:prstGeom prst="rightArrow">
            <a:avLst>
              <a:gd name="adj1" fmla="val 50000"/>
              <a:gd name="adj2" fmla="val 997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16743" name="Rectangle 7">
            <a:extLst>
              <a:ext uri="{FF2B5EF4-FFF2-40B4-BE49-F238E27FC236}">
                <a16:creationId xmlns:a16="http://schemas.microsoft.com/office/drawing/2014/main" id="{892113D7-C07B-448D-93F9-D9B39FAA8940}"/>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6744" name="Object 8">
            <a:extLst>
              <a:ext uri="{FF2B5EF4-FFF2-40B4-BE49-F238E27FC236}">
                <a16:creationId xmlns:a16="http://schemas.microsoft.com/office/drawing/2014/main" id="{0BE99761-7857-4EF1-B072-440B37F720C1}"/>
              </a:ext>
            </a:extLst>
          </p:cNvPr>
          <p:cNvGraphicFramePr>
            <a:graphicFrameLocks noChangeAspect="1"/>
          </p:cNvGraphicFramePr>
          <p:nvPr/>
        </p:nvGraphicFramePr>
        <p:xfrm>
          <a:off x="4067175" y="4292600"/>
          <a:ext cx="2665413" cy="517525"/>
        </p:xfrm>
        <a:graphic>
          <a:graphicData uri="http://schemas.openxmlformats.org/presentationml/2006/ole">
            <mc:AlternateContent xmlns:mc="http://schemas.openxmlformats.org/markup-compatibility/2006">
              <mc:Choice xmlns:v="urn:schemas-microsoft-com:vml" Requires="v">
                <p:oleObj spid="_x0000_s116746" name="公式" r:id="rId5" imgW="1193800" imgH="241300" progId="Equation.3">
                  <p:embed/>
                </p:oleObj>
              </mc:Choice>
              <mc:Fallback>
                <p:oleObj name="公式" r:id="rId5" imgW="1193800" imgH="2413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7175" y="4292600"/>
                        <a:ext cx="2665413" cy="517525"/>
                      </a:xfrm>
                      <a:prstGeom prst="rect">
                        <a:avLst/>
                      </a:prstGeom>
                      <a:solidFill>
                        <a:srgbClr val="FF99FF"/>
                      </a:solidFill>
                    </p:spPr>
                  </p:pic>
                </p:oleObj>
              </mc:Fallback>
            </mc:AlternateContent>
          </a:graphicData>
        </a:graphic>
      </p:graphicFrame>
    </p:spTree>
  </p:cSld>
  <p:clrMapOvr>
    <a:masterClrMapping/>
  </p:clrMapOvr>
  <p:transition spd="slow">
    <p:randomBar dir="ver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820F39C4-CB52-4052-B9CC-75DE6CD9A2F4}"/>
              </a:ext>
            </a:extLst>
          </p:cNvPr>
          <p:cNvSpPr>
            <a:spLocks noGrp="1"/>
          </p:cNvSpPr>
          <p:nvPr>
            <p:ph type="sldNum" sz="quarter" idx="10"/>
          </p:nvPr>
        </p:nvSpPr>
        <p:spPr/>
        <p:txBody>
          <a:bodyPr/>
          <a:lstStyle/>
          <a:p>
            <a:fld id="{A908DBBF-5358-43EB-BE74-57475382550D}" type="slidenum">
              <a:rPr lang="en-US" altLang="zh-CN"/>
              <a:pPr/>
              <a:t>53</a:t>
            </a:fld>
            <a:endParaRPr lang="en-US" altLang="zh-CN">
              <a:solidFill>
                <a:schemeClr val="tx1"/>
              </a:solidFill>
            </a:endParaRPr>
          </a:p>
        </p:txBody>
      </p:sp>
      <p:sp>
        <p:nvSpPr>
          <p:cNvPr id="117762" name="Rectangle 2">
            <a:extLst>
              <a:ext uri="{FF2B5EF4-FFF2-40B4-BE49-F238E27FC236}">
                <a16:creationId xmlns:a16="http://schemas.microsoft.com/office/drawing/2014/main" id="{5489169F-B283-424A-9215-7AB7C0823CF1}"/>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第二节     多方案比选的常用指标</a:t>
            </a:r>
          </a:p>
        </p:txBody>
      </p:sp>
      <p:sp>
        <p:nvSpPr>
          <p:cNvPr id="117763" name="Rectangle 3">
            <a:extLst>
              <a:ext uri="{FF2B5EF4-FFF2-40B4-BE49-F238E27FC236}">
                <a16:creationId xmlns:a16="http://schemas.microsoft.com/office/drawing/2014/main" id="{26FC67B4-5533-4D4D-8A1E-3E0E3B79B052}"/>
              </a:ext>
            </a:extLst>
          </p:cNvPr>
          <p:cNvSpPr>
            <a:spLocks noGrp="1" noChangeArrowheads="1"/>
          </p:cNvSpPr>
          <p:nvPr>
            <p:ph type="body" idx="1"/>
          </p:nvPr>
        </p:nvSpPr>
        <p:spPr>
          <a:xfrm>
            <a:off x="2438400" y="188913"/>
            <a:ext cx="6705600" cy="6480175"/>
          </a:xfrm>
        </p:spPr>
        <p:txBody>
          <a:bodyPr/>
          <a:lstStyle/>
          <a:p>
            <a:r>
              <a:rPr lang="zh-CN" altLang="en-US" sz="2000" b="1">
                <a:solidFill>
                  <a:schemeClr val="accent2"/>
                </a:solidFill>
              </a:rPr>
              <a:t>多方案比较时，方案的期初静态总费用</a:t>
            </a:r>
            <a:r>
              <a:rPr lang="en-US" altLang="zh-CN" sz="2000" b="1">
                <a:solidFill>
                  <a:schemeClr val="accent2"/>
                </a:solidFill>
              </a:rPr>
              <a:t>Zj(</a:t>
            </a:r>
            <a:r>
              <a:rPr lang="zh-CN" altLang="en-US" sz="2000" b="1">
                <a:solidFill>
                  <a:schemeClr val="accent2"/>
                </a:solidFill>
              </a:rPr>
              <a:t>总</a:t>
            </a:r>
            <a:r>
              <a:rPr lang="en-US" altLang="zh-CN" sz="2000" b="1">
                <a:solidFill>
                  <a:schemeClr val="accent2"/>
                </a:solidFill>
              </a:rPr>
              <a:t>)</a:t>
            </a:r>
            <a:r>
              <a:rPr lang="zh-CN" altLang="en-US" sz="2000" b="1">
                <a:solidFill>
                  <a:schemeClr val="accent2"/>
                </a:solidFill>
              </a:rPr>
              <a:t>最低的方案最优。</a:t>
            </a:r>
          </a:p>
          <a:p>
            <a:r>
              <a:rPr lang="zh-CN" altLang="en-US" sz="2000" b="1"/>
              <a:t>也可以年计算费用，其公式为：</a:t>
            </a:r>
          </a:p>
          <a:p>
            <a:r>
              <a:rPr lang="zh-CN" altLang="en-US" sz="2000" b="1"/>
              <a:t>                                  </a:t>
            </a:r>
          </a:p>
          <a:p>
            <a:endParaRPr lang="zh-CN" altLang="en-US" sz="2000" b="1"/>
          </a:p>
          <a:p>
            <a:r>
              <a:rPr lang="zh-CN" altLang="en-US" sz="2000" b="1"/>
              <a:t>式中：</a:t>
            </a:r>
          </a:p>
          <a:p>
            <a:r>
              <a:rPr lang="zh-CN" altLang="en-US" sz="2000" b="1" i="1"/>
              <a:t>  </a:t>
            </a:r>
            <a:r>
              <a:rPr lang="en-US" altLang="zh-CN" sz="2000" b="1" i="1"/>
              <a:t>Zj(</a:t>
            </a:r>
            <a:r>
              <a:rPr lang="zh-CN" altLang="en-US" sz="2000" b="1" i="1"/>
              <a:t>年</a:t>
            </a:r>
            <a:r>
              <a:rPr lang="en-US" altLang="zh-CN" sz="2000" b="1" i="1"/>
              <a:t>)</a:t>
            </a:r>
            <a:r>
              <a:rPr lang="en-US" altLang="zh-CN" sz="2000" b="1"/>
              <a:t>——</a:t>
            </a:r>
            <a:r>
              <a:rPr lang="zh-CN" altLang="en-US" sz="2000" b="1"/>
              <a:t>第</a:t>
            </a:r>
            <a:r>
              <a:rPr lang="en-US" altLang="zh-CN" sz="2000" b="1" i="1"/>
              <a:t>j</a:t>
            </a:r>
            <a:r>
              <a:rPr lang="zh-CN" altLang="en-US" sz="2000" b="1"/>
              <a:t>方案每年的静态计算费用（简称年     </a:t>
            </a:r>
          </a:p>
          <a:p>
            <a:r>
              <a:rPr lang="zh-CN" altLang="en-US" sz="2000" b="1"/>
              <a:t>             计算费用）；其余符号意义同上。</a:t>
            </a:r>
          </a:p>
          <a:p>
            <a:r>
              <a:rPr lang="zh-CN" altLang="en-US" sz="2000" b="1">
                <a:solidFill>
                  <a:srgbClr val="FF3399"/>
                </a:solidFill>
              </a:rPr>
              <a:t>多方案比较时，也是方案的年静态计算费用</a:t>
            </a:r>
            <a:r>
              <a:rPr lang="en-US" altLang="zh-CN" sz="2000" b="1" i="1">
                <a:solidFill>
                  <a:srgbClr val="FF3399"/>
                </a:solidFill>
              </a:rPr>
              <a:t>Zj(</a:t>
            </a:r>
            <a:r>
              <a:rPr lang="zh-CN" altLang="en-US" sz="2000" b="1" i="1">
                <a:solidFill>
                  <a:srgbClr val="FF3399"/>
                </a:solidFill>
              </a:rPr>
              <a:t>年</a:t>
            </a:r>
            <a:r>
              <a:rPr lang="en-US" altLang="zh-CN" sz="2000" b="1" i="1">
                <a:solidFill>
                  <a:srgbClr val="FF3399"/>
                </a:solidFill>
              </a:rPr>
              <a:t>)</a:t>
            </a:r>
            <a:r>
              <a:rPr lang="zh-CN" altLang="en-US" sz="2000" b="1">
                <a:solidFill>
                  <a:srgbClr val="FF3399"/>
                </a:solidFill>
              </a:rPr>
              <a:t>最低的方案最优。</a:t>
            </a:r>
          </a:p>
          <a:p>
            <a:endParaRPr lang="zh-CN" altLang="en-US" sz="2000" b="1">
              <a:solidFill>
                <a:srgbClr val="FF3399"/>
              </a:solidFill>
            </a:endParaRPr>
          </a:p>
          <a:p>
            <a:pPr>
              <a:lnSpc>
                <a:spcPct val="110000"/>
              </a:lnSpc>
            </a:pPr>
            <a:r>
              <a:rPr lang="zh-CN" altLang="en-US" sz="2000" b="1">
                <a:solidFill>
                  <a:srgbClr val="FF3399"/>
                </a:solidFill>
              </a:rPr>
              <a:t>例</a:t>
            </a:r>
            <a:r>
              <a:rPr lang="en-US" altLang="zh-CN" sz="2000" b="1">
                <a:solidFill>
                  <a:srgbClr val="FF3399"/>
                </a:solidFill>
              </a:rPr>
              <a:t>2</a:t>
            </a:r>
            <a:r>
              <a:rPr lang="zh-CN" altLang="en-US" sz="2000" b="1">
                <a:solidFill>
                  <a:srgbClr val="FF3399"/>
                </a:solidFill>
              </a:rPr>
              <a:t>：</a:t>
            </a:r>
            <a:r>
              <a:rPr lang="zh-CN" altLang="en-US" sz="2000" b="1">
                <a:solidFill>
                  <a:schemeClr val="accent2"/>
                </a:solidFill>
              </a:rPr>
              <a:t>现有</a:t>
            </a:r>
            <a:r>
              <a:rPr lang="en-US" altLang="zh-CN" sz="2000" b="1">
                <a:solidFill>
                  <a:schemeClr val="accent2"/>
                </a:solidFill>
              </a:rPr>
              <a:t>A</a:t>
            </a:r>
            <a:r>
              <a:rPr lang="zh-CN" altLang="en-US" sz="2000" b="1">
                <a:solidFill>
                  <a:schemeClr val="accent2"/>
                </a:solidFill>
              </a:rPr>
              <a:t>、</a:t>
            </a:r>
            <a:r>
              <a:rPr lang="en-US" altLang="zh-CN" sz="2000" b="1">
                <a:solidFill>
                  <a:schemeClr val="accent2"/>
                </a:solidFill>
              </a:rPr>
              <a:t>B</a:t>
            </a:r>
            <a:r>
              <a:rPr lang="zh-CN" altLang="en-US" sz="2000" b="1">
                <a:solidFill>
                  <a:schemeClr val="accent2"/>
                </a:solidFill>
              </a:rPr>
              <a:t>、</a:t>
            </a:r>
            <a:r>
              <a:rPr lang="en-US" altLang="zh-CN" sz="2000" b="1">
                <a:solidFill>
                  <a:schemeClr val="accent2"/>
                </a:solidFill>
              </a:rPr>
              <a:t>C</a:t>
            </a:r>
            <a:r>
              <a:rPr lang="zh-CN" altLang="en-US" sz="2000" b="1">
                <a:solidFill>
                  <a:schemeClr val="accent2"/>
                </a:solidFill>
              </a:rPr>
              <a:t>、</a:t>
            </a:r>
            <a:r>
              <a:rPr lang="en-US" altLang="zh-CN" sz="2000" b="1">
                <a:solidFill>
                  <a:schemeClr val="accent2"/>
                </a:solidFill>
              </a:rPr>
              <a:t>D</a:t>
            </a:r>
            <a:r>
              <a:rPr lang="zh-CN" altLang="en-US" sz="2000" b="1">
                <a:solidFill>
                  <a:schemeClr val="accent2"/>
                </a:solidFill>
              </a:rPr>
              <a:t>四个产出相同的方案，</a:t>
            </a:r>
            <a:r>
              <a:rPr lang="en-US" altLang="zh-CN" sz="2000" b="1">
                <a:solidFill>
                  <a:schemeClr val="accent2"/>
                </a:solidFill>
              </a:rPr>
              <a:t>A</a:t>
            </a:r>
            <a:r>
              <a:rPr lang="zh-CN" altLang="en-US" sz="2000" b="1">
                <a:solidFill>
                  <a:schemeClr val="accent2"/>
                </a:solidFill>
              </a:rPr>
              <a:t>方案的期初投资为</a:t>
            </a:r>
            <a:r>
              <a:rPr lang="en-US" altLang="zh-CN" sz="2000" b="1">
                <a:solidFill>
                  <a:schemeClr val="accent2"/>
                </a:solidFill>
              </a:rPr>
              <a:t>1000</a:t>
            </a:r>
            <a:r>
              <a:rPr lang="zh-CN" altLang="en-US" sz="2000" b="1">
                <a:solidFill>
                  <a:schemeClr val="accent2"/>
                </a:solidFill>
              </a:rPr>
              <a:t>万元，年经营成本为</a:t>
            </a:r>
            <a:r>
              <a:rPr lang="en-US" altLang="zh-CN" sz="2000" b="1">
                <a:solidFill>
                  <a:schemeClr val="accent2"/>
                </a:solidFill>
              </a:rPr>
              <a:t>100</a:t>
            </a:r>
            <a:r>
              <a:rPr lang="zh-CN" altLang="en-US" sz="2000" b="1">
                <a:solidFill>
                  <a:schemeClr val="accent2"/>
                </a:solidFill>
              </a:rPr>
              <a:t>万元；</a:t>
            </a:r>
            <a:r>
              <a:rPr lang="en-US" altLang="zh-CN" sz="2000" b="1">
                <a:solidFill>
                  <a:schemeClr val="accent2"/>
                </a:solidFill>
              </a:rPr>
              <a:t>B</a:t>
            </a:r>
            <a:r>
              <a:rPr lang="zh-CN" altLang="en-US" sz="2000" b="1">
                <a:solidFill>
                  <a:schemeClr val="accent2"/>
                </a:solidFill>
              </a:rPr>
              <a:t>方案的期初投资为</a:t>
            </a:r>
            <a:r>
              <a:rPr lang="en-US" altLang="zh-CN" sz="2000" b="1">
                <a:solidFill>
                  <a:schemeClr val="accent2"/>
                </a:solidFill>
              </a:rPr>
              <a:t>800</a:t>
            </a:r>
            <a:r>
              <a:rPr lang="zh-CN" altLang="en-US" sz="2000" b="1">
                <a:solidFill>
                  <a:schemeClr val="accent2"/>
                </a:solidFill>
              </a:rPr>
              <a:t>万元，年经营成本为</a:t>
            </a:r>
            <a:r>
              <a:rPr lang="en-US" altLang="zh-CN" sz="2000" b="1">
                <a:solidFill>
                  <a:schemeClr val="accent2"/>
                </a:solidFill>
              </a:rPr>
              <a:t>120</a:t>
            </a:r>
            <a:r>
              <a:rPr lang="zh-CN" altLang="en-US" sz="2000" b="1">
                <a:solidFill>
                  <a:schemeClr val="accent2"/>
                </a:solidFill>
              </a:rPr>
              <a:t>万元；</a:t>
            </a:r>
            <a:r>
              <a:rPr lang="en-US" altLang="zh-CN" sz="2000" b="1">
                <a:solidFill>
                  <a:schemeClr val="accent2"/>
                </a:solidFill>
              </a:rPr>
              <a:t>C</a:t>
            </a:r>
            <a:r>
              <a:rPr lang="zh-CN" altLang="en-US" sz="2000" b="1">
                <a:solidFill>
                  <a:schemeClr val="accent2"/>
                </a:solidFill>
              </a:rPr>
              <a:t>方案的期初投资为</a:t>
            </a:r>
            <a:r>
              <a:rPr lang="en-US" altLang="zh-CN" sz="2000" b="1">
                <a:solidFill>
                  <a:schemeClr val="accent2"/>
                </a:solidFill>
              </a:rPr>
              <a:t>1500</a:t>
            </a:r>
            <a:r>
              <a:rPr lang="zh-CN" altLang="en-US" sz="2000" b="1">
                <a:solidFill>
                  <a:schemeClr val="accent2"/>
                </a:solidFill>
              </a:rPr>
              <a:t>万元，年经营成本为</a:t>
            </a:r>
            <a:r>
              <a:rPr lang="en-US" altLang="zh-CN" sz="2000" b="1">
                <a:solidFill>
                  <a:schemeClr val="accent2"/>
                </a:solidFill>
              </a:rPr>
              <a:t>80</a:t>
            </a:r>
            <a:r>
              <a:rPr lang="zh-CN" altLang="en-US" sz="2000" b="1">
                <a:solidFill>
                  <a:schemeClr val="accent2"/>
                </a:solidFill>
              </a:rPr>
              <a:t>万元；</a:t>
            </a:r>
            <a:r>
              <a:rPr lang="en-US" altLang="zh-CN" sz="2000" b="1">
                <a:solidFill>
                  <a:schemeClr val="accent2"/>
                </a:solidFill>
              </a:rPr>
              <a:t>D</a:t>
            </a:r>
            <a:r>
              <a:rPr lang="zh-CN" altLang="en-US" sz="2000" b="1">
                <a:solidFill>
                  <a:schemeClr val="accent2"/>
                </a:solidFill>
              </a:rPr>
              <a:t>方案的期处投资为</a:t>
            </a:r>
            <a:r>
              <a:rPr lang="en-US" altLang="zh-CN" sz="2000" b="1">
                <a:solidFill>
                  <a:schemeClr val="accent2"/>
                </a:solidFill>
              </a:rPr>
              <a:t>1000</a:t>
            </a:r>
            <a:r>
              <a:rPr lang="zh-CN" altLang="en-US" sz="2000" b="1">
                <a:solidFill>
                  <a:schemeClr val="accent2"/>
                </a:solidFill>
              </a:rPr>
              <a:t>万元，年经营成本为</a:t>
            </a:r>
            <a:r>
              <a:rPr lang="en-US" altLang="zh-CN" sz="2000" b="1">
                <a:solidFill>
                  <a:schemeClr val="accent2"/>
                </a:solidFill>
              </a:rPr>
              <a:t>90</a:t>
            </a:r>
            <a:r>
              <a:rPr lang="zh-CN" altLang="en-US" sz="2000" b="1">
                <a:solidFill>
                  <a:schemeClr val="accent2"/>
                </a:solidFill>
              </a:rPr>
              <a:t>万元。四个方案的寿命期均为</a:t>
            </a:r>
            <a:r>
              <a:rPr lang="en-US" altLang="zh-CN" sz="2000" b="1">
                <a:solidFill>
                  <a:schemeClr val="accent2"/>
                </a:solidFill>
              </a:rPr>
              <a:t>10</a:t>
            </a:r>
            <a:r>
              <a:rPr lang="zh-CN" altLang="en-US" sz="2000" b="1">
                <a:solidFill>
                  <a:schemeClr val="accent2"/>
                </a:solidFill>
              </a:rPr>
              <a:t>年。试比较四个方案的优劣。</a:t>
            </a:r>
          </a:p>
        </p:txBody>
      </p:sp>
      <p:sp>
        <p:nvSpPr>
          <p:cNvPr id="117764" name="Rectangle 4">
            <a:extLst>
              <a:ext uri="{FF2B5EF4-FFF2-40B4-BE49-F238E27FC236}">
                <a16:creationId xmlns:a16="http://schemas.microsoft.com/office/drawing/2014/main" id="{FF08912F-EC07-4BF0-B0BC-ACD4305AFA1B}"/>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7765" name="Object 5">
            <a:extLst>
              <a:ext uri="{FF2B5EF4-FFF2-40B4-BE49-F238E27FC236}">
                <a16:creationId xmlns:a16="http://schemas.microsoft.com/office/drawing/2014/main" id="{D7D3D5E1-F751-49E1-B66E-8FC18D1CD2AA}"/>
              </a:ext>
            </a:extLst>
          </p:cNvPr>
          <p:cNvGraphicFramePr>
            <a:graphicFrameLocks noChangeAspect="1"/>
          </p:cNvGraphicFramePr>
          <p:nvPr/>
        </p:nvGraphicFramePr>
        <p:xfrm>
          <a:off x="4140200" y="1341438"/>
          <a:ext cx="2016125" cy="719137"/>
        </p:xfrm>
        <a:graphic>
          <a:graphicData uri="http://schemas.openxmlformats.org/presentationml/2006/ole">
            <mc:AlternateContent xmlns:mc="http://schemas.openxmlformats.org/markup-compatibility/2006">
              <mc:Choice xmlns:v="urn:schemas-microsoft-com:vml" Requires="v">
                <p:oleObj spid="_x0000_s117766" name="公式" r:id="rId3" imgW="1054100" imgH="482600" progId="Equation.3">
                  <p:embed/>
                </p:oleObj>
              </mc:Choice>
              <mc:Fallback>
                <p:oleObj name="公式" r:id="rId3" imgW="1054100" imgH="4826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341438"/>
                        <a:ext cx="2016125" cy="719137"/>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6DFB06AD-833A-491F-9515-95F7E4DE973E}"/>
              </a:ext>
            </a:extLst>
          </p:cNvPr>
          <p:cNvSpPr>
            <a:spLocks noGrp="1"/>
          </p:cNvSpPr>
          <p:nvPr>
            <p:ph type="sldNum" sz="quarter" idx="10"/>
          </p:nvPr>
        </p:nvSpPr>
        <p:spPr/>
        <p:txBody>
          <a:bodyPr/>
          <a:lstStyle/>
          <a:p>
            <a:fld id="{2965436A-3CFF-48E4-9A4C-D45BD6D58A5B}" type="slidenum">
              <a:rPr lang="en-US" altLang="zh-CN"/>
              <a:pPr/>
              <a:t>54</a:t>
            </a:fld>
            <a:endParaRPr lang="en-US" altLang="zh-CN">
              <a:solidFill>
                <a:schemeClr val="tx1"/>
              </a:solidFill>
            </a:endParaRPr>
          </a:p>
        </p:txBody>
      </p:sp>
      <p:sp>
        <p:nvSpPr>
          <p:cNvPr id="118786" name="Rectangle 2">
            <a:extLst>
              <a:ext uri="{FF2B5EF4-FFF2-40B4-BE49-F238E27FC236}">
                <a16:creationId xmlns:a16="http://schemas.microsoft.com/office/drawing/2014/main" id="{27F68BC0-5D3B-47AF-A940-2E23B26712E8}"/>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第二节     多方案比选的常用指标</a:t>
            </a:r>
          </a:p>
        </p:txBody>
      </p:sp>
      <p:sp>
        <p:nvSpPr>
          <p:cNvPr id="118787" name="Rectangle 3">
            <a:extLst>
              <a:ext uri="{FF2B5EF4-FFF2-40B4-BE49-F238E27FC236}">
                <a16:creationId xmlns:a16="http://schemas.microsoft.com/office/drawing/2014/main" id="{BDC37C25-5239-4319-9B25-EBA615A6AEBC}"/>
              </a:ext>
            </a:extLst>
          </p:cNvPr>
          <p:cNvSpPr>
            <a:spLocks noGrp="1" noChangeArrowheads="1"/>
          </p:cNvSpPr>
          <p:nvPr>
            <p:ph type="body" idx="1"/>
          </p:nvPr>
        </p:nvSpPr>
        <p:spPr>
          <a:xfrm>
            <a:off x="2411413" y="115888"/>
            <a:ext cx="6732587" cy="6481762"/>
          </a:xfrm>
        </p:spPr>
        <p:txBody>
          <a:bodyPr/>
          <a:lstStyle/>
          <a:p>
            <a:r>
              <a:rPr lang="zh-CN" altLang="en-US" sz="2000" b="1">
                <a:solidFill>
                  <a:srgbClr val="FF0000"/>
                </a:solidFill>
              </a:rPr>
              <a:t>解：</a:t>
            </a:r>
            <a:r>
              <a:rPr lang="zh-CN" altLang="en-US" sz="2000" b="1">
                <a:solidFill>
                  <a:srgbClr val="0000FF"/>
                </a:solidFill>
              </a:rPr>
              <a:t>各方案的总计算费用分别为：</a:t>
            </a:r>
          </a:p>
          <a:p>
            <a:pPr>
              <a:buFont typeface="Wingdings" panose="05000000000000000000" pitchFamily="2" charset="2"/>
              <a:buNone/>
            </a:pPr>
            <a:r>
              <a:rPr lang="zh-CN" altLang="en-US" sz="2000" b="1"/>
              <a:t>           </a:t>
            </a:r>
            <a:r>
              <a:rPr lang="en-US" altLang="zh-CN" sz="2000" b="1"/>
              <a:t>Z</a:t>
            </a:r>
            <a:r>
              <a:rPr lang="en-US" altLang="zh-CN" sz="2000" b="1" baseline="-25000"/>
              <a:t>A(</a:t>
            </a:r>
            <a:r>
              <a:rPr lang="zh-CN" altLang="en-US" sz="2000" b="1" baseline="-25000"/>
              <a:t>总</a:t>
            </a:r>
            <a:r>
              <a:rPr lang="en-US" altLang="zh-CN" sz="2000" b="1" baseline="-25000"/>
              <a:t>)</a:t>
            </a:r>
            <a:r>
              <a:rPr lang="en-US" altLang="zh-CN" sz="2000" b="1"/>
              <a:t>   = 1000 + 10×100 = 2000(</a:t>
            </a:r>
            <a:r>
              <a:rPr lang="zh-CN" altLang="en-US" sz="2000" b="1"/>
              <a:t>万元</a:t>
            </a:r>
            <a:r>
              <a:rPr lang="en-US" altLang="zh-CN" sz="2000" b="1"/>
              <a:t>)</a:t>
            </a:r>
            <a:r>
              <a:rPr lang="zh-CN" altLang="en-US" sz="2000" b="1"/>
              <a:t>；</a:t>
            </a:r>
          </a:p>
          <a:p>
            <a:pPr>
              <a:buFont typeface="Wingdings" panose="05000000000000000000" pitchFamily="2" charset="2"/>
              <a:buNone/>
            </a:pPr>
            <a:r>
              <a:rPr lang="zh-CN" altLang="en-US" sz="2000" b="1"/>
              <a:t>           </a:t>
            </a:r>
            <a:r>
              <a:rPr lang="en-US" altLang="zh-CN" sz="2000" b="1"/>
              <a:t>Z</a:t>
            </a:r>
            <a:r>
              <a:rPr lang="en-US" altLang="zh-CN" sz="2000" b="1" baseline="-25000"/>
              <a:t>B(</a:t>
            </a:r>
            <a:r>
              <a:rPr lang="zh-CN" altLang="en-US" sz="2000" b="1" baseline="-25000"/>
              <a:t>总</a:t>
            </a:r>
            <a:r>
              <a:rPr lang="en-US" altLang="zh-CN" sz="2000" b="1" baseline="-25000"/>
              <a:t>)</a:t>
            </a:r>
            <a:r>
              <a:rPr lang="en-US" altLang="zh-CN" sz="2000" b="1"/>
              <a:t> = 800 + 10×120 = 2000(</a:t>
            </a:r>
            <a:r>
              <a:rPr lang="zh-CN" altLang="en-US" sz="2000" b="1"/>
              <a:t>万元</a:t>
            </a:r>
            <a:r>
              <a:rPr lang="en-US" altLang="zh-CN" sz="2000" b="1"/>
              <a:t>)</a:t>
            </a:r>
          </a:p>
          <a:p>
            <a:pPr>
              <a:buFont typeface="Wingdings" panose="05000000000000000000" pitchFamily="2" charset="2"/>
              <a:buNone/>
            </a:pPr>
            <a:r>
              <a:rPr lang="en-US" altLang="zh-CN" sz="2000" b="1"/>
              <a:t>           Z</a:t>
            </a:r>
            <a:r>
              <a:rPr lang="en-US" altLang="zh-CN" sz="2000" b="1" baseline="-25000"/>
              <a:t>C(</a:t>
            </a:r>
            <a:r>
              <a:rPr lang="zh-CN" altLang="en-US" sz="2000" b="1" baseline="-25000"/>
              <a:t>总</a:t>
            </a:r>
            <a:r>
              <a:rPr lang="en-US" altLang="zh-CN" sz="2000" b="1" baseline="-25000"/>
              <a:t>)</a:t>
            </a:r>
            <a:r>
              <a:rPr lang="en-US" altLang="zh-CN" sz="2000" b="1"/>
              <a:t> = 1500 + 10×80 = 2300(</a:t>
            </a:r>
            <a:r>
              <a:rPr lang="zh-CN" altLang="en-US" sz="2000" b="1"/>
              <a:t>万元</a:t>
            </a:r>
            <a:r>
              <a:rPr lang="en-US" altLang="zh-CN" sz="2000" b="1"/>
              <a:t>)</a:t>
            </a:r>
            <a:r>
              <a:rPr lang="zh-CN" altLang="en-US" sz="2000" b="1"/>
              <a:t>；</a:t>
            </a:r>
          </a:p>
          <a:p>
            <a:pPr>
              <a:buFont typeface="Wingdings" panose="05000000000000000000" pitchFamily="2" charset="2"/>
              <a:buNone/>
            </a:pPr>
            <a:r>
              <a:rPr lang="zh-CN" altLang="en-US" sz="2000" b="1"/>
              <a:t>           </a:t>
            </a:r>
            <a:r>
              <a:rPr lang="en-US" altLang="zh-CN" sz="2000" b="1"/>
              <a:t>Z</a:t>
            </a:r>
            <a:r>
              <a:rPr lang="en-US" altLang="zh-CN" sz="2000" b="1" baseline="-25000"/>
              <a:t>D(</a:t>
            </a:r>
            <a:r>
              <a:rPr lang="zh-CN" altLang="en-US" sz="2000" b="1" baseline="-25000"/>
              <a:t>总</a:t>
            </a:r>
            <a:r>
              <a:rPr lang="en-US" altLang="zh-CN" sz="2000" b="1" baseline="-25000"/>
              <a:t>)</a:t>
            </a:r>
            <a:r>
              <a:rPr lang="en-US" altLang="zh-CN" sz="2000" b="1"/>
              <a:t> = 1000 + 10×90 = 1900(</a:t>
            </a:r>
            <a:r>
              <a:rPr lang="zh-CN" altLang="en-US" sz="2000" b="1"/>
              <a:t>万元</a:t>
            </a:r>
            <a:r>
              <a:rPr lang="en-US" altLang="zh-CN" sz="2000" b="1"/>
              <a:t>)</a:t>
            </a:r>
          </a:p>
          <a:p>
            <a:r>
              <a:rPr lang="zh-CN" altLang="en-US" sz="2000" b="1">
                <a:solidFill>
                  <a:srgbClr val="0000FF"/>
                </a:solidFill>
              </a:rPr>
              <a:t>各方案的年计算费用分别为：</a:t>
            </a:r>
          </a:p>
          <a:p>
            <a:r>
              <a:rPr lang="zh-CN" altLang="en-US" sz="2000" b="1"/>
              <a:t>      </a:t>
            </a:r>
            <a:r>
              <a:rPr lang="en-US" altLang="zh-CN" sz="2000" b="1"/>
              <a:t>Z</a:t>
            </a:r>
            <a:r>
              <a:rPr lang="en-US" altLang="zh-CN" sz="2000" b="1" baseline="-25000"/>
              <a:t>A(</a:t>
            </a:r>
            <a:r>
              <a:rPr lang="zh-CN" altLang="en-US" sz="2000" b="1" baseline="-25000"/>
              <a:t>年</a:t>
            </a:r>
            <a:r>
              <a:rPr lang="en-US" altLang="zh-CN" sz="2000" b="1" baseline="-25000"/>
              <a:t>)</a:t>
            </a:r>
            <a:r>
              <a:rPr lang="en-US" altLang="zh-CN" sz="2000" b="1"/>
              <a:t> = 1000/10 + 100 = 200 (</a:t>
            </a:r>
            <a:r>
              <a:rPr lang="zh-CN" altLang="en-US" sz="2000" b="1"/>
              <a:t>万元</a:t>
            </a:r>
            <a:r>
              <a:rPr lang="en-US" altLang="zh-CN" sz="2000" b="1"/>
              <a:t>)</a:t>
            </a:r>
            <a:r>
              <a:rPr lang="zh-CN" altLang="en-US" sz="2000" b="1"/>
              <a:t>；</a:t>
            </a:r>
          </a:p>
          <a:p>
            <a:r>
              <a:rPr lang="zh-CN" altLang="en-US" sz="2000" b="1"/>
              <a:t>      </a:t>
            </a:r>
            <a:r>
              <a:rPr lang="en-US" altLang="zh-CN" sz="2000" b="1"/>
              <a:t>Z</a:t>
            </a:r>
            <a:r>
              <a:rPr lang="en-US" altLang="zh-CN" sz="2000" b="1" baseline="-25000"/>
              <a:t>B(</a:t>
            </a:r>
            <a:r>
              <a:rPr lang="zh-CN" altLang="en-US" sz="2000" b="1" baseline="-25000"/>
              <a:t>年</a:t>
            </a:r>
            <a:r>
              <a:rPr lang="en-US" altLang="zh-CN" sz="2000" b="1" baseline="-25000"/>
              <a:t>)</a:t>
            </a:r>
            <a:r>
              <a:rPr lang="en-US" altLang="zh-CN" sz="2000" b="1"/>
              <a:t> = 800/10 + 120 = 200 (</a:t>
            </a:r>
            <a:r>
              <a:rPr lang="zh-CN" altLang="en-US" sz="2000" b="1"/>
              <a:t>万元</a:t>
            </a:r>
            <a:r>
              <a:rPr lang="en-US" altLang="zh-CN" sz="2000" b="1"/>
              <a:t>)</a:t>
            </a:r>
          </a:p>
          <a:p>
            <a:r>
              <a:rPr lang="en-US" altLang="zh-CN" sz="2000" b="1"/>
              <a:t>      Z</a:t>
            </a:r>
            <a:r>
              <a:rPr lang="en-US" altLang="zh-CN" sz="2000" b="1" baseline="-25000"/>
              <a:t>C(</a:t>
            </a:r>
            <a:r>
              <a:rPr lang="zh-CN" altLang="en-US" sz="2000" b="1" baseline="-25000"/>
              <a:t>年</a:t>
            </a:r>
            <a:r>
              <a:rPr lang="en-US" altLang="zh-CN" sz="2000" b="1" baseline="-25000"/>
              <a:t>)</a:t>
            </a:r>
            <a:r>
              <a:rPr lang="en-US" altLang="zh-CN" sz="2000" b="1"/>
              <a:t> = 1500/10 + 80 = 230 (</a:t>
            </a:r>
            <a:r>
              <a:rPr lang="zh-CN" altLang="en-US" sz="2000" b="1"/>
              <a:t>万元</a:t>
            </a:r>
            <a:r>
              <a:rPr lang="en-US" altLang="zh-CN" sz="2000" b="1"/>
              <a:t>)</a:t>
            </a:r>
            <a:r>
              <a:rPr lang="zh-CN" altLang="en-US" sz="2000" b="1"/>
              <a:t>；</a:t>
            </a:r>
          </a:p>
          <a:p>
            <a:r>
              <a:rPr lang="zh-CN" altLang="en-US" sz="2000" b="1"/>
              <a:t>      </a:t>
            </a:r>
            <a:r>
              <a:rPr lang="en-US" altLang="zh-CN" sz="2000" b="1"/>
              <a:t>Z</a:t>
            </a:r>
            <a:r>
              <a:rPr lang="en-US" altLang="zh-CN" sz="2000" b="1" baseline="-25000"/>
              <a:t>D(</a:t>
            </a:r>
            <a:r>
              <a:rPr lang="zh-CN" altLang="en-US" sz="2000" b="1" baseline="-25000"/>
              <a:t>年</a:t>
            </a:r>
            <a:r>
              <a:rPr lang="en-US" altLang="zh-CN" sz="2000" b="1" baseline="-25000"/>
              <a:t>)</a:t>
            </a:r>
            <a:r>
              <a:rPr lang="en-US" altLang="zh-CN" sz="2000" b="1"/>
              <a:t> = 1000/10 + 90 = 190 (</a:t>
            </a:r>
            <a:r>
              <a:rPr lang="zh-CN" altLang="en-US" sz="2000" b="1"/>
              <a:t>万元</a:t>
            </a:r>
            <a:r>
              <a:rPr lang="en-US" altLang="zh-CN" sz="2000" b="1"/>
              <a:t>)</a:t>
            </a:r>
          </a:p>
          <a:p>
            <a:r>
              <a:rPr lang="zh-CN" altLang="en-US" sz="2000" b="1">
                <a:solidFill>
                  <a:srgbClr val="008000"/>
                </a:solidFill>
              </a:rPr>
              <a:t>从计算可知，</a:t>
            </a:r>
            <a:r>
              <a:rPr lang="en-US" altLang="zh-CN" sz="2000" b="1">
                <a:solidFill>
                  <a:srgbClr val="008000"/>
                </a:solidFill>
              </a:rPr>
              <a:t>D</a:t>
            </a:r>
            <a:r>
              <a:rPr lang="zh-CN" altLang="en-US" sz="2000" b="1">
                <a:solidFill>
                  <a:srgbClr val="008000"/>
                </a:solidFill>
              </a:rPr>
              <a:t>方案的总计算费用和年计算费用都是最小的，所以</a:t>
            </a:r>
            <a:r>
              <a:rPr lang="en-US" altLang="zh-CN" sz="2000" b="1">
                <a:solidFill>
                  <a:srgbClr val="008000"/>
                </a:solidFill>
              </a:rPr>
              <a:t>D</a:t>
            </a:r>
            <a:r>
              <a:rPr lang="zh-CN" altLang="en-US" sz="2000" b="1">
                <a:solidFill>
                  <a:srgbClr val="008000"/>
                </a:solidFill>
              </a:rPr>
              <a:t>方案最优，应选</a:t>
            </a:r>
            <a:r>
              <a:rPr lang="en-US" altLang="zh-CN" sz="2000" b="1">
                <a:solidFill>
                  <a:srgbClr val="008000"/>
                </a:solidFill>
              </a:rPr>
              <a:t>D</a:t>
            </a:r>
            <a:r>
              <a:rPr lang="zh-CN" altLang="en-US" sz="2000" b="1">
                <a:solidFill>
                  <a:srgbClr val="008000"/>
                </a:solidFill>
              </a:rPr>
              <a:t>方案。</a:t>
            </a:r>
          </a:p>
          <a:p>
            <a:r>
              <a:rPr lang="zh-CN" altLang="en-US" sz="2000" b="1">
                <a:solidFill>
                  <a:srgbClr val="FF0000"/>
                </a:solidFill>
              </a:rPr>
              <a:t>如果各比较方案的产出不同时，应该换算成单位费用进行比较。</a:t>
            </a:r>
          </a:p>
          <a:p>
            <a:endParaRPr lang="zh-CN" altLang="en-US" sz="2000" b="1">
              <a:solidFill>
                <a:srgbClr val="FF0000"/>
              </a:solidFill>
            </a:endParaRPr>
          </a:p>
          <a:p>
            <a:endParaRPr lang="en-US" altLang="zh-CN" sz="2000" b="1"/>
          </a:p>
        </p:txBody>
      </p:sp>
      <p:sp>
        <p:nvSpPr>
          <p:cNvPr id="118788" name="Rectangle 4">
            <a:extLst>
              <a:ext uri="{FF2B5EF4-FFF2-40B4-BE49-F238E27FC236}">
                <a16:creationId xmlns:a16="http://schemas.microsoft.com/office/drawing/2014/main" id="{A10D1B08-3332-4927-AEAF-24F3C7D3B873}"/>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8789" name="Object 5">
            <a:extLst>
              <a:ext uri="{FF2B5EF4-FFF2-40B4-BE49-F238E27FC236}">
                <a16:creationId xmlns:a16="http://schemas.microsoft.com/office/drawing/2014/main" id="{3C777E8F-89D0-463D-922F-D8F5BF11A1B2}"/>
              </a:ext>
            </a:extLst>
          </p:cNvPr>
          <p:cNvGraphicFramePr>
            <a:graphicFrameLocks noChangeAspect="1"/>
          </p:cNvGraphicFramePr>
          <p:nvPr/>
        </p:nvGraphicFramePr>
        <p:xfrm>
          <a:off x="2771775" y="5229225"/>
          <a:ext cx="2447925" cy="792163"/>
        </p:xfrm>
        <a:graphic>
          <a:graphicData uri="http://schemas.openxmlformats.org/presentationml/2006/ole">
            <mc:AlternateContent xmlns:mc="http://schemas.openxmlformats.org/markup-compatibility/2006">
              <mc:Choice xmlns:v="urn:schemas-microsoft-com:vml" Requires="v">
                <p:oleObj spid="_x0000_s118792" name="公式" r:id="rId3" imgW="1320227" imgH="469696" progId="Equation.3">
                  <p:embed/>
                </p:oleObj>
              </mc:Choice>
              <mc:Fallback>
                <p:oleObj name="公式" r:id="rId3" imgW="1320227" imgH="469696"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775" y="5229225"/>
                        <a:ext cx="2447925" cy="792163"/>
                      </a:xfrm>
                      <a:prstGeom prst="rect">
                        <a:avLst/>
                      </a:prstGeom>
                      <a:solidFill>
                        <a:srgbClr val="00FF99"/>
                      </a:solidFill>
                    </p:spPr>
                  </p:pic>
                </p:oleObj>
              </mc:Fallback>
            </mc:AlternateContent>
          </a:graphicData>
        </a:graphic>
      </p:graphicFrame>
      <p:sp>
        <p:nvSpPr>
          <p:cNvPr id="118790" name="Rectangle 6">
            <a:extLst>
              <a:ext uri="{FF2B5EF4-FFF2-40B4-BE49-F238E27FC236}">
                <a16:creationId xmlns:a16="http://schemas.microsoft.com/office/drawing/2014/main" id="{2EB9DA7D-CCFA-4639-9027-491E913B8ADD}"/>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8791" name="Object 7">
            <a:extLst>
              <a:ext uri="{FF2B5EF4-FFF2-40B4-BE49-F238E27FC236}">
                <a16:creationId xmlns:a16="http://schemas.microsoft.com/office/drawing/2014/main" id="{1B6FA63C-A3A2-487E-9F93-EAF63AA1B500}"/>
              </a:ext>
            </a:extLst>
          </p:cNvPr>
          <p:cNvGraphicFramePr>
            <a:graphicFrameLocks noChangeAspect="1"/>
          </p:cNvGraphicFramePr>
          <p:nvPr/>
        </p:nvGraphicFramePr>
        <p:xfrm>
          <a:off x="6084888" y="5229225"/>
          <a:ext cx="2374900" cy="735013"/>
        </p:xfrm>
        <a:graphic>
          <a:graphicData uri="http://schemas.openxmlformats.org/presentationml/2006/ole">
            <mc:AlternateContent xmlns:mc="http://schemas.openxmlformats.org/markup-compatibility/2006">
              <mc:Choice xmlns:v="urn:schemas-microsoft-com:vml" Requires="v">
                <p:oleObj spid="_x0000_s118793" name="公式" r:id="rId5" imgW="1422400" imgH="482600" progId="Equation.3">
                  <p:embed/>
                </p:oleObj>
              </mc:Choice>
              <mc:Fallback>
                <p:oleObj name="公式" r:id="rId5" imgW="1422400" imgH="482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5229225"/>
                        <a:ext cx="2374900" cy="735013"/>
                      </a:xfrm>
                      <a:prstGeom prst="rect">
                        <a:avLst/>
                      </a:prstGeom>
                      <a:solidFill>
                        <a:srgbClr val="00FF99"/>
                      </a:solidFill>
                    </p:spPr>
                  </p:pic>
                </p:oleObj>
              </mc:Fallback>
            </mc:AlternateContent>
          </a:graphicData>
        </a:graphic>
      </p:graphicFrame>
    </p:spTree>
  </p:cSld>
  <p:clrMapOvr>
    <a:masterClrMapping/>
  </p:clrMapOvr>
  <p:transition spd="slow">
    <p:randomBar dir="ver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101E315F-0832-48A6-94B5-766945E44988}"/>
              </a:ext>
            </a:extLst>
          </p:cNvPr>
          <p:cNvSpPr>
            <a:spLocks noGrp="1"/>
          </p:cNvSpPr>
          <p:nvPr>
            <p:ph type="sldNum" sz="quarter" idx="10"/>
          </p:nvPr>
        </p:nvSpPr>
        <p:spPr/>
        <p:txBody>
          <a:bodyPr/>
          <a:lstStyle/>
          <a:p>
            <a:fld id="{A23EF0C9-2F7B-4197-82D0-723EFBA34E03}" type="slidenum">
              <a:rPr lang="en-US" altLang="zh-CN"/>
              <a:pPr/>
              <a:t>55</a:t>
            </a:fld>
            <a:endParaRPr lang="en-US" altLang="zh-CN">
              <a:solidFill>
                <a:schemeClr val="tx1"/>
              </a:solidFill>
            </a:endParaRPr>
          </a:p>
        </p:txBody>
      </p:sp>
      <p:sp>
        <p:nvSpPr>
          <p:cNvPr id="119810" name="Rectangle 2">
            <a:extLst>
              <a:ext uri="{FF2B5EF4-FFF2-40B4-BE49-F238E27FC236}">
                <a16:creationId xmlns:a16="http://schemas.microsoft.com/office/drawing/2014/main" id="{687A516B-20C5-437B-B4CE-6F0E6EBCB5C7}"/>
              </a:ext>
            </a:extLst>
          </p:cNvPr>
          <p:cNvSpPr>
            <a:spLocks noChangeArrowheads="1"/>
          </p:cNvSpPr>
          <p:nvPr>
            <p:ph type="title"/>
          </p:nvPr>
        </p:nvSpPr>
        <p:spPr bwMode="auto">
          <a:xfrm>
            <a:off x="755650" y="0"/>
            <a:ext cx="1223963"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第二节     多方案比选的常用指标</a:t>
            </a:r>
            <a:br>
              <a:rPr lang="zh-CN" altLang="en-US" sz="2800"/>
            </a:br>
            <a:endParaRPr lang="zh-CN" altLang="en-US" sz="2800"/>
          </a:p>
        </p:txBody>
      </p:sp>
      <p:sp>
        <p:nvSpPr>
          <p:cNvPr id="119811" name="Rectangle 3">
            <a:extLst>
              <a:ext uri="{FF2B5EF4-FFF2-40B4-BE49-F238E27FC236}">
                <a16:creationId xmlns:a16="http://schemas.microsoft.com/office/drawing/2014/main" id="{F60DDA09-EFB9-4308-AE27-416086186DF1}"/>
              </a:ext>
            </a:extLst>
          </p:cNvPr>
          <p:cNvSpPr>
            <a:spLocks noGrp="1" noChangeArrowheads="1"/>
          </p:cNvSpPr>
          <p:nvPr>
            <p:ph type="body" idx="1"/>
          </p:nvPr>
        </p:nvSpPr>
        <p:spPr>
          <a:xfrm>
            <a:off x="2339975" y="188913"/>
            <a:ext cx="6804025" cy="6480175"/>
          </a:xfrm>
        </p:spPr>
        <p:txBody>
          <a:bodyPr/>
          <a:lstStyle/>
          <a:p>
            <a:r>
              <a:rPr lang="zh-CN" altLang="en-US" sz="2800" b="1">
                <a:solidFill>
                  <a:srgbClr val="FF0000"/>
                </a:solidFill>
              </a:rPr>
              <a:t>三、差额净现值</a:t>
            </a:r>
            <a:r>
              <a:rPr lang="zh-CN" altLang="en-US" sz="2800"/>
              <a:t> </a:t>
            </a:r>
          </a:p>
          <a:p>
            <a:r>
              <a:rPr lang="zh-CN" altLang="en-US" sz="2000" b="1"/>
              <a:t>就是把不同时间点上两个比较方案的净收益之差用一个给定的折现率</a:t>
            </a:r>
            <a:r>
              <a:rPr lang="en-US" altLang="zh-CN" sz="2000" b="1"/>
              <a:t>,</a:t>
            </a:r>
            <a:r>
              <a:rPr lang="zh-CN" altLang="en-US" sz="2000" b="1"/>
              <a:t>统一折算成期初的现值之和。</a:t>
            </a:r>
          </a:p>
          <a:p>
            <a:r>
              <a:rPr lang="zh-CN" altLang="en-US" sz="2000" b="1"/>
              <a:t>若两个比较的方案为</a:t>
            </a:r>
            <a:r>
              <a:rPr lang="en-US" altLang="zh-CN" sz="2000" b="1"/>
              <a:t>A</a:t>
            </a:r>
            <a:r>
              <a:rPr lang="zh-CN" altLang="en-US" sz="2000" b="1"/>
              <a:t>、</a:t>
            </a:r>
            <a:r>
              <a:rPr lang="en-US" altLang="zh-CN" sz="2000" b="1"/>
              <a:t>B</a:t>
            </a:r>
            <a:r>
              <a:rPr lang="zh-CN" altLang="en-US" sz="2000" b="1"/>
              <a:t>，则差额净现值的表达式为：</a:t>
            </a:r>
          </a:p>
          <a:p>
            <a:endParaRPr lang="zh-CN" altLang="en-US" sz="2000" b="1"/>
          </a:p>
          <a:p>
            <a:endParaRPr lang="zh-CN" altLang="en-US" sz="2000" b="1"/>
          </a:p>
          <a:p>
            <a:r>
              <a:rPr lang="zh-CN" altLang="en-US" sz="2000" b="1"/>
              <a:t>式中：</a:t>
            </a:r>
            <a:r>
              <a:rPr lang="en-US" altLang="zh-CN" sz="2000" b="1" i="1"/>
              <a:t>NB</a:t>
            </a:r>
            <a:r>
              <a:rPr lang="en-US" altLang="zh-CN" sz="2000" b="1" i="1" baseline="-25000"/>
              <a:t>A</a:t>
            </a:r>
            <a:r>
              <a:rPr lang="zh-CN" altLang="en-US" sz="2000" b="1"/>
              <a:t>、</a:t>
            </a:r>
            <a:r>
              <a:rPr lang="en-US" altLang="zh-CN" sz="2000" b="1" i="1"/>
              <a:t>NB</a:t>
            </a:r>
            <a:r>
              <a:rPr lang="en-US" altLang="zh-CN" sz="2000" b="1" i="1" baseline="-25000"/>
              <a:t>B</a:t>
            </a:r>
            <a:r>
              <a:rPr lang="en-US" altLang="zh-CN" sz="2000" b="1"/>
              <a:t>——</a:t>
            </a:r>
            <a:r>
              <a:rPr lang="zh-CN" altLang="en-US" sz="2000" b="1"/>
              <a:t>方案</a:t>
            </a:r>
            <a:r>
              <a:rPr lang="en-US" altLang="zh-CN" sz="2000" b="1" i="1"/>
              <a:t>A</a:t>
            </a:r>
            <a:r>
              <a:rPr lang="zh-CN" altLang="en-US" sz="2000" b="1"/>
              <a:t>、</a:t>
            </a:r>
            <a:r>
              <a:rPr lang="en-US" altLang="zh-CN" sz="2000" b="1" i="1"/>
              <a:t>B</a:t>
            </a:r>
            <a:r>
              <a:rPr lang="zh-CN" altLang="en-US" sz="2000" b="1"/>
              <a:t>的净收益，</a:t>
            </a:r>
          </a:p>
          <a:p>
            <a:r>
              <a:rPr lang="zh-CN" altLang="en-US" sz="2000" b="1" i="1"/>
              <a:t>                    </a:t>
            </a:r>
            <a:r>
              <a:rPr lang="en-US" altLang="zh-CN" sz="2000" b="1" i="1"/>
              <a:t>NB</a:t>
            </a:r>
            <a:r>
              <a:rPr lang="en-US" altLang="zh-CN" sz="2000" b="1" i="1" baseline="-25000"/>
              <a:t>A</a:t>
            </a:r>
            <a:r>
              <a:rPr lang="en-US" altLang="zh-CN" sz="2000" b="1"/>
              <a:t>=</a:t>
            </a:r>
            <a:r>
              <a:rPr lang="en-US" altLang="zh-CN" sz="2000" b="1" i="1"/>
              <a:t>CI</a:t>
            </a:r>
            <a:r>
              <a:rPr lang="en-US" altLang="zh-CN" sz="2000" b="1" i="1" baseline="-25000"/>
              <a:t>A</a:t>
            </a:r>
            <a:r>
              <a:rPr lang="en-US" altLang="zh-CN" sz="2000" b="1"/>
              <a:t>-</a:t>
            </a:r>
            <a:r>
              <a:rPr lang="en-US" altLang="zh-CN" sz="2000" b="1" i="1"/>
              <a:t>CO</a:t>
            </a:r>
            <a:r>
              <a:rPr lang="en-US" altLang="zh-CN" sz="2000" b="1" i="1" baseline="-25000"/>
              <a:t>A</a:t>
            </a:r>
            <a:r>
              <a:rPr lang="zh-CN" altLang="en-US" sz="2000" b="1"/>
              <a:t>，</a:t>
            </a:r>
            <a:r>
              <a:rPr lang="en-US" altLang="zh-CN" sz="2000" b="1" i="1"/>
              <a:t>NB</a:t>
            </a:r>
            <a:r>
              <a:rPr lang="en-US" altLang="zh-CN" sz="2000" b="1" i="1" baseline="-25000"/>
              <a:t>B</a:t>
            </a:r>
            <a:r>
              <a:rPr lang="en-US" altLang="zh-CN" sz="2000" b="1"/>
              <a:t>=</a:t>
            </a:r>
            <a:r>
              <a:rPr lang="en-US" altLang="zh-CN" sz="2000" b="1" i="1"/>
              <a:t>CI</a:t>
            </a:r>
            <a:r>
              <a:rPr lang="en-US" altLang="zh-CN" sz="2000" b="1" i="1" baseline="-25000"/>
              <a:t>B</a:t>
            </a:r>
            <a:r>
              <a:rPr lang="en-US" altLang="zh-CN" sz="2000" b="1"/>
              <a:t>-</a:t>
            </a:r>
            <a:r>
              <a:rPr lang="en-US" altLang="zh-CN" sz="2000" b="1" i="1"/>
              <a:t>CO</a:t>
            </a:r>
            <a:r>
              <a:rPr lang="en-US" altLang="zh-CN" sz="2000" b="1" i="1" baseline="-25000"/>
              <a:t>B</a:t>
            </a:r>
            <a:r>
              <a:rPr lang="zh-CN" altLang="en-US" sz="2000" b="1"/>
              <a:t>；</a:t>
            </a:r>
          </a:p>
          <a:p>
            <a:r>
              <a:rPr lang="zh-CN" altLang="en-US" sz="2000" b="1"/>
              <a:t> </a:t>
            </a:r>
            <a:r>
              <a:rPr lang="en-US" altLang="zh-CN" sz="2000" b="1" i="1"/>
              <a:t>N</a:t>
            </a:r>
            <a:r>
              <a:rPr lang="en-US" altLang="zh-CN" sz="2000" b="1"/>
              <a:t>——</a:t>
            </a:r>
            <a:r>
              <a:rPr lang="zh-CN" altLang="en-US" sz="2000" b="1"/>
              <a:t>两个比较方案的寿命周期；   </a:t>
            </a:r>
            <a:r>
              <a:rPr lang="en-US" altLang="zh-CN" sz="2000" b="1" i="1"/>
              <a:t>i</a:t>
            </a:r>
            <a:r>
              <a:rPr lang="en-US" altLang="zh-CN" sz="2000" b="1" baseline="-25000"/>
              <a:t>0</a:t>
            </a:r>
            <a:r>
              <a:rPr lang="en-US" altLang="zh-CN" sz="2000" b="1"/>
              <a:t>——</a:t>
            </a:r>
            <a:r>
              <a:rPr lang="zh-CN" altLang="en-US" sz="2000" b="1"/>
              <a:t>基准折现率。</a:t>
            </a:r>
          </a:p>
          <a:p>
            <a:r>
              <a:rPr lang="zh-CN" altLang="en-US" sz="2000" b="1"/>
              <a:t>一般用</a:t>
            </a:r>
            <a:r>
              <a:rPr lang="en-US" altLang="zh-CN" sz="2000" b="1"/>
              <a:t>A</a:t>
            </a:r>
            <a:r>
              <a:rPr lang="zh-CN" altLang="en-US" sz="2000" b="1"/>
              <a:t>代表投资额大的方案，用</a:t>
            </a:r>
            <a:r>
              <a:rPr lang="en-US" altLang="zh-CN" sz="2000" b="1"/>
              <a:t>B</a:t>
            </a:r>
            <a:r>
              <a:rPr lang="zh-CN" altLang="en-US" sz="2000" b="1"/>
              <a:t>代表投资额大的方案。即用投资额大的方案减投资额小的方案。</a:t>
            </a:r>
          </a:p>
          <a:p>
            <a:r>
              <a:rPr lang="zh-CN" altLang="en-US" sz="2000" b="1">
                <a:solidFill>
                  <a:srgbClr val="CC3300"/>
                </a:solidFill>
              </a:rPr>
              <a:t>判断准则是：</a:t>
            </a:r>
          </a:p>
          <a:p>
            <a:r>
              <a:rPr lang="en-US" altLang="zh-CN" sz="2000" b="1" i="1">
                <a:solidFill>
                  <a:srgbClr val="CC3300"/>
                </a:solidFill>
              </a:rPr>
              <a:t>ΔNPV</a:t>
            </a:r>
            <a:r>
              <a:rPr lang="en-US" altLang="zh-CN" sz="2000" b="1">
                <a:solidFill>
                  <a:srgbClr val="CC3300"/>
                </a:solidFill>
              </a:rPr>
              <a:t>≧0</a:t>
            </a:r>
            <a:r>
              <a:rPr lang="zh-CN" altLang="en-US" sz="2000" b="1">
                <a:solidFill>
                  <a:srgbClr val="CC3300"/>
                </a:solidFill>
              </a:rPr>
              <a:t>时，投资额大的方案优于投资额小的方案；</a:t>
            </a:r>
            <a:r>
              <a:rPr lang="en-US" altLang="zh-CN" sz="2000" b="1" i="1">
                <a:solidFill>
                  <a:srgbClr val="CC3300"/>
                </a:solidFill>
              </a:rPr>
              <a:t>ΔNPV</a:t>
            </a:r>
            <a:r>
              <a:rPr lang="en-US" altLang="zh-CN" sz="2000" b="1">
                <a:solidFill>
                  <a:srgbClr val="CC3300"/>
                </a:solidFill>
              </a:rPr>
              <a:t>&lt;0</a:t>
            </a:r>
            <a:r>
              <a:rPr lang="zh-CN" altLang="en-US" sz="2000" b="1">
                <a:solidFill>
                  <a:srgbClr val="CC3300"/>
                </a:solidFill>
              </a:rPr>
              <a:t>时， 投资额小的方案优于投资额大的方案。</a:t>
            </a:r>
          </a:p>
          <a:p>
            <a:endParaRPr lang="zh-CN" altLang="en-US" sz="2000" b="1">
              <a:solidFill>
                <a:srgbClr val="CC3300"/>
              </a:solidFill>
            </a:endParaRPr>
          </a:p>
          <a:p>
            <a:r>
              <a:rPr lang="zh-CN" altLang="en-US" sz="2000" b="1">
                <a:solidFill>
                  <a:srgbClr val="0000FF"/>
                </a:solidFill>
              </a:rPr>
              <a:t>实际上，上式可以变换为：</a:t>
            </a:r>
          </a:p>
          <a:p>
            <a:r>
              <a:rPr lang="zh-CN" altLang="en-US" sz="2000" b="1" i="1">
                <a:solidFill>
                  <a:srgbClr val="0000FF"/>
                </a:solidFill>
              </a:rPr>
              <a:t>              </a:t>
            </a:r>
            <a:r>
              <a:rPr lang="en-US" altLang="zh-CN" sz="2000" b="1" i="1">
                <a:solidFill>
                  <a:srgbClr val="0000FF"/>
                </a:solidFill>
              </a:rPr>
              <a:t>ΔNPV = NPV</a:t>
            </a:r>
            <a:r>
              <a:rPr lang="en-US" altLang="zh-CN" sz="2000" b="1" i="1" baseline="-25000">
                <a:solidFill>
                  <a:srgbClr val="0000FF"/>
                </a:solidFill>
              </a:rPr>
              <a:t>A</a:t>
            </a:r>
            <a:r>
              <a:rPr lang="en-US" altLang="zh-CN" sz="2000" b="1" i="1">
                <a:solidFill>
                  <a:srgbClr val="0000FF"/>
                </a:solidFill>
              </a:rPr>
              <a:t>-NPV</a:t>
            </a:r>
            <a:r>
              <a:rPr lang="en-US" altLang="zh-CN" sz="2000" b="1" i="1" baseline="-25000">
                <a:solidFill>
                  <a:srgbClr val="0000FF"/>
                </a:solidFill>
              </a:rPr>
              <a:t>B</a:t>
            </a:r>
            <a:r>
              <a:rPr lang="en-US" altLang="zh-CN" sz="2800" b="1"/>
              <a:t>                 </a:t>
            </a:r>
          </a:p>
        </p:txBody>
      </p:sp>
      <p:sp>
        <p:nvSpPr>
          <p:cNvPr id="119812" name="Rectangle 4">
            <a:extLst>
              <a:ext uri="{FF2B5EF4-FFF2-40B4-BE49-F238E27FC236}">
                <a16:creationId xmlns:a16="http://schemas.microsoft.com/office/drawing/2014/main" id="{FCCA72CF-CC7F-46A2-A1B1-F2E993C8F706}"/>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9813" name="Rectangle 5">
            <a:extLst>
              <a:ext uri="{FF2B5EF4-FFF2-40B4-BE49-F238E27FC236}">
                <a16:creationId xmlns:a16="http://schemas.microsoft.com/office/drawing/2014/main" id="{AD261637-ABE5-42CC-80AA-94E0975979D8}"/>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19814" name="Rectangle 6">
            <a:extLst>
              <a:ext uri="{FF2B5EF4-FFF2-40B4-BE49-F238E27FC236}">
                <a16:creationId xmlns:a16="http://schemas.microsoft.com/office/drawing/2014/main" id="{F870EEA8-7621-4ACD-8D4E-8B573CFF4E31}"/>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19815" name="Object 7">
            <a:extLst>
              <a:ext uri="{FF2B5EF4-FFF2-40B4-BE49-F238E27FC236}">
                <a16:creationId xmlns:a16="http://schemas.microsoft.com/office/drawing/2014/main" id="{E2F4BE30-F7BF-4C78-81B2-E8C33DF80CD9}"/>
              </a:ext>
            </a:extLst>
          </p:cNvPr>
          <p:cNvGraphicFramePr>
            <a:graphicFrameLocks noChangeAspect="1"/>
          </p:cNvGraphicFramePr>
          <p:nvPr/>
        </p:nvGraphicFramePr>
        <p:xfrm>
          <a:off x="3348038" y="1773238"/>
          <a:ext cx="3744912" cy="687387"/>
        </p:xfrm>
        <a:graphic>
          <a:graphicData uri="http://schemas.openxmlformats.org/presentationml/2006/ole">
            <mc:AlternateContent xmlns:mc="http://schemas.openxmlformats.org/markup-compatibility/2006">
              <mc:Choice xmlns:v="urn:schemas-microsoft-com:vml" Requires="v">
                <p:oleObj spid="_x0000_s119816" name="公式" r:id="rId3" imgW="2133600" imgH="431800" progId="Equation.3">
                  <p:embed/>
                </p:oleObj>
              </mc:Choice>
              <mc:Fallback>
                <p:oleObj name="公式" r:id="rId3" imgW="21336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8038" y="1773238"/>
                        <a:ext cx="3744912" cy="687387"/>
                      </a:xfrm>
                      <a:prstGeom prst="rect">
                        <a:avLst/>
                      </a:prstGeom>
                      <a:solidFill>
                        <a:srgbClr val="00FF99"/>
                      </a:solidFill>
                    </p:spPr>
                  </p:pic>
                </p:oleObj>
              </mc:Fallback>
            </mc:AlternateContent>
          </a:graphicData>
        </a:graphic>
      </p:graphicFrame>
    </p:spTree>
  </p:cSld>
  <p:clrMapOvr>
    <a:masterClrMapping/>
  </p:clrMapOvr>
  <p:transition spd="slow">
    <p:randomBar dir="ver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a:extLst>
              <a:ext uri="{FF2B5EF4-FFF2-40B4-BE49-F238E27FC236}">
                <a16:creationId xmlns:a16="http://schemas.microsoft.com/office/drawing/2014/main" id="{A55201B9-A9CD-46C9-88A0-53D1836E6CB2}"/>
              </a:ext>
            </a:extLst>
          </p:cNvPr>
          <p:cNvSpPr>
            <a:spLocks noGrp="1"/>
          </p:cNvSpPr>
          <p:nvPr>
            <p:ph type="sldNum" sz="quarter" idx="10"/>
          </p:nvPr>
        </p:nvSpPr>
        <p:spPr/>
        <p:txBody>
          <a:bodyPr/>
          <a:lstStyle/>
          <a:p>
            <a:fld id="{661914EB-A9AA-48C9-BE3C-1771FB63F92B}" type="slidenum">
              <a:rPr lang="en-US" altLang="zh-CN"/>
              <a:pPr/>
              <a:t>56</a:t>
            </a:fld>
            <a:endParaRPr lang="en-US" altLang="zh-CN">
              <a:solidFill>
                <a:schemeClr val="tx1"/>
              </a:solidFill>
            </a:endParaRPr>
          </a:p>
        </p:txBody>
      </p:sp>
      <p:sp>
        <p:nvSpPr>
          <p:cNvPr id="120834" name="Rectangle 2">
            <a:extLst>
              <a:ext uri="{FF2B5EF4-FFF2-40B4-BE49-F238E27FC236}">
                <a16:creationId xmlns:a16="http://schemas.microsoft.com/office/drawing/2014/main" id="{7E7C7D66-998C-4E66-A24A-180ADA67822D}"/>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第二节     多方案比选的常用指标</a:t>
            </a:r>
          </a:p>
        </p:txBody>
      </p:sp>
      <p:sp>
        <p:nvSpPr>
          <p:cNvPr id="120835" name="Rectangle 3">
            <a:extLst>
              <a:ext uri="{FF2B5EF4-FFF2-40B4-BE49-F238E27FC236}">
                <a16:creationId xmlns:a16="http://schemas.microsoft.com/office/drawing/2014/main" id="{0B5AF941-7726-42FD-B60F-401ACC7B4AD6}"/>
              </a:ext>
            </a:extLst>
          </p:cNvPr>
          <p:cNvSpPr>
            <a:spLocks noGrp="1" noChangeArrowheads="1"/>
          </p:cNvSpPr>
          <p:nvPr>
            <p:ph type="body" idx="1"/>
          </p:nvPr>
        </p:nvSpPr>
        <p:spPr>
          <a:xfrm>
            <a:off x="2438400" y="188913"/>
            <a:ext cx="6705600" cy="6480175"/>
          </a:xfrm>
        </p:spPr>
        <p:txBody>
          <a:bodyPr/>
          <a:lstStyle/>
          <a:p>
            <a:r>
              <a:rPr lang="zh-CN" altLang="en-US" sz="2000" b="1">
                <a:solidFill>
                  <a:srgbClr val="FF3399"/>
                </a:solidFill>
              </a:rPr>
              <a:t>例</a:t>
            </a:r>
            <a:r>
              <a:rPr lang="en-US" altLang="zh-CN" sz="2000" b="1">
                <a:solidFill>
                  <a:srgbClr val="FF3399"/>
                </a:solidFill>
              </a:rPr>
              <a:t>4</a:t>
            </a:r>
            <a:r>
              <a:rPr lang="zh-CN" altLang="en-US" sz="2000" b="1">
                <a:solidFill>
                  <a:srgbClr val="FF3399"/>
                </a:solidFill>
              </a:rPr>
              <a:t>：</a:t>
            </a:r>
            <a:r>
              <a:rPr lang="zh-CN" altLang="en-US" sz="2000" b="1"/>
              <a:t>某工程项目有</a:t>
            </a:r>
            <a:r>
              <a:rPr lang="en-US" altLang="zh-CN" sz="2000" b="1"/>
              <a:t>A1</a:t>
            </a:r>
            <a:r>
              <a:rPr lang="zh-CN" altLang="en-US" sz="2000" b="1"/>
              <a:t>、</a:t>
            </a:r>
            <a:r>
              <a:rPr lang="en-US" altLang="zh-CN" sz="2000" b="1"/>
              <a:t>A2</a:t>
            </a:r>
            <a:r>
              <a:rPr lang="zh-CN" altLang="en-US" sz="2000" b="1"/>
              <a:t>和</a:t>
            </a:r>
            <a:r>
              <a:rPr lang="en-US" altLang="zh-CN" sz="2000" b="1"/>
              <a:t>A3</a:t>
            </a:r>
            <a:r>
              <a:rPr lang="zh-CN" altLang="en-US" sz="2000" b="1"/>
              <a:t>三个投资方案，</a:t>
            </a:r>
          </a:p>
          <a:p>
            <a:r>
              <a:rPr lang="en-US" altLang="zh-CN" sz="2000" b="1"/>
              <a:t>A1</a:t>
            </a:r>
            <a:r>
              <a:rPr lang="zh-CN" altLang="en-US" sz="2000" b="1"/>
              <a:t>期初的投资额为</a:t>
            </a:r>
            <a:r>
              <a:rPr lang="en-US" altLang="zh-CN" sz="2000" b="1"/>
              <a:t>5000</a:t>
            </a:r>
            <a:r>
              <a:rPr lang="zh-CN" altLang="en-US" sz="2000" b="1"/>
              <a:t>元，每年的净收益为</a:t>
            </a:r>
            <a:r>
              <a:rPr lang="en-US" altLang="zh-CN" sz="2000" b="1"/>
              <a:t>1400</a:t>
            </a:r>
            <a:r>
              <a:rPr lang="zh-CN" altLang="en-US" sz="2000" b="1"/>
              <a:t>元； </a:t>
            </a:r>
            <a:r>
              <a:rPr lang="en-US" altLang="zh-CN" sz="2000" b="1"/>
              <a:t>A2</a:t>
            </a:r>
            <a:r>
              <a:rPr lang="zh-CN" altLang="en-US" sz="2000" b="1"/>
              <a:t>期初的投资额为</a:t>
            </a:r>
            <a:r>
              <a:rPr lang="en-US" altLang="zh-CN" sz="2000" b="1"/>
              <a:t>10000</a:t>
            </a:r>
            <a:r>
              <a:rPr lang="zh-CN" altLang="en-US" sz="2000" b="1"/>
              <a:t>元，每年的净收益为</a:t>
            </a:r>
            <a:r>
              <a:rPr lang="en-US" altLang="zh-CN" sz="2000" b="1"/>
              <a:t>2500</a:t>
            </a:r>
            <a:r>
              <a:rPr lang="zh-CN" altLang="en-US" sz="2000" b="1"/>
              <a:t>元； </a:t>
            </a:r>
            <a:r>
              <a:rPr lang="en-US" altLang="zh-CN" sz="2000" b="1"/>
              <a:t>A3</a:t>
            </a:r>
            <a:r>
              <a:rPr lang="zh-CN" altLang="en-US" sz="2000" b="1"/>
              <a:t>期初的投资额为</a:t>
            </a:r>
            <a:r>
              <a:rPr lang="en-US" altLang="zh-CN" sz="2000" b="1"/>
              <a:t>8000</a:t>
            </a:r>
            <a:r>
              <a:rPr lang="zh-CN" altLang="en-US" sz="2000" b="1"/>
              <a:t>元，每年的净收益为</a:t>
            </a:r>
            <a:r>
              <a:rPr lang="en-US" altLang="zh-CN" sz="2000" b="1"/>
              <a:t>1900</a:t>
            </a:r>
            <a:r>
              <a:rPr lang="zh-CN" altLang="en-US" sz="2000" b="1"/>
              <a:t>元；若年折现率为</a:t>
            </a:r>
            <a:r>
              <a:rPr lang="en-US" altLang="zh-CN" sz="2000" b="1"/>
              <a:t>15%</a:t>
            </a:r>
            <a:r>
              <a:rPr lang="zh-CN" altLang="en-US" sz="2000" b="1"/>
              <a:t>，试比较方案的优劣。</a:t>
            </a:r>
          </a:p>
          <a:p>
            <a:pPr>
              <a:lnSpc>
                <a:spcPct val="90000"/>
              </a:lnSpc>
            </a:pPr>
            <a:r>
              <a:rPr lang="zh-CN" altLang="en-US" sz="2000" b="1">
                <a:solidFill>
                  <a:srgbClr val="0000FF"/>
                </a:solidFill>
              </a:rPr>
              <a:t>解：先计算</a:t>
            </a:r>
            <a:r>
              <a:rPr lang="en-US" altLang="zh-CN" sz="2000" b="1">
                <a:solidFill>
                  <a:srgbClr val="0000FF"/>
                </a:solidFill>
              </a:rPr>
              <a:t>A1</a:t>
            </a:r>
            <a:r>
              <a:rPr lang="zh-CN" altLang="en-US" sz="2000" b="1">
                <a:solidFill>
                  <a:srgbClr val="0000FF"/>
                </a:solidFill>
              </a:rPr>
              <a:t>、</a:t>
            </a:r>
            <a:r>
              <a:rPr lang="en-US" altLang="zh-CN" sz="2000" b="1">
                <a:solidFill>
                  <a:srgbClr val="0000FF"/>
                </a:solidFill>
              </a:rPr>
              <a:t>A2</a:t>
            </a:r>
            <a:r>
              <a:rPr lang="zh-CN" altLang="en-US" sz="2000" b="1">
                <a:solidFill>
                  <a:srgbClr val="0000FF"/>
                </a:solidFill>
              </a:rPr>
              <a:t>的差额净现值，</a:t>
            </a:r>
          </a:p>
          <a:p>
            <a:pPr>
              <a:lnSpc>
                <a:spcPct val="90000"/>
              </a:lnSpc>
            </a:pPr>
            <a:r>
              <a:rPr lang="zh-CN" altLang="en-US" sz="2000" b="1">
                <a:solidFill>
                  <a:srgbClr val="0000FF"/>
                </a:solidFill>
              </a:rPr>
              <a:t>   </a:t>
            </a:r>
            <a:r>
              <a:rPr lang="en-US" altLang="zh-CN" sz="2000" b="1" i="1">
                <a:solidFill>
                  <a:srgbClr val="0000FF"/>
                </a:solidFill>
              </a:rPr>
              <a:t>ΔNPV</a:t>
            </a:r>
            <a:r>
              <a:rPr lang="en-US" altLang="zh-CN" sz="2000" b="1">
                <a:solidFill>
                  <a:srgbClr val="0000FF"/>
                </a:solidFill>
              </a:rPr>
              <a:t>(</a:t>
            </a:r>
            <a:r>
              <a:rPr lang="en-US" altLang="zh-CN" sz="2000" b="1" i="1">
                <a:solidFill>
                  <a:srgbClr val="0000FF"/>
                </a:solidFill>
              </a:rPr>
              <a:t>A2</a:t>
            </a:r>
            <a:r>
              <a:rPr lang="en-US" altLang="zh-CN" sz="2000" b="1">
                <a:solidFill>
                  <a:srgbClr val="0000FF"/>
                </a:solidFill>
              </a:rPr>
              <a:t>-</a:t>
            </a:r>
            <a:r>
              <a:rPr lang="en-US" altLang="zh-CN" sz="2000" b="1" i="1">
                <a:solidFill>
                  <a:srgbClr val="0000FF"/>
                </a:solidFill>
              </a:rPr>
              <a:t>A1</a:t>
            </a:r>
            <a:r>
              <a:rPr lang="en-US" altLang="zh-CN" sz="2000" b="1">
                <a:solidFill>
                  <a:srgbClr val="0000FF"/>
                </a:solidFill>
              </a:rPr>
              <a:t>) = (2500-1400) (</a:t>
            </a:r>
            <a:r>
              <a:rPr lang="en-US" altLang="zh-CN" sz="2000" b="1" i="1">
                <a:solidFill>
                  <a:srgbClr val="0000FF"/>
                </a:solidFill>
              </a:rPr>
              <a:t>P/A</a:t>
            </a:r>
            <a:r>
              <a:rPr lang="en-US" altLang="zh-CN" sz="2000" b="1">
                <a:solidFill>
                  <a:srgbClr val="0000FF"/>
                </a:solidFill>
              </a:rPr>
              <a:t>,15%,10) </a:t>
            </a:r>
          </a:p>
          <a:p>
            <a:pPr>
              <a:lnSpc>
                <a:spcPct val="90000"/>
              </a:lnSpc>
            </a:pPr>
            <a:r>
              <a:rPr lang="en-US" altLang="zh-CN" sz="2000" b="1">
                <a:solidFill>
                  <a:srgbClr val="0000FF"/>
                </a:solidFill>
              </a:rPr>
              <a:t>                             – (10000-5000) = 520.68 (</a:t>
            </a:r>
            <a:r>
              <a:rPr lang="zh-CN" altLang="en-US" sz="2000" b="1">
                <a:solidFill>
                  <a:srgbClr val="0000FF"/>
                </a:solidFill>
              </a:rPr>
              <a:t>万元</a:t>
            </a:r>
            <a:r>
              <a:rPr lang="en-US" altLang="zh-CN" sz="2000" b="1">
                <a:solidFill>
                  <a:srgbClr val="0000FF"/>
                </a:solidFill>
              </a:rPr>
              <a:t>)</a:t>
            </a:r>
          </a:p>
          <a:p>
            <a:pPr>
              <a:lnSpc>
                <a:spcPct val="90000"/>
              </a:lnSpc>
            </a:pPr>
            <a:r>
              <a:rPr lang="en-US" altLang="zh-CN" sz="2000" b="1">
                <a:solidFill>
                  <a:srgbClr val="0000FF"/>
                </a:solidFill>
              </a:rPr>
              <a:t>                </a:t>
            </a:r>
            <a:r>
              <a:rPr lang="zh-CN" altLang="en-US" sz="2000" b="1">
                <a:solidFill>
                  <a:srgbClr val="FF0000"/>
                </a:solidFill>
              </a:rPr>
              <a:t>投资额大的方案</a:t>
            </a:r>
            <a:r>
              <a:rPr lang="en-US" altLang="zh-CN" sz="2000" b="1">
                <a:solidFill>
                  <a:srgbClr val="FF0000"/>
                </a:solidFill>
              </a:rPr>
              <a:t>A2</a:t>
            </a:r>
            <a:r>
              <a:rPr lang="zh-CN" altLang="en-US" sz="2000" b="1">
                <a:solidFill>
                  <a:srgbClr val="FF0000"/>
                </a:solidFill>
              </a:rPr>
              <a:t>优。</a:t>
            </a:r>
          </a:p>
          <a:p>
            <a:pPr>
              <a:lnSpc>
                <a:spcPct val="90000"/>
              </a:lnSpc>
            </a:pPr>
            <a:r>
              <a:rPr lang="zh-CN" altLang="en-US" sz="2000" b="1">
                <a:solidFill>
                  <a:srgbClr val="0000FF"/>
                </a:solidFill>
              </a:rPr>
              <a:t>   </a:t>
            </a:r>
            <a:r>
              <a:rPr lang="en-US" altLang="zh-CN" sz="2000" b="1">
                <a:solidFill>
                  <a:srgbClr val="0000FF"/>
                </a:solidFill>
              </a:rPr>
              <a:t>A2</a:t>
            </a:r>
            <a:r>
              <a:rPr lang="zh-CN" altLang="en-US" sz="2000" b="1">
                <a:solidFill>
                  <a:srgbClr val="0000FF"/>
                </a:solidFill>
              </a:rPr>
              <a:t>、</a:t>
            </a:r>
            <a:r>
              <a:rPr lang="en-US" altLang="zh-CN" sz="2000" b="1">
                <a:solidFill>
                  <a:srgbClr val="0000FF"/>
                </a:solidFill>
              </a:rPr>
              <a:t>A3</a:t>
            </a:r>
            <a:r>
              <a:rPr lang="zh-CN" altLang="en-US" sz="2000" b="1">
                <a:solidFill>
                  <a:srgbClr val="0000FF"/>
                </a:solidFill>
              </a:rPr>
              <a:t>的差额净现值为，</a:t>
            </a:r>
            <a:endParaRPr lang="zh-CN" altLang="en-US" sz="2000" b="1" i="1">
              <a:solidFill>
                <a:srgbClr val="0000FF"/>
              </a:solidFill>
            </a:endParaRPr>
          </a:p>
          <a:p>
            <a:pPr>
              <a:lnSpc>
                <a:spcPct val="90000"/>
              </a:lnSpc>
            </a:pPr>
            <a:r>
              <a:rPr lang="en-US" altLang="zh-CN" sz="2000" b="1" i="1">
                <a:solidFill>
                  <a:srgbClr val="0000FF"/>
                </a:solidFill>
              </a:rPr>
              <a:t>ΔNPV </a:t>
            </a:r>
            <a:r>
              <a:rPr lang="en-US" altLang="zh-CN" sz="2000" b="1">
                <a:solidFill>
                  <a:srgbClr val="0000FF"/>
                </a:solidFill>
              </a:rPr>
              <a:t>(A2-A3) = (2500-1900) (P/A,15%,10) </a:t>
            </a:r>
          </a:p>
          <a:p>
            <a:pPr>
              <a:lnSpc>
                <a:spcPct val="90000"/>
              </a:lnSpc>
            </a:pPr>
            <a:r>
              <a:rPr lang="en-US" altLang="zh-CN" sz="2000" b="1">
                <a:solidFill>
                  <a:srgbClr val="0000FF"/>
                </a:solidFill>
              </a:rPr>
              <a:t>                      – (10000-8000) = 1011.28 (</a:t>
            </a:r>
            <a:r>
              <a:rPr lang="zh-CN" altLang="en-US" sz="2000" b="1">
                <a:solidFill>
                  <a:srgbClr val="0000FF"/>
                </a:solidFill>
              </a:rPr>
              <a:t>万元</a:t>
            </a:r>
            <a:r>
              <a:rPr lang="en-US" altLang="zh-CN" sz="2000" b="1">
                <a:solidFill>
                  <a:srgbClr val="0000FF"/>
                </a:solidFill>
              </a:rPr>
              <a:t>)</a:t>
            </a:r>
          </a:p>
          <a:p>
            <a:pPr>
              <a:lnSpc>
                <a:spcPct val="90000"/>
              </a:lnSpc>
            </a:pPr>
            <a:r>
              <a:rPr lang="en-US" altLang="zh-CN" sz="2000" b="1">
                <a:solidFill>
                  <a:srgbClr val="0000FF"/>
                </a:solidFill>
              </a:rPr>
              <a:t>                </a:t>
            </a:r>
            <a:r>
              <a:rPr lang="zh-CN" altLang="en-US" sz="2000" b="1">
                <a:solidFill>
                  <a:srgbClr val="FF0000"/>
                </a:solidFill>
              </a:rPr>
              <a:t>投资额大的方案</a:t>
            </a:r>
            <a:r>
              <a:rPr lang="en-US" altLang="zh-CN" sz="2000" b="1">
                <a:solidFill>
                  <a:srgbClr val="FF0000"/>
                </a:solidFill>
              </a:rPr>
              <a:t>A2</a:t>
            </a:r>
            <a:r>
              <a:rPr lang="zh-CN" altLang="en-US" sz="2000" b="1">
                <a:solidFill>
                  <a:srgbClr val="FF0000"/>
                </a:solidFill>
              </a:rPr>
              <a:t>优。</a:t>
            </a:r>
          </a:p>
          <a:p>
            <a:pPr>
              <a:lnSpc>
                <a:spcPct val="90000"/>
              </a:lnSpc>
            </a:pPr>
            <a:r>
              <a:rPr lang="en-US" altLang="zh-CN" sz="2000" b="1">
                <a:solidFill>
                  <a:srgbClr val="0000FF"/>
                </a:solidFill>
              </a:rPr>
              <a:t>A1</a:t>
            </a:r>
            <a:r>
              <a:rPr lang="zh-CN" altLang="en-US" sz="2000" b="1">
                <a:solidFill>
                  <a:srgbClr val="0000FF"/>
                </a:solidFill>
              </a:rPr>
              <a:t>、</a:t>
            </a:r>
            <a:r>
              <a:rPr lang="en-US" altLang="zh-CN" sz="2000" b="1">
                <a:solidFill>
                  <a:srgbClr val="0000FF"/>
                </a:solidFill>
              </a:rPr>
              <a:t>A3</a:t>
            </a:r>
            <a:r>
              <a:rPr lang="zh-CN" altLang="en-US" sz="2000" b="1">
                <a:solidFill>
                  <a:srgbClr val="0000FF"/>
                </a:solidFill>
              </a:rPr>
              <a:t>的差额净现值为，</a:t>
            </a:r>
            <a:endParaRPr lang="zh-CN" altLang="en-US" sz="2000" b="1" i="1">
              <a:solidFill>
                <a:srgbClr val="0000FF"/>
              </a:solidFill>
            </a:endParaRPr>
          </a:p>
          <a:p>
            <a:pPr>
              <a:lnSpc>
                <a:spcPct val="90000"/>
              </a:lnSpc>
            </a:pPr>
            <a:r>
              <a:rPr lang="en-US" altLang="zh-CN" sz="2000" b="1" i="1">
                <a:solidFill>
                  <a:srgbClr val="0000FF"/>
                </a:solidFill>
              </a:rPr>
              <a:t>ΔNPV</a:t>
            </a:r>
            <a:r>
              <a:rPr lang="en-US" altLang="zh-CN" sz="2000" b="1">
                <a:solidFill>
                  <a:srgbClr val="0000FF"/>
                </a:solidFill>
              </a:rPr>
              <a:t> (A3-A1) = (1900-1400) (P/A,15%,10) </a:t>
            </a:r>
          </a:p>
          <a:p>
            <a:pPr>
              <a:lnSpc>
                <a:spcPct val="90000"/>
              </a:lnSpc>
            </a:pPr>
            <a:r>
              <a:rPr lang="en-US" altLang="zh-CN" sz="2000" b="1">
                <a:solidFill>
                  <a:srgbClr val="0000FF"/>
                </a:solidFill>
              </a:rPr>
              <a:t>                         – (8000-5000) = -490.60 (</a:t>
            </a:r>
            <a:r>
              <a:rPr lang="zh-CN" altLang="en-US" sz="2000" b="1">
                <a:solidFill>
                  <a:srgbClr val="0000FF"/>
                </a:solidFill>
              </a:rPr>
              <a:t>万元</a:t>
            </a:r>
            <a:r>
              <a:rPr lang="en-US" altLang="zh-CN" sz="2000" b="1">
                <a:solidFill>
                  <a:srgbClr val="0000FF"/>
                </a:solidFill>
              </a:rPr>
              <a:t>)</a:t>
            </a:r>
          </a:p>
          <a:p>
            <a:pPr>
              <a:lnSpc>
                <a:spcPct val="90000"/>
              </a:lnSpc>
              <a:buFont typeface="Wingdings" panose="05000000000000000000" pitchFamily="2" charset="2"/>
              <a:buNone/>
            </a:pPr>
            <a:r>
              <a:rPr lang="en-US" altLang="zh-CN" sz="2000" b="1">
                <a:solidFill>
                  <a:srgbClr val="0000FF"/>
                </a:solidFill>
              </a:rPr>
              <a:t>                        </a:t>
            </a:r>
            <a:r>
              <a:rPr lang="zh-CN" altLang="en-US" sz="2000" b="1">
                <a:solidFill>
                  <a:srgbClr val="FF0000"/>
                </a:solidFill>
              </a:rPr>
              <a:t>投资额小的方案</a:t>
            </a:r>
            <a:r>
              <a:rPr lang="en-US" altLang="zh-CN" sz="2000" b="1">
                <a:solidFill>
                  <a:srgbClr val="FF0000"/>
                </a:solidFill>
              </a:rPr>
              <a:t>A1</a:t>
            </a:r>
            <a:r>
              <a:rPr lang="zh-CN" altLang="en-US" sz="2000" b="1">
                <a:solidFill>
                  <a:srgbClr val="FF0000"/>
                </a:solidFill>
              </a:rPr>
              <a:t>优。</a:t>
            </a:r>
          </a:p>
          <a:p>
            <a:pPr>
              <a:lnSpc>
                <a:spcPct val="90000"/>
              </a:lnSpc>
            </a:pPr>
            <a:r>
              <a:rPr lang="zh-CN" altLang="en-US" sz="2000" b="1">
                <a:solidFill>
                  <a:srgbClr val="9900CC"/>
                </a:solidFill>
              </a:rPr>
              <a:t>由此可见，三个方案的优劣降序为：</a:t>
            </a:r>
            <a:r>
              <a:rPr lang="en-US" altLang="zh-CN" sz="2000" b="1">
                <a:solidFill>
                  <a:srgbClr val="9900CC"/>
                </a:solidFill>
              </a:rPr>
              <a:t>A2        A1       A3</a:t>
            </a:r>
          </a:p>
          <a:p>
            <a:pPr>
              <a:lnSpc>
                <a:spcPct val="90000"/>
              </a:lnSpc>
            </a:pPr>
            <a:r>
              <a:rPr lang="zh-CN" altLang="en-US" sz="2000" b="1">
                <a:solidFill>
                  <a:srgbClr val="9900CC"/>
                </a:solidFill>
              </a:rPr>
              <a:t>因此，应首先选择</a:t>
            </a:r>
            <a:r>
              <a:rPr lang="en-US" altLang="zh-CN" sz="2000" b="1">
                <a:solidFill>
                  <a:srgbClr val="9900CC"/>
                </a:solidFill>
              </a:rPr>
              <a:t>A2</a:t>
            </a:r>
            <a:r>
              <a:rPr lang="zh-CN" altLang="en-US" sz="2000" b="1">
                <a:solidFill>
                  <a:srgbClr val="9900CC"/>
                </a:solidFill>
              </a:rPr>
              <a:t>方案。</a:t>
            </a:r>
          </a:p>
          <a:p>
            <a:pPr>
              <a:lnSpc>
                <a:spcPct val="90000"/>
              </a:lnSpc>
            </a:pPr>
            <a:endParaRPr lang="zh-CN" altLang="en-US" sz="2000" b="1">
              <a:solidFill>
                <a:srgbClr val="9900CC"/>
              </a:solidFill>
            </a:endParaRPr>
          </a:p>
          <a:p>
            <a:pPr>
              <a:lnSpc>
                <a:spcPct val="90000"/>
              </a:lnSpc>
            </a:pPr>
            <a:endParaRPr lang="en-US" altLang="zh-CN" sz="2400" b="1"/>
          </a:p>
        </p:txBody>
      </p:sp>
      <p:sp>
        <p:nvSpPr>
          <p:cNvPr id="120836" name="Rectangle 4">
            <a:extLst>
              <a:ext uri="{FF2B5EF4-FFF2-40B4-BE49-F238E27FC236}">
                <a16:creationId xmlns:a16="http://schemas.microsoft.com/office/drawing/2014/main" id="{9C42A32D-1A38-428D-AB2C-149019E88872}"/>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0837" name="Object 5">
            <a:extLst>
              <a:ext uri="{FF2B5EF4-FFF2-40B4-BE49-F238E27FC236}">
                <a16:creationId xmlns:a16="http://schemas.microsoft.com/office/drawing/2014/main" id="{56F577A2-BB81-45E2-AC3E-87D04D5BC96A}"/>
              </a:ext>
            </a:extLst>
          </p:cNvPr>
          <p:cNvGraphicFramePr>
            <a:graphicFrameLocks noChangeAspect="1"/>
          </p:cNvGraphicFramePr>
          <p:nvPr/>
        </p:nvGraphicFramePr>
        <p:xfrm>
          <a:off x="3563938" y="765175"/>
          <a:ext cx="431800" cy="647700"/>
        </p:xfrm>
        <a:graphic>
          <a:graphicData uri="http://schemas.openxmlformats.org/presentationml/2006/ole">
            <mc:AlternateContent xmlns:mc="http://schemas.openxmlformats.org/markup-compatibility/2006">
              <mc:Choice xmlns:v="urn:schemas-microsoft-com:vml" Requires="v">
                <p:oleObj spid="_x0000_s120841" name="公式" r:id="rId3" imgW="279279" imgH="393529" progId="Equation.3">
                  <p:embed/>
                </p:oleObj>
              </mc:Choice>
              <mc:Fallback>
                <p:oleObj name="公式" r:id="rId3" imgW="279279" imgH="393529"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765175"/>
                        <a:ext cx="4318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0838" name="Rectangle 6">
            <a:extLst>
              <a:ext uri="{FF2B5EF4-FFF2-40B4-BE49-F238E27FC236}">
                <a16:creationId xmlns:a16="http://schemas.microsoft.com/office/drawing/2014/main" id="{FB3EF375-B1E0-421F-9734-F25C5EFA0C6D}"/>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20839" name="Line 7">
            <a:extLst>
              <a:ext uri="{FF2B5EF4-FFF2-40B4-BE49-F238E27FC236}">
                <a16:creationId xmlns:a16="http://schemas.microsoft.com/office/drawing/2014/main" id="{00488D44-4B8E-48FC-A431-E1FF9C7137CE}"/>
              </a:ext>
            </a:extLst>
          </p:cNvPr>
          <p:cNvSpPr>
            <a:spLocks noChangeShapeType="1"/>
          </p:cNvSpPr>
          <p:nvPr/>
        </p:nvSpPr>
        <p:spPr bwMode="auto">
          <a:xfrm>
            <a:off x="7308850" y="6021388"/>
            <a:ext cx="4318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20840" name="Line 8">
            <a:extLst>
              <a:ext uri="{FF2B5EF4-FFF2-40B4-BE49-F238E27FC236}">
                <a16:creationId xmlns:a16="http://schemas.microsoft.com/office/drawing/2014/main" id="{2883C795-AD69-47E3-B6B3-5678FAFB93D4}"/>
              </a:ext>
            </a:extLst>
          </p:cNvPr>
          <p:cNvSpPr>
            <a:spLocks noChangeShapeType="1"/>
          </p:cNvSpPr>
          <p:nvPr/>
        </p:nvSpPr>
        <p:spPr bwMode="auto">
          <a:xfrm>
            <a:off x="8101013" y="6021388"/>
            <a:ext cx="431800" cy="0"/>
          </a:xfrm>
          <a:prstGeom prst="line">
            <a:avLst/>
          </a:prstGeom>
          <a:noFill/>
          <a:ln w="28575">
            <a:solidFill>
              <a:srgbClr val="008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a:extLst>
              <a:ext uri="{FF2B5EF4-FFF2-40B4-BE49-F238E27FC236}">
                <a16:creationId xmlns:a16="http://schemas.microsoft.com/office/drawing/2014/main" id="{49AC8F4E-367A-4E9A-A14F-AA4FC1D419AB}"/>
              </a:ext>
            </a:extLst>
          </p:cNvPr>
          <p:cNvSpPr>
            <a:spLocks noGrp="1"/>
          </p:cNvSpPr>
          <p:nvPr>
            <p:ph type="sldNum" sz="quarter" idx="10"/>
          </p:nvPr>
        </p:nvSpPr>
        <p:spPr/>
        <p:txBody>
          <a:bodyPr/>
          <a:lstStyle/>
          <a:p>
            <a:fld id="{894E2057-5B1D-4F07-BA4D-DD601A71C2D2}" type="slidenum">
              <a:rPr lang="en-US" altLang="zh-CN"/>
              <a:pPr/>
              <a:t>57</a:t>
            </a:fld>
            <a:endParaRPr lang="en-US" altLang="zh-CN">
              <a:solidFill>
                <a:schemeClr val="tx1"/>
              </a:solidFill>
            </a:endParaRPr>
          </a:p>
        </p:txBody>
      </p:sp>
      <p:sp>
        <p:nvSpPr>
          <p:cNvPr id="121858" name="Rectangle 2">
            <a:extLst>
              <a:ext uri="{FF2B5EF4-FFF2-40B4-BE49-F238E27FC236}">
                <a16:creationId xmlns:a16="http://schemas.microsoft.com/office/drawing/2014/main" id="{720F2182-2550-47AC-95A6-534CCCB3E351}"/>
              </a:ext>
            </a:extLst>
          </p:cNvPr>
          <p:cNvSpPr>
            <a:spLocks noChangeArrowheads="1"/>
          </p:cNvSpPr>
          <p:nvPr>
            <p:ph type="title"/>
          </p:nvPr>
        </p:nvSpPr>
        <p:spPr bwMode="auto">
          <a:xfrm>
            <a:off x="862013" y="188913"/>
            <a:ext cx="1143000" cy="66690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第二节    多方案比选的常用指标</a:t>
            </a:r>
          </a:p>
        </p:txBody>
      </p:sp>
      <p:sp>
        <p:nvSpPr>
          <p:cNvPr id="121859" name="Rectangle 3">
            <a:extLst>
              <a:ext uri="{FF2B5EF4-FFF2-40B4-BE49-F238E27FC236}">
                <a16:creationId xmlns:a16="http://schemas.microsoft.com/office/drawing/2014/main" id="{754A11BE-6CE7-465D-BCC4-26647E254B4F}"/>
              </a:ext>
            </a:extLst>
          </p:cNvPr>
          <p:cNvSpPr>
            <a:spLocks noGrp="1" noChangeArrowheads="1"/>
          </p:cNvSpPr>
          <p:nvPr>
            <p:ph type="body" idx="1"/>
          </p:nvPr>
        </p:nvSpPr>
        <p:spPr>
          <a:xfrm>
            <a:off x="2438400" y="188913"/>
            <a:ext cx="6310313" cy="6408737"/>
          </a:xfrm>
        </p:spPr>
        <p:txBody>
          <a:bodyPr/>
          <a:lstStyle/>
          <a:p>
            <a:pPr>
              <a:buFont typeface="Wingdings" panose="05000000000000000000" pitchFamily="2" charset="2"/>
              <a:buNone/>
            </a:pPr>
            <a:r>
              <a:rPr lang="zh-CN" altLang="en-US" sz="2800" b="1">
                <a:solidFill>
                  <a:srgbClr val="FF0000"/>
                </a:solidFill>
              </a:rPr>
              <a:t>四、差额内部收益率</a:t>
            </a:r>
            <a:endParaRPr lang="zh-CN" altLang="en-US" sz="2800">
              <a:solidFill>
                <a:srgbClr val="FF0000"/>
              </a:solidFill>
            </a:endParaRPr>
          </a:p>
          <a:p>
            <a:pPr>
              <a:lnSpc>
                <a:spcPct val="110000"/>
              </a:lnSpc>
            </a:pPr>
            <a:r>
              <a:rPr lang="zh-CN" altLang="en-US" sz="2000" b="1"/>
              <a:t>就是指差额净现值为零时对应的折现率。即满足下式的折现率：</a:t>
            </a:r>
          </a:p>
          <a:p>
            <a:pPr>
              <a:lnSpc>
                <a:spcPct val="110000"/>
              </a:lnSpc>
            </a:pPr>
            <a:endParaRPr lang="zh-CN" altLang="en-US" b="1"/>
          </a:p>
          <a:p>
            <a:pPr>
              <a:lnSpc>
                <a:spcPct val="110000"/>
              </a:lnSpc>
            </a:pPr>
            <a:endParaRPr lang="zh-CN" altLang="en-US" b="1"/>
          </a:p>
          <a:p>
            <a:pPr algn="just">
              <a:lnSpc>
                <a:spcPct val="110000"/>
              </a:lnSpc>
            </a:pPr>
            <a:r>
              <a:rPr lang="zh-CN" altLang="zh-CN" sz="2000" b="1">
                <a:solidFill>
                  <a:srgbClr val="0000FF"/>
                </a:solidFill>
              </a:rPr>
              <a:t>上式也是一个高次方程，需要通过内插法求解。</a:t>
            </a:r>
            <a:endParaRPr lang="zh-CN" altLang="en-US" sz="2000" b="1">
              <a:solidFill>
                <a:srgbClr val="0000FF"/>
              </a:solidFill>
            </a:endParaRPr>
          </a:p>
          <a:p>
            <a:pPr algn="just">
              <a:lnSpc>
                <a:spcPct val="110000"/>
              </a:lnSpc>
            </a:pPr>
            <a:r>
              <a:rPr lang="zh-CN" altLang="zh-CN" sz="2000" b="1">
                <a:solidFill>
                  <a:srgbClr val="0000FF"/>
                </a:solidFill>
              </a:rPr>
              <a:t>设两个比较方案是</a:t>
            </a:r>
            <a:r>
              <a:rPr lang="en-US" altLang="zh-CN" sz="2000" b="1">
                <a:solidFill>
                  <a:srgbClr val="0000FF"/>
                </a:solidFill>
              </a:rPr>
              <a:t>A</a:t>
            </a:r>
            <a:r>
              <a:rPr lang="zh-CN" altLang="en-US" sz="2000" b="1">
                <a:solidFill>
                  <a:srgbClr val="0000FF"/>
                </a:solidFill>
              </a:rPr>
              <a:t>和</a:t>
            </a:r>
            <a:r>
              <a:rPr lang="en-US" altLang="zh-CN" sz="2000" b="1">
                <a:solidFill>
                  <a:srgbClr val="0000FF"/>
                </a:solidFill>
              </a:rPr>
              <a:t>B</a:t>
            </a:r>
            <a:r>
              <a:rPr lang="zh-CN" altLang="en-US" sz="2000" b="1">
                <a:solidFill>
                  <a:srgbClr val="0000FF"/>
                </a:solidFill>
              </a:rPr>
              <a:t>，</a:t>
            </a:r>
            <a:r>
              <a:rPr lang="en-US" altLang="zh-CN" sz="2000" b="1">
                <a:solidFill>
                  <a:srgbClr val="0000FF"/>
                </a:solidFill>
              </a:rPr>
              <a:t>A</a:t>
            </a:r>
            <a:r>
              <a:rPr lang="zh-CN" altLang="en-US" sz="2000" b="1">
                <a:solidFill>
                  <a:srgbClr val="0000FF"/>
                </a:solidFill>
              </a:rPr>
              <a:t>方案是投资额大的方案，</a:t>
            </a:r>
            <a:r>
              <a:rPr lang="en-US" altLang="zh-CN" sz="2000" b="1">
                <a:solidFill>
                  <a:srgbClr val="0000FF"/>
                </a:solidFill>
              </a:rPr>
              <a:t>B</a:t>
            </a:r>
            <a:r>
              <a:rPr lang="zh-CN" altLang="en-US" sz="2000" b="1">
                <a:solidFill>
                  <a:srgbClr val="0000FF"/>
                </a:solidFill>
              </a:rPr>
              <a:t>方案是投资额小的方案，对应其自身的内部收益率分别为</a:t>
            </a:r>
            <a:r>
              <a:rPr lang="en-US" altLang="zh-CN" sz="2000" b="1">
                <a:solidFill>
                  <a:srgbClr val="0000FF"/>
                </a:solidFill>
              </a:rPr>
              <a:t>IRR</a:t>
            </a:r>
            <a:r>
              <a:rPr lang="en-US" altLang="zh-CN" sz="2000" b="1" baseline="-25000">
                <a:solidFill>
                  <a:srgbClr val="0000FF"/>
                </a:solidFill>
              </a:rPr>
              <a:t>A</a:t>
            </a:r>
            <a:r>
              <a:rPr lang="zh-CN" altLang="en-US" sz="2000" b="1">
                <a:solidFill>
                  <a:srgbClr val="0000FF"/>
                </a:solidFill>
              </a:rPr>
              <a:t>、</a:t>
            </a:r>
            <a:r>
              <a:rPr lang="en-US" altLang="zh-CN" sz="2000" b="1">
                <a:solidFill>
                  <a:srgbClr val="0000FF"/>
                </a:solidFill>
              </a:rPr>
              <a:t>IRR</a:t>
            </a:r>
            <a:r>
              <a:rPr lang="en-US" altLang="zh-CN" sz="2000" b="1" baseline="-25000">
                <a:solidFill>
                  <a:srgbClr val="0000FF"/>
                </a:solidFill>
              </a:rPr>
              <a:t>B</a:t>
            </a:r>
            <a:r>
              <a:rPr lang="zh-CN" altLang="en-US" sz="2000" b="1">
                <a:solidFill>
                  <a:srgbClr val="0000FF"/>
                </a:solidFill>
              </a:rPr>
              <a:t>，</a:t>
            </a:r>
          </a:p>
          <a:p>
            <a:pPr algn="just">
              <a:lnSpc>
                <a:spcPct val="110000"/>
              </a:lnSpc>
            </a:pPr>
            <a:r>
              <a:rPr lang="zh-CN" altLang="en-US" sz="2000" b="1">
                <a:solidFill>
                  <a:srgbClr val="0000FF"/>
                </a:solidFill>
              </a:rPr>
              <a:t>则计算差额内部收益率的公式为：</a:t>
            </a:r>
          </a:p>
          <a:p>
            <a:pPr algn="just">
              <a:lnSpc>
                <a:spcPct val="110000"/>
              </a:lnSpc>
            </a:pPr>
            <a:endParaRPr lang="zh-CN" altLang="en-US" sz="2000" b="1">
              <a:solidFill>
                <a:srgbClr val="0000FF"/>
              </a:solidFill>
            </a:endParaRPr>
          </a:p>
          <a:p>
            <a:endParaRPr lang="en-US" altLang="zh-CN" b="1">
              <a:solidFill>
                <a:srgbClr val="3366FF"/>
              </a:solidFill>
            </a:endParaRPr>
          </a:p>
        </p:txBody>
      </p:sp>
      <p:sp>
        <p:nvSpPr>
          <p:cNvPr id="121860" name="Rectangle 4">
            <a:extLst>
              <a:ext uri="{FF2B5EF4-FFF2-40B4-BE49-F238E27FC236}">
                <a16:creationId xmlns:a16="http://schemas.microsoft.com/office/drawing/2014/main" id="{4AD624F6-177D-4A59-9833-2FBE79D55598}"/>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21861" name="Rectangle 5">
            <a:extLst>
              <a:ext uri="{FF2B5EF4-FFF2-40B4-BE49-F238E27FC236}">
                <a16:creationId xmlns:a16="http://schemas.microsoft.com/office/drawing/2014/main" id="{DD110701-9E39-47D5-9956-9516BA09AE4E}"/>
              </a:ext>
            </a:extLst>
          </p:cNvPr>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21862" name="Rectangle 6">
            <a:extLst>
              <a:ext uri="{FF2B5EF4-FFF2-40B4-BE49-F238E27FC236}">
                <a16:creationId xmlns:a16="http://schemas.microsoft.com/office/drawing/2014/main" id="{759E0A92-4FBF-4962-9DAF-0307DD6D9D3E}"/>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1863" name="Object 7">
            <a:extLst>
              <a:ext uri="{FF2B5EF4-FFF2-40B4-BE49-F238E27FC236}">
                <a16:creationId xmlns:a16="http://schemas.microsoft.com/office/drawing/2014/main" id="{4B6D59EC-316A-422E-930E-E327B9617D74}"/>
              </a:ext>
            </a:extLst>
          </p:cNvPr>
          <p:cNvGraphicFramePr>
            <a:graphicFrameLocks noChangeAspect="1"/>
          </p:cNvGraphicFramePr>
          <p:nvPr/>
        </p:nvGraphicFramePr>
        <p:xfrm>
          <a:off x="3203575" y="1484313"/>
          <a:ext cx="4537075" cy="760412"/>
        </p:xfrm>
        <a:graphic>
          <a:graphicData uri="http://schemas.openxmlformats.org/presentationml/2006/ole">
            <mc:AlternateContent xmlns:mc="http://schemas.openxmlformats.org/markup-compatibility/2006">
              <mc:Choice xmlns:v="urn:schemas-microsoft-com:vml" Requires="v">
                <p:oleObj spid="_x0000_s121866" name="公式" r:id="rId3" imgW="2590800" imgH="431800" progId="Equation.3">
                  <p:embed/>
                </p:oleObj>
              </mc:Choice>
              <mc:Fallback>
                <p:oleObj name="公式" r:id="rId3" imgW="2590800" imgH="4318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575" y="1484313"/>
                        <a:ext cx="4537075" cy="760412"/>
                      </a:xfrm>
                      <a:prstGeom prst="rect">
                        <a:avLst/>
                      </a:prstGeom>
                      <a:solidFill>
                        <a:srgbClr val="00FF99"/>
                      </a:solidFill>
                    </p:spPr>
                  </p:pic>
                </p:oleObj>
              </mc:Fallback>
            </mc:AlternateContent>
          </a:graphicData>
        </a:graphic>
      </p:graphicFrame>
      <p:sp>
        <p:nvSpPr>
          <p:cNvPr id="121864" name="Rectangle 8">
            <a:extLst>
              <a:ext uri="{FF2B5EF4-FFF2-40B4-BE49-F238E27FC236}">
                <a16:creationId xmlns:a16="http://schemas.microsoft.com/office/drawing/2014/main" id="{A4CD5F27-8C62-4A51-9D1C-74793509DFED}"/>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1865" name="Object 9">
            <a:extLst>
              <a:ext uri="{FF2B5EF4-FFF2-40B4-BE49-F238E27FC236}">
                <a16:creationId xmlns:a16="http://schemas.microsoft.com/office/drawing/2014/main" id="{7C349094-EDEC-4297-9A55-8646C01CB09A}"/>
              </a:ext>
            </a:extLst>
          </p:cNvPr>
          <p:cNvGraphicFramePr>
            <a:graphicFrameLocks noChangeAspect="1"/>
          </p:cNvGraphicFramePr>
          <p:nvPr/>
        </p:nvGraphicFramePr>
        <p:xfrm>
          <a:off x="3203575" y="4797425"/>
          <a:ext cx="4681538" cy="923925"/>
        </p:xfrm>
        <a:graphic>
          <a:graphicData uri="http://schemas.openxmlformats.org/presentationml/2006/ole">
            <mc:AlternateContent xmlns:mc="http://schemas.openxmlformats.org/markup-compatibility/2006">
              <mc:Choice xmlns:v="urn:schemas-microsoft-com:vml" Requires="v">
                <p:oleObj spid="_x0000_s121867" name="公式" r:id="rId5" imgW="2489200" imgH="457200" progId="Equation.3">
                  <p:embed/>
                </p:oleObj>
              </mc:Choice>
              <mc:Fallback>
                <p:oleObj name="公式" r:id="rId5" imgW="2489200" imgH="457200" progId="Equation.3">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575" y="4797425"/>
                        <a:ext cx="4681538" cy="923925"/>
                      </a:xfrm>
                      <a:prstGeom prst="rect">
                        <a:avLst/>
                      </a:prstGeom>
                      <a:solidFill>
                        <a:srgbClr val="FF99FF"/>
                      </a:solidFill>
                    </p:spPr>
                  </p:pic>
                </p:oleObj>
              </mc:Fallback>
            </mc:AlternateContent>
          </a:graphicData>
        </a:graphic>
      </p:graphicFrame>
    </p:spTree>
  </p:cSld>
  <p:clrMapOvr>
    <a:masterClrMapping/>
  </p:clrMapOvr>
  <p:transition spd="slow">
    <p:randomBar dir="ver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53F93BF3-A243-46FE-A01D-5CE678592D3B}"/>
              </a:ext>
            </a:extLst>
          </p:cNvPr>
          <p:cNvSpPr>
            <a:spLocks noGrp="1"/>
          </p:cNvSpPr>
          <p:nvPr>
            <p:ph type="sldNum" sz="quarter" idx="10"/>
          </p:nvPr>
        </p:nvSpPr>
        <p:spPr/>
        <p:txBody>
          <a:bodyPr/>
          <a:lstStyle/>
          <a:p>
            <a:fld id="{8BA8E682-024E-42DC-BFBF-F38DD759B327}" type="slidenum">
              <a:rPr lang="en-US" altLang="zh-CN"/>
              <a:pPr/>
              <a:t>58</a:t>
            </a:fld>
            <a:endParaRPr lang="en-US" altLang="zh-CN">
              <a:solidFill>
                <a:schemeClr val="tx1"/>
              </a:solidFill>
            </a:endParaRPr>
          </a:p>
        </p:txBody>
      </p:sp>
      <p:sp>
        <p:nvSpPr>
          <p:cNvPr id="122882" name="Rectangle 2">
            <a:extLst>
              <a:ext uri="{FF2B5EF4-FFF2-40B4-BE49-F238E27FC236}">
                <a16:creationId xmlns:a16="http://schemas.microsoft.com/office/drawing/2014/main" id="{788EFC84-9B58-4748-A024-69E2D5C47F72}"/>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第二节    多方案比选的常用指标</a:t>
            </a:r>
          </a:p>
        </p:txBody>
      </p:sp>
      <p:sp>
        <p:nvSpPr>
          <p:cNvPr id="122883" name="Rectangle 3">
            <a:extLst>
              <a:ext uri="{FF2B5EF4-FFF2-40B4-BE49-F238E27FC236}">
                <a16:creationId xmlns:a16="http://schemas.microsoft.com/office/drawing/2014/main" id="{634FF065-1A05-43E3-9D8D-296C0A1262AC}"/>
              </a:ext>
            </a:extLst>
          </p:cNvPr>
          <p:cNvSpPr>
            <a:spLocks noChangeArrowheads="1"/>
          </p:cNvSpPr>
          <p:nvPr/>
        </p:nvSpPr>
        <p:spPr bwMode="auto">
          <a:xfrm>
            <a:off x="0" y="3257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22884" name="Rectangle 4">
            <a:extLst>
              <a:ext uri="{FF2B5EF4-FFF2-40B4-BE49-F238E27FC236}">
                <a16:creationId xmlns:a16="http://schemas.microsoft.com/office/drawing/2014/main" id="{BFB8F37F-6925-48B6-AF5C-0702CE6A577A}"/>
              </a:ext>
            </a:extLst>
          </p:cNvPr>
          <p:cNvSpPr>
            <a:spLocks noGrp="1" noChangeArrowheads="1"/>
          </p:cNvSpPr>
          <p:nvPr>
            <p:ph type="body" idx="1"/>
          </p:nvPr>
        </p:nvSpPr>
        <p:spPr>
          <a:xfrm>
            <a:off x="2438400" y="333375"/>
            <a:ext cx="6381750" cy="5762625"/>
          </a:xfrm>
        </p:spPr>
        <p:txBody>
          <a:bodyPr/>
          <a:lstStyle/>
          <a:p>
            <a:r>
              <a:rPr lang="zh-CN" altLang="en-US" sz="2000" b="1">
                <a:solidFill>
                  <a:srgbClr val="FF0000"/>
                </a:solidFill>
              </a:rPr>
              <a:t>两个比较方案的差额内部收益率 ：</a:t>
            </a:r>
          </a:p>
          <a:p>
            <a:endParaRPr lang="zh-CN" altLang="en-US" sz="2000" b="1">
              <a:solidFill>
                <a:srgbClr val="FF0000"/>
              </a:solidFill>
            </a:endParaRPr>
          </a:p>
          <a:p>
            <a:endParaRPr lang="zh-CN" altLang="en-US" sz="2000" b="1"/>
          </a:p>
          <a:p>
            <a:endParaRPr lang="zh-CN" altLang="en-US" sz="2000" b="1"/>
          </a:p>
          <a:p>
            <a:endParaRPr lang="zh-CN" altLang="en-US" sz="2000" b="1"/>
          </a:p>
          <a:p>
            <a:endParaRPr lang="zh-CN" altLang="en-US" sz="2000" b="1"/>
          </a:p>
          <a:p>
            <a:endParaRPr lang="zh-CN" altLang="en-US" sz="2000" b="1"/>
          </a:p>
          <a:p>
            <a:endParaRPr lang="zh-CN" altLang="en-US" sz="2000" b="1"/>
          </a:p>
          <a:p>
            <a:endParaRPr lang="zh-CN" altLang="en-US" sz="2000" b="1"/>
          </a:p>
          <a:p>
            <a:endParaRPr lang="zh-CN" altLang="en-US" sz="2000" b="1"/>
          </a:p>
          <a:p>
            <a:endParaRPr lang="zh-CN" altLang="en-US" sz="2000" b="1"/>
          </a:p>
          <a:p>
            <a:r>
              <a:rPr lang="zh-CN" altLang="en-US" sz="2000" b="1">
                <a:solidFill>
                  <a:srgbClr val="0000FF"/>
                </a:solidFill>
              </a:rPr>
              <a:t>当</a:t>
            </a:r>
            <a:r>
              <a:rPr lang="en-US" altLang="zh-CN" sz="2000" b="1" i="1">
                <a:solidFill>
                  <a:srgbClr val="0000FF"/>
                </a:solidFill>
              </a:rPr>
              <a:t>i</a:t>
            </a:r>
            <a:r>
              <a:rPr lang="en-US" altLang="zh-CN" sz="2000" b="1" i="1" baseline="-25000">
                <a:solidFill>
                  <a:srgbClr val="0000FF"/>
                </a:solidFill>
              </a:rPr>
              <a:t>0</a:t>
            </a:r>
            <a:r>
              <a:rPr lang="en-US" altLang="zh-CN" sz="2000" b="1">
                <a:solidFill>
                  <a:srgbClr val="0000FF"/>
                </a:solidFill>
              </a:rPr>
              <a:t>≤</a:t>
            </a:r>
            <a:r>
              <a:rPr lang="en-US" altLang="zh-CN" sz="2000" b="1" i="1">
                <a:solidFill>
                  <a:srgbClr val="0000FF"/>
                </a:solidFill>
              </a:rPr>
              <a:t>ΔIRR</a:t>
            </a:r>
            <a:r>
              <a:rPr lang="zh-CN" altLang="en-US" sz="2000" b="1">
                <a:solidFill>
                  <a:srgbClr val="0000FF"/>
                </a:solidFill>
              </a:rPr>
              <a:t>时，</a:t>
            </a:r>
            <a:r>
              <a:rPr lang="en-US" altLang="zh-CN" sz="2000" b="1" i="1">
                <a:solidFill>
                  <a:srgbClr val="0000FF"/>
                </a:solidFill>
              </a:rPr>
              <a:t>NPV</a:t>
            </a:r>
            <a:r>
              <a:rPr lang="en-US" altLang="zh-CN" sz="2000" b="1" i="1" baseline="-25000">
                <a:solidFill>
                  <a:srgbClr val="0000FF"/>
                </a:solidFill>
              </a:rPr>
              <a:t>A</a:t>
            </a:r>
            <a:r>
              <a:rPr lang="en-US" altLang="zh-CN" sz="2000" b="1">
                <a:solidFill>
                  <a:srgbClr val="0000FF"/>
                </a:solidFill>
              </a:rPr>
              <a:t>&gt;</a:t>
            </a:r>
            <a:r>
              <a:rPr lang="en-US" altLang="zh-CN" sz="2000" b="1" i="1">
                <a:solidFill>
                  <a:srgbClr val="0000FF"/>
                </a:solidFill>
              </a:rPr>
              <a:t>NPV</a:t>
            </a:r>
            <a:r>
              <a:rPr lang="en-US" altLang="zh-CN" sz="2000" b="1" i="1" baseline="-25000">
                <a:solidFill>
                  <a:srgbClr val="0000FF"/>
                </a:solidFill>
              </a:rPr>
              <a:t>B</a:t>
            </a:r>
            <a:r>
              <a:rPr lang="zh-CN" altLang="en-US" sz="2000" b="1">
                <a:solidFill>
                  <a:srgbClr val="0000FF"/>
                </a:solidFill>
              </a:rPr>
              <a:t>，</a:t>
            </a:r>
            <a:r>
              <a:rPr lang="en-US" altLang="zh-CN" sz="2000" b="1">
                <a:solidFill>
                  <a:srgbClr val="0000FF"/>
                </a:solidFill>
              </a:rPr>
              <a:t>A</a:t>
            </a:r>
            <a:r>
              <a:rPr lang="zh-CN" altLang="en-US" sz="2000" b="1">
                <a:solidFill>
                  <a:srgbClr val="0000FF"/>
                </a:solidFill>
              </a:rPr>
              <a:t>方案优；</a:t>
            </a:r>
          </a:p>
          <a:p>
            <a:r>
              <a:rPr lang="zh-CN" altLang="en-US" sz="2000" b="1">
                <a:solidFill>
                  <a:srgbClr val="0000FF"/>
                </a:solidFill>
              </a:rPr>
              <a:t>当</a:t>
            </a:r>
            <a:r>
              <a:rPr lang="en-US" altLang="zh-CN" sz="2000" b="1" i="1">
                <a:solidFill>
                  <a:srgbClr val="0000FF"/>
                </a:solidFill>
              </a:rPr>
              <a:t>i</a:t>
            </a:r>
            <a:r>
              <a:rPr lang="en-US" altLang="zh-CN" sz="2000" b="1" i="1" baseline="-25000">
                <a:solidFill>
                  <a:srgbClr val="0000FF"/>
                </a:solidFill>
              </a:rPr>
              <a:t>0</a:t>
            </a:r>
            <a:r>
              <a:rPr lang="en-US" altLang="zh-CN" sz="2000" b="1">
                <a:solidFill>
                  <a:srgbClr val="0000FF"/>
                </a:solidFill>
              </a:rPr>
              <a:t>&gt;</a:t>
            </a:r>
            <a:r>
              <a:rPr lang="en-US" altLang="zh-CN" sz="2000" b="1" i="1">
                <a:solidFill>
                  <a:srgbClr val="0000FF"/>
                </a:solidFill>
              </a:rPr>
              <a:t>ΔIRR</a:t>
            </a:r>
            <a:r>
              <a:rPr lang="zh-CN" altLang="en-US" sz="2000" b="1">
                <a:solidFill>
                  <a:srgbClr val="0000FF"/>
                </a:solidFill>
              </a:rPr>
              <a:t>时，</a:t>
            </a:r>
            <a:r>
              <a:rPr lang="en-US" altLang="zh-CN" sz="2000" b="1" i="1">
                <a:solidFill>
                  <a:srgbClr val="0000FF"/>
                </a:solidFill>
              </a:rPr>
              <a:t>NPV</a:t>
            </a:r>
            <a:r>
              <a:rPr lang="en-US" altLang="zh-CN" sz="2000" b="1" i="1" baseline="-25000">
                <a:solidFill>
                  <a:srgbClr val="0000FF"/>
                </a:solidFill>
              </a:rPr>
              <a:t>A</a:t>
            </a:r>
            <a:r>
              <a:rPr lang="en-US" altLang="zh-CN" sz="2000" b="1">
                <a:solidFill>
                  <a:srgbClr val="0000FF"/>
                </a:solidFill>
              </a:rPr>
              <a:t>&lt;</a:t>
            </a:r>
            <a:r>
              <a:rPr lang="en-US" altLang="zh-CN" sz="2000" b="1" i="1">
                <a:solidFill>
                  <a:srgbClr val="0000FF"/>
                </a:solidFill>
              </a:rPr>
              <a:t>NPV</a:t>
            </a:r>
            <a:r>
              <a:rPr lang="en-US" altLang="zh-CN" sz="2000" b="1" i="1" baseline="-25000">
                <a:solidFill>
                  <a:srgbClr val="0000FF"/>
                </a:solidFill>
              </a:rPr>
              <a:t>B</a:t>
            </a:r>
            <a:r>
              <a:rPr lang="zh-CN" altLang="en-US" sz="2000" b="1">
                <a:solidFill>
                  <a:srgbClr val="0000FF"/>
                </a:solidFill>
              </a:rPr>
              <a:t>， </a:t>
            </a:r>
            <a:r>
              <a:rPr lang="en-US" altLang="zh-CN" sz="2000" b="1">
                <a:solidFill>
                  <a:srgbClr val="0000FF"/>
                </a:solidFill>
              </a:rPr>
              <a:t>B</a:t>
            </a:r>
            <a:r>
              <a:rPr lang="zh-CN" altLang="en-US" sz="2000" b="1">
                <a:solidFill>
                  <a:srgbClr val="0000FF"/>
                </a:solidFill>
              </a:rPr>
              <a:t>方案优。</a:t>
            </a:r>
          </a:p>
          <a:p>
            <a:r>
              <a:rPr lang="zh-CN" altLang="en-US" sz="2000" b="1">
                <a:solidFill>
                  <a:srgbClr val="0000FF"/>
                </a:solidFill>
              </a:rPr>
              <a:t>即用</a:t>
            </a:r>
            <a:r>
              <a:rPr lang="en-US" altLang="zh-CN" sz="2000" b="1" i="1">
                <a:solidFill>
                  <a:srgbClr val="0000FF"/>
                </a:solidFill>
              </a:rPr>
              <a:t>ΔIRR</a:t>
            </a:r>
            <a:r>
              <a:rPr lang="zh-CN" altLang="en-US" sz="2000" b="1">
                <a:solidFill>
                  <a:srgbClr val="0000FF"/>
                </a:solidFill>
              </a:rPr>
              <a:t>判断方案和用</a:t>
            </a:r>
            <a:r>
              <a:rPr lang="en-US" altLang="zh-CN" sz="2000" b="1" i="1">
                <a:solidFill>
                  <a:srgbClr val="0000FF"/>
                </a:solidFill>
              </a:rPr>
              <a:t>NPV</a:t>
            </a:r>
            <a:r>
              <a:rPr lang="zh-CN" altLang="en-US" sz="2000" b="1">
                <a:solidFill>
                  <a:srgbClr val="0000FF"/>
                </a:solidFill>
              </a:rPr>
              <a:t>判断方案是一致的。</a:t>
            </a:r>
            <a:r>
              <a:rPr lang="zh-CN" altLang="en-US" sz="2000"/>
              <a:t> </a:t>
            </a:r>
          </a:p>
        </p:txBody>
      </p:sp>
      <p:pic>
        <p:nvPicPr>
          <p:cNvPr id="122885" name="Picture 5" descr="图3">
            <a:extLst>
              <a:ext uri="{FF2B5EF4-FFF2-40B4-BE49-F238E27FC236}">
                <a16:creationId xmlns:a16="http://schemas.microsoft.com/office/drawing/2014/main" id="{A3D7099D-B9F0-4EA0-BFB4-B14FE6B68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981075"/>
            <a:ext cx="4752975" cy="3095625"/>
          </a:xfrm>
          <a:prstGeom prst="rect">
            <a:avLst/>
          </a:prstGeom>
          <a:solidFill>
            <a:srgbClr val="FF99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A8FB36C4-23DB-4144-A285-B17123A7B302}"/>
              </a:ext>
            </a:extLst>
          </p:cNvPr>
          <p:cNvSpPr>
            <a:spLocks noGrp="1"/>
          </p:cNvSpPr>
          <p:nvPr>
            <p:ph type="sldNum" sz="quarter" idx="10"/>
          </p:nvPr>
        </p:nvSpPr>
        <p:spPr/>
        <p:txBody>
          <a:bodyPr/>
          <a:lstStyle/>
          <a:p>
            <a:fld id="{F4FF3956-2E59-40D2-B3DE-B38786FB081B}" type="slidenum">
              <a:rPr lang="en-US" altLang="zh-CN"/>
              <a:pPr/>
              <a:t>59</a:t>
            </a:fld>
            <a:endParaRPr lang="en-US" altLang="zh-CN">
              <a:solidFill>
                <a:schemeClr val="tx1"/>
              </a:solidFill>
            </a:endParaRPr>
          </a:p>
        </p:txBody>
      </p:sp>
      <p:sp>
        <p:nvSpPr>
          <p:cNvPr id="123906" name="Rectangle 2">
            <a:extLst>
              <a:ext uri="{FF2B5EF4-FFF2-40B4-BE49-F238E27FC236}">
                <a16:creationId xmlns:a16="http://schemas.microsoft.com/office/drawing/2014/main" id="{E3D97AF2-E4B5-494E-A6EA-7DBE6D07E813}"/>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第二节    多方案比选的常用指标</a:t>
            </a:r>
          </a:p>
        </p:txBody>
      </p:sp>
      <p:sp>
        <p:nvSpPr>
          <p:cNvPr id="123907" name="Rectangle 3">
            <a:extLst>
              <a:ext uri="{FF2B5EF4-FFF2-40B4-BE49-F238E27FC236}">
                <a16:creationId xmlns:a16="http://schemas.microsoft.com/office/drawing/2014/main" id="{4950C41F-275F-42B0-97EF-A036A33F39CF}"/>
              </a:ext>
            </a:extLst>
          </p:cNvPr>
          <p:cNvSpPr>
            <a:spLocks noGrp="1" noChangeArrowheads="1"/>
          </p:cNvSpPr>
          <p:nvPr>
            <p:ph type="body" idx="1"/>
          </p:nvPr>
        </p:nvSpPr>
        <p:spPr>
          <a:xfrm>
            <a:off x="2438400" y="188913"/>
            <a:ext cx="6705600" cy="6480175"/>
          </a:xfrm>
        </p:spPr>
        <p:txBody>
          <a:bodyPr/>
          <a:lstStyle/>
          <a:p>
            <a:r>
              <a:rPr lang="zh-CN" altLang="en-US" sz="2000" b="1">
                <a:solidFill>
                  <a:srgbClr val="FF3399"/>
                </a:solidFill>
              </a:rPr>
              <a:t>例</a:t>
            </a:r>
            <a:r>
              <a:rPr lang="en-US" altLang="zh-CN" sz="2000" b="1">
                <a:solidFill>
                  <a:srgbClr val="FF3399"/>
                </a:solidFill>
              </a:rPr>
              <a:t>5</a:t>
            </a:r>
            <a:r>
              <a:rPr lang="zh-CN" altLang="en-US" sz="2000" b="1">
                <a:solidFill>
                  <a:srgbClr val="FF3399"/>
                </a:solidFill>
              </a:rPr>
              <a:t>：</a:t>
            </a:r>
            <a:r>
              <a:rPr lang="zh-CN" altLang="en-US" sz="2000" b="1"/>
              <a:t>某工程项目有</a:t>
            </a:r>
            <a:r>
              <a:rPr lang="en-US" altLang="zh-CN" sz="2000" b="1"/>
              <a:t>A1</a:t>
            </a:r>
            <a:r>
              <a:rPr lang="zh-CN" altLang="en-US" sz="2000" b="1"/>
              <a:t>、</a:t>
            </a:r>
            <a:r>
              <a:rPr lang="en-US" altLang="zh-CN" sz="2000" b="1"/>
              <a:t>A2</a:t>
            </a:r>
            <a:r>
              <a:rPr lang="zh-CN" altLang="en-US" sz="2000" b="1"/>
              <a:t>和</a:t>
            </a:r>
            <a:r>
              <a:rPr lang="en-US" altLang="zh-CN" sz="2000" b="1"/>
              <a:t>A3</a:t>
            </a:r>
            <a:r>
              <a:rPr lang="zh-CN" altLang="en-US" sz="2000" b="1"/>
              <a:t>三个投资方案，</a:t>
            </a:r>
          </a:p>
          <a:p>
            <a:r>
              <a:rPr lang="en-US" altLang="zh-CN" sz="2000" b="1"/>
              <a:t>A1</a:t>
            </a:r>
            <a:r>
              <a:rPr lang="zh-CN" altLang="en-US" sz="2000" b="1"/>
              <a:t>期初的投资额为</a:t>
            </a:r>
            <a:r>
              <a:rPr lang="en-US" altLang="zh-CN" sz="2000" b="1"/>
              <a:t>5000</a:t>
            </a:r>
            <a:r>
              <a:rPr lang="zh-CN" altLang="en-US" sz="2000" b="1"/>
              <a:t>元，每年的净收益为</a:t>
            </a:r>
            <a:r>
              <a:rPr lang="en-US" altLang="zh-CN" sz="2000" b="1"/>
              <a:t>1400</a:t>
            </a:r>
            <a:r>
              <a:rPr lang="zh-CN" altLang="en-US" sz="2000" b="1"/>
              <a:t>元； </a:t>
            </a:r>
            <a:r>
              <a:rPr lang="en-US" altLang="zh-CN" sz="2000" b="1"/>
              <a:t>A2</a:t>
            </a:r>
            <a:r>
              <a:rPr lang="zh-CN" altLang="en-US" sz="2000" b="1"/>
              <a:t>期初的投资额为</a:t>
            </a:r>
            <a:r>
              <a:rPr lang="en-US" altLang="zh-CN" sz="2000" b="1"/>
              <a:t>10000</a:t>
            </a:r>
            <a:r>
              <a:rPr lang="zh-CN" altLang="en-US" sz="2000" b="1"/>
              <a:t>元，每年的净收益为</a:t>
            </a:r>
            <a:r>
              <a:rPr lang="en-US" altLang="zh-CN" sz="2000" b="1"/>
              <a:t>2500</a:t>
            </a:r>
            <a:r>
              <a:rPr lang="zh-CN" altLang="en-US" sz="2000" b="1"/>
              <a:t>元； </a:t>
            </a:r>
            <a:r>
              <a:rPr lang="en-US" altLang="zh-CN" sz="2000" b="1"/>
              <a:t>A3</a:t>
            </a:r>
            <a:r>
              <a:rPr lang="zh-CN" altLang="en-US" sz="2000" b="1"/>
              <a:t>期初的投资额为</a:t>
            </a:r>
            <a:r>
              <a:rPr lang="en-US" altLang="zh-CN" sz="2000" b="1"/>
              <a:t>8000</a:t>
            </a:r>
            <a:r>
              <a:rPr lang="zh-CN" altLang="en-US" sz="2000" b="1"/>
              <a:t>元，每年的净收益为</a:t>
            </a:r>
            <a:r>
              <a:rPr lang="en-US" altLang="zh-CN" sz="2000" b="1"/>
              <a:t>1900</a:t>
            </a:r>
            <a:r>
              <a:rPr lang="zh-CN" altLang="en-US" sz="2000" b="1"/>
              <a:t>元；若年折现率为</a:t>
            </a:r>
            <a:r>
              <a:rPr lang="en-US" altLang="zh-CN" sz="2000" b="1"/>
              <a:t>15%</a:t>
            </a:r>
            <a:r>
              <a:rPr lang="zh-CN" altLang="en-US" sz="2000" b="1"/>
              <a:t>，试用差额内部收益率比选方案。</a:t>
            </a:r>
          </a:p>
          <a:p>
            <a:r>
              <a:rPr lang="zh-CN" altLang="en-US" sz="2000" b="1"/>
              <a:t>解：经计算，</a:t>
            </a:r>
            <a:r>
              <a:rPr lang="en-US" altLang="zh-CN" sz="2000" b="1"/>
              <a:t>A1</a:t>
            </a:r>
            <a:r>
              <a:rPr lang="zh-CN" altLang="en-US" sz="2000" b="1"/>
              <a:t>、</a:t>
            </a:r>
            <a:r>
              <a:rPr lang="en-US" altLang="zh-CN" sz="2000" b="1"/>
              <a:t>A2</a:t>
            </a:r>
            <a:r>
              <a:rPr lang="zh-CN" altLang="en-US" sz="2000" b="1"/>
              <a:t>、</a:t>
            </a:r>
            <a:r>
              <a:rPr lang="en-US" altLang="zh-CN" sz="2000" b="1"/>
              <a:t>A3</a:t>
            </a:r>
            <a:r>
              <a:rPr lang="zh-CN" altLang="en-US" sz="2000" b="1"/>
              <a:t>方案的内部收益率分别为，</a:t>
            </a:r>
          </a:p>
          <a:p>
            <a:r>
              <a:rPr lang="zh-CN" altLang="en-US" sz="2000" b="1"/>
              <a:t>    </a:t>
            </a:r>
            <a:r>
              <a:rPr lang="en-US" altLang="zh-CN" sz="2000" b="1"/>
              <a:t>IRR</a:t>
            </a:r>
            <a:r>
              <a:rPr lang="en-US" altLang="zh-CN" sz="2000" b="1" baseline="-25000"/>
              <a:t>1</a:t>
            </a:r>
            <a:r>
              <a:rPr lang="en-US" altLang="zh-CN" sz="2000" b="1"/>
              <a:t>=25%, </a:t>
            </a:r>
            <a:r>
              <a:rPr lang="en-US" altLang="zh-CN" sz="2000" b="1" i="1"/>
              <a:t>IRR</a:t>
            </a:r>
            <a:r>
              <a:rPr lang="en-US" altLang="zh-CN" sz="2000" b="1" i="1" baseline="-25000"/>
              <a:t>2</a:t>
            </a:r>
            <a:r>
              <a:rPr lang="en-US" altLang="zh-CN" sz="2000" b="1"/>
              <a:t> =21.9% , </a:t>
            </a:r>
            <a:r>
              <a:rPr lang="en-US" altLang="zh-CN" sz="2000" b="1" i="1"/>
              <a:t>IRR</a:t>
            </a:r>
            <a:r>
              <a:rPr lang="en-US" altLang="zh-CN" sz="2000" b="1" i="1" baseline="-25000"/>
              <a:t>3</a:t>
            </a:r>
            <a:r>
              <a:rPr lang="en-US" altLang="zh-CN" sz="2000" b="1"/>
              <a:t>=19.9%</a:t>
            </a:r>
          </a:p>
          <a:p>
            <a:r>
              <a:rPr lang="en-US" altLang="zh-CN" sz="2000" b="1"/>
              <a:t>A1</a:t>
            </a:r>
            <a:r>
              <a:rPr lang="zh-CN" altLang="en-US" sz="2000" b="1"/>
              <a:t>、</a:t>
            </a:r>
            <a:r>
              <a:rPr lang="en-US" altLang="zh-CN" sz="2000" b="1"/>
              <a:t>A2</a:t>
            </a:r>
            <a:r>
              <a:rPr lang="zh-CN" altLang="en-US" sz="2000" b="1"/>
              <a:t>方案的差额内部收益率方程式：   </a:t>
            </a:r>
          </a:p>
          <a:p>
            <a:pPr>
              <a:buFont typeface="Wingdings" panose="05000000000000000000" pitchFamily="2" charset="2"/>
              <a:buNone/>
            </a:pPr>
            <a:r>
              <a:rPr lang="en-US" altLang="zh-CN" sz="2000" b="1" i="1"/>
              <a:t>ΔNPV </a:t>
            </a:r>
            <a:r>
              <a:rPr lang="en-US" altLang="zh-CN" sz="2000" b="1"/>
              <a:t>(A2-A1) = (2500-1400) (</a:t>
            </a:r>
            <a:r>
              <a:rPr lang="en-US" altLang="zh-CN" sz="2000" b="1" i="1"/>
              <a:t>P/A</a:t>
            </a:r>
            <a:r>
              <a:rPr lang="en-US" altLang="zh-CN" sz="2000" b="1"/>
              <a:t>,</a:t>
            </a:r>
            <a:r>
              <a:rPr lang="en-US" altLang="zh-CN" sz="2000" b="1" i="1"/>
              <a:t>i</a:t>
            </a:r>
            <a:r>
              <a:rPr lang="en-US" altLang="zh-CN" sz="2000" b="1"/>
              <a:t>,10) – (10000-5000) = 0</a:t>
            </a:r>
          </a:p>
          <a:p>
            <a:r>
              <a:rPr lang="en-US" altLang="zh-CN" sz="2000" b="1"/>
              <a:t>   </a:t>
            </a:r>
            <a:r>
              <a:rPr lang="zh-CN" altLang="en-US" sz="2000" b="1"/>
              <a:t>取</a:t>
            </a:r>
            <a:r>
              <a:rPr lang="en-US" altLang="zh-CN" sz="2000" b="1" i="1"/>
              <a:t>i</a:t>
            </a:r>
            <a:r>
              <a:rPr lang="en-US" altLang="zh-CN" sz="2000" b="1" i="1" baseline="-25000"/>
              <a:t>1</a:t>
            </a:r>
            <a:r>
              <a:rPr lang="en-US" altLang="zh-CN" sz="2000" b="1"/>
              <a:t>=15%,</a:t>
            </a:r>
            <a:r>
              <a:rPr lang="en-US" altLang="zh-CN" sz="2000" b="1" i="1"/>
              <a:t>ΔNPV1</a:t>
            </a:r>
            <a:r>
              <a:rPr lang="en-US" altLang="zh-CN" sz="2000" b="1"/>
              <a:t>=520.68 (</a:t>
            </a:r>
            <a:r>
              <a:rPr lang="zh-CN" altLang="en-US" sz="2000" b="1"/>
              <a:t>万元</a:t>
            </a:r>
            <a:r>
              <a:rPr lang="en-US" altLang="zh-CN" sz="2000" b="1"/>
              <a:t>) </a:t>
            </a:r>
            <a:r>
              <a:rPr lang="zh-CN" altLang="en-US" sz="2000" b="1"/>
              <a:t>； 取</a:t>
            </a:r>
            <a:r>
              <a:rPr lang="en-US" altLang="zh-CN" sz="2000" b="1" i="1"/>
              <a:t>i</a:t>
            </a:r>
            <a:r>
              <a:rPr lang="en-US" altLang="zh-CN" sz="2000" b="1" i="1" baseline="-25000"/>
              <a:t>2</a:t>
            </a:r>
            <a:r>
              <a:rPr lang="en-US" altLang="zh-CN" sz="2000" b="1"/>
              <a:t>=20%, </a:t>
            </a:r>
            <a:r>
              <a:rPr lang="en-US" altLang="zh-CN" sz="2000" b="1" i="1"/>
              <a:t>ΔNPV</a:t>
            </a:r>
            <a:r>
              <a:rPr lang="en-US" altLang="zh-CN" sz="2000" b="1" i="1" baseline="-25000"/>
              <a:t>2</a:t>
            </a:r>
            <a:r>
              <a:rPr lang="en-US" altLang="zh-CN" sz="2000" b="1"/>
              <a:t>=-388.25 (</a:t>
            </a:r>
            <a:r>
              <a:rPr lang="zh-CN" altLang="en-US" sz="2000" b="1"/>
              <a:t>万元</a:t>
            </a:r>
            <a:r>
              <a:rPr lang="en-US" altLang="zh-CN" sz="2000" b="1"/>
              <a:t>)</a:t>
            </a:r>
          </a:p>
          <a:p>
            <a:endParaRPr lang="en-US" altLang="zh-CN" sz="2000" b="1"/>
          </a:p>
          <a:p>
            <a:endParaRPr lang="en-US" altLang="zh-CN" sz="2000" b="1"/>
          </a:p>
          <a:p>
            <a:r>
              <a:rPr lang="zh-CN" altLang="en-US" sz="2000" b="1"/>
              <a:t>用同样的方法，计算</a:t>
            </a:r>
            <a:r>
              <a:rPr lang="en-US" altLang="zh-CN" sz="2000" b="1"/>
              <a:t>A1</a:t>
            </a:r>
            <a:r>
              <a:rPr lang="zh-CN" altLang="en-US" sz="2000" b="1"/>
              <a:t>、</a:t>
            </a:r>
            <a:r>
              <a:rPr lang="en-US" altLang="zh-CN" sz="2000" b="1"/>
              <a:t>A3</a:t>
            </a:r>
            <a:r>
              <a:rPr lang="zh-CN" altLang="en-US" sz="2000" b="1"/>
              <a:t>方案的差额内部收益率为             </a:t>
            </a:r>
            <a:r>
              <a:rPr lang="en-US" altLang="zh-CN" sz="2000" b="1" i="1"/>
              <a:t>ΔIRR </a:t>
            </a:r>
            <a:r>
              <a:rPr lang="en-US" altLang="zh-CN" sz="2000" b="1"/>
              <a:t>(A</a:t>
            </a:r>
            <a:r>
              <a:rPr lang="en-US" altLang="zh-CN" sz="2000" b="1" baseline="-25000"/>
              <a:t>3</a:t>
            </a:r>
            <a:r>
              <a:rPr lang="en-US" altLang="zh-CN" sz="2000" b="1"/>
              <a:t>-A</a:t>
            </a:r>
            <a:r>
              <a:rPr lang="en-US" altLang="zh-CN" sz="2000" b="1" baseline="-25000"/>
              <a:t>1</a:t>
            </a:r>
            <a:r>
              <a:rPr lang="en-US" altLang="zh-CN" sz="2000" b="1"/>
              <a:t>) = 10.64% </a:t>
            </a:r>
          </a:p>
          <a:p>
            <a:r>
              <a:rPr lang="en-US" altLang="zh-CN" sz="2000" b="1"/>
              <a:t>A2</a:t>
            </a:r>
            <a:r>
              <a:rPr lang="zh-CN" altLang="en-US" sz="2000" b="1"/>
              <a:t>、</a:t>
            </a:r>
            <a:r>
              <a:rPr lang="en-US" altLang="zh-CN" sz="2000" b="1"/>
              <a:t>A3</a:t>
            </a:r>
            <a:r>
              <a:rPr lang="zh-CN" altLang="en-US" sz="2000" b="1"/>
              <a:t>方案的差额内部收益率为</a:t>
            </a:r>
          </a:p>
          <a:p>
            <a:r>
              <a:rPr lang="zh-CN" altLang="en-US" sz="2000" b="1"/>
              <a:t>                </a:t>
            </a:r>
            <a:r>
              <a:rPr lang="en-US" altLang="zh-CN" sz="2000" b="1" i="1"/>
              <a:t>ΔIRR</a:t>
            </a:r>
            <a:r>
              <a:rPr lang="en-US" altLang="zh-CN" sz="2000" b="1"/>
              <a:t> (A</a:t>
            </a:r>
            <a:r>
              <a:rPr lang="en-US" altLang="zh-CN" sz="2000" b="1" baseline="-25000"/>
              <a:t>2</a:t>
            </a:r>
            <a:r>
              <a:rPr lang="en-US" altLang="zh-CN" sz="2000" b="1"/>
              <a:t>-A</a:t>
            </a:r>
            <a:r>
              <a:rPr lang="en-US" altLang="zh-CN" sz="2000" b="1" baseline="-25000"/>
              <a:t>3</a:t>
            </a:r>
            <a:r>
              <a:rPr lang="en-US" altLang="zh-CN" sz="2000" b="1"/>
              <a:t>) = 28.66%</a:t>
            </a:r>
          </a:p>
          <a:p>
            <a:r>
              <a:rPr lang="zh-CN" altLang="en-US" sz="2000" b="1"/>
              <a:t>由于</a:t>
            </a:r>
            <a:r>
              <a:rPr lang="en-US" altLang="zh-CN" sz="2000" b="1" i="1"/>
              <a:t>ΔIRR</a:t>
            </a:r>
            <a:r>
              <a:rPr lang="en-US" altLang="zh-CN" sz="2000" b="1"/>
              <a:t> (A</a:t>
            </a:r>
            <a:r>
              <a:rPr lang="en-US" altLang="zh-CN" sz="2000" b="1" baseline="-25000"/>
              <a:t>3</a:t>
            </a:r>
            <a:r>
              <a:rPr lang="en-US" altLang="zh-CN" sz="2000" b="1"/>
              <a:t>-A</a:t>
            </a:r>
            <a:r>
              <a:rPr lang="en-US" altLang="zh-CN" sz="2000" b="1" baseline="-25000"/>
              <a:t>1</a:t>
            </a:r>
            <a:r>
              <a:rPr lang="en-US" altLang="zh-CN" sz="2000" b="1"/>
              <a:t>)&lt;i</a:t>
            </a:r>
            <a:r>
              <a:rPr lang="en-US" altLang="zh-CN" sz="2000" b="1" baseline="-25000"/>
              <a:t>0</a:t>
            </a:r>
            <a:r>
              <a:rPr lang="en-US" altLang="zh-CN" sz="2000" b="1"/>
              <a:t>=15%&lt;</a:t>
            </a:r>
            <a:r>
              <a:rPr lang="en-US" altLang="zh-CN" sz="2000" b="1" i="1"/>
              <a:t>ΔIRR</a:t>
            </a:r>
            <a:r>
              <a:rPr lang="en-US" altLang="zh-CN" sz="2000" b="1"/>
              <a:t> (A</a:t>
            </a:r>
            <a:r>
              <a:rPr lang="en-US" altLang="zh-CN" sz="2000" b="1" baseline="-25000"/>
              <a:t>2</a:t>
            </a:r>
            <a:r>
              <a:rPr lang="en-US" altLang="zh-CN" sz="2000" b="1"/>
              <a:t>-A</a:t>
            </a:r>
            <a:r>
              <a:rPr lang="en-US" altLang="zh-CN" sz="2000" b="1" baseline="-25000"/>
              <a:t>1</a:t>
            </a:r>
            <a:r>
              <a:rPr lang="en-US" altLang="zh-CN" sz="2000" b="1"/>
              <a:t>)&lt; </a:t>
            </a:r>
            <a:r>
              <a:rPr lang="en-US" altLang="zh-CN" sz="2000" b="1" i="1"/>
              <a:t>IRR</a:t>
            </a:r>
            <a:r>
              <a:rPr lang="en-US" altLang="zh-CN" sz="2000" b="1" i="1" baseline="-25000"/>
              <a:t>3</a:t>
            </a:r>
            <a:r>
              <a:rPr lang="en-US" altLang="zh-CN" sz="2000" b="1"/>
              <a:t>&lt; </a:t>
            </a:r>
            <a:r>
              <a:rPr lang="en-US" altLang="zh-CN" sz="2000" b="1" i="1"/>
              <a:t>IRR</a:t>
            </a:r>
            <a:r>
              <a:rPr lang="en-US" altLang="zh-CN" sz="2000" b="1" i="1" baseline="-25000"/>
              <a:t>2</a:t>
            </a:r>
            <a:r>
              <a:rPr lang="en-US" altLang="zh-CN" sz="2000" b="1"/>
              <a:t> &lt;</a:t>
            </a:r>
            <a:r>
              <a:rPr lang="en-US" altLang="zh-CN" sz="2000" b="1" i="1"/>
              <a:t> IRR</a:t>
            </a:r>
            <a:r>
              <a:rPr lang="en-US" altLang="zh-CN" sz="2000" b="1" i="1" baseline="-25000"/>
              <a:t>1</a:t>
            </a:r>
            <a:r>
              <a:rPr lang="zh-CN" altLang="en-US" sz="2000" b="1"/>
              <a:t>，所以</a:t>
            </a:r>
            <a:r>
              <a:rPr lang="en-US" altLang="zh-CN" sz="2000" b="1"/>
              <a:t>A2</a:t>
            </a:r>
            <a:r>
              <a:rPr lang="zh-CN" altLang="en-US" sz="2000" b="1"/>
              <a:t>方案最优，应选</a:t>
            </a:r>
            <a:r>
              <a:rPr lang="en-US" altLang="zh-CN" sz="2000" b="1"/>
              <a:t>A2</a:t>
            </a:r>
            <a:r>
              <a:rPr lang="zh-CN" altLang="en-US" sz="2000" b="1"/>
              <a:t>方案。</a:t>
            </a:r>
            <a:r>
              <a:rPr lang="zh-CN" altLang="en-US" sz="2000"/>
              <a:t> </a:t>
            </a:r>
          </a:p>
        </p:txBody>
      </p:sp>
      <p:sp>
        <p:nvSpPr>
          <p:cNvPr id="123908" name="Rectangle 4">
            <a:extLst>
              <a:ext uri="{FF2B5EF4-FFF2-40B4-BE49-F238E27FC236}">
                <a16:creationId xmlns:a16="http://schemas.microsoft.com/office/drawing/2014/main" id="{AB897F2B-BCB8-4688-B23F-C10DE9861542}"/>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23909" name="Rectangle 5">
            <a:extLst>
              <a:ext uri="{FF2B5EF4-FFF2-40B4-BE49-F238E27FC236}">
                <a16:creationId xmlns:a16="http://schemas.microsoft.com/office/drawing/2014/main" id="{95C432ED-BC37-4C2E-BBE1-C217FBF498A2}"/>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3910" name="Object 6">
            <a:extLst>
              <a:ext uri="{FF2B5EF4-FFF2-40B4-BE49-F238E27FC236}">
                <a16:creationId xmlns:a16="http://schemas.microsoft.com/office/drawing/2014/main" id="{24B96AF4-B5DF-4128-BFCC-17FDB73516E0}"/>
              </a:ext>
            </a:extLst>
          </p:cNvPr>
          <p:cNvGraphicFramePr>
            <a:graphicFrameLocks noChangeAspect="1"/>
          </p:cNvGraphicFramePr>
          <p:nvPr/>
        </p:nvGraphicFramePr>
        <p:xfrm>
          <a:off x="2339975" y="3933825"/>
          <a:ext cx="6624638" cy="719138"/>
        </p:xfrm>
        <a:graphic>
          <a:graphicData uri="http://schemas.openxmlformats.org/presentationml/2006/ole">
            <mc:AlternateContent xmlns:mc="http://schemas.openxmlformats.org/markup-compatibility/2006">
              <mc:Choice xmlns:v="urn:schemas-microsoft-com:vml" Requires="v">
                <p:oleObj spid="_x0000_s123911" name="公式" r:id="rId3" imgW="3949700" imgH="393700" progId="Equation.3">
                  <p:embed/>
                </p:oleObj>
              </mc:Choice>
              <mc:Fallback>
                <p:oleObj name="公式" r:id="rId3" imgW="3949700" imgH="3937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975" y="3933825"/>
                        <a:ext cx="6624638" cy="719138"/>
                      </a:xfrm>
                      <a:prstGeom prst="rect">
                        <a:avLst/>
                      </a:prstGeom>
                      <a:solidFill>
                        <a:srgbClr val="00FF99"/>
                      </a:solidFill>
                    </p:spPr>
                  </p:pic>
                </p:oleObj>
              </mc:Fallback>
            </mc:AlternateContent>
          </a:graphicData>
        </a:graphic>
      </p:graphicFrame>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F7BAB4E6-42C4-427B-A143-8144C798E60B}"/>
              </a:ext>
            </a:extLst>
          </p:cNvPr>
          <p:cNvSpPr>
            <a:spLocks noGrp="1"/>
          </p:cNvSpPr>
          <p:nvPr>
            <p:ph type="sldNum" sz="quarter" idx="10"/>
          </p:nvPr>
        </p:nvSpPr>
        <p:spPr/>
        <p:txBody>
          <a:bodyPr/>
          <a:lstStyle/>
          <a:p>
            <a:fld id="{1F58C533-1B94-4199-811B-9884DCAB1719}" type="slidenum">
              <a:rPr lang="en-US" altLang="zh-CN"/>
              <a:pPr/>
              <a:t>6</a:t>
            </a:fld>
            <a:endParaRPr lang="en-US" altLang="zh-CN">
              <a:solidFill>
                <a:schemeClr val="tx1"/>
              </a:solidFill>
            </a:endParaRPr>
          </a:p>
        </p:txBody>
      </p:sp>
      <p:sp>
        <p:nvSpPr>
          <p:cNvPr id="48130" name="Rectangle 2">
            <a:extLst>
              <a:ext uri="{FF2B5EF4-FFF2-40B4-BE49-F238E27FC236}">
                <a16:creationId xmlns:a16="http://schemas.microsoft.com/office/drawing/2014/main" id="{B56CA479-3F1C-46FD-9907-92925D270DB9}"/>
              </a:ext>
            </a:extLst>
          </p:cNvPr>
          <p:cNvSpPr>
            <a:spLocks noChangeArrowheads="1"/>
          </p:cNvSpPr>
          <p:nvPr>
            <p:ph type="title"/>
          </p:nvPr>
        </p:nvSpPr>
        <p:spPr bwMode="auto">
          <a:xfrm>
            <a:off x="685800" y="0"/>
            <a:ext cx="16002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48131" name="Rectangle 3">
            <a:extLst>
              <a:ext uri="{FF2B5EF4-FFF2-40B4-BE49-F238E27FC236}">
                <a16:creationId xmlns:a16="http://schemas.microsoft.com/office/drawing/2014/main" id="{6541C767-AEDE-4345-93CE-52F0CC447301}"/>
              </a:ext>
            </a:extLst>
          </p:cNvPr>
          <p:cNvSpPr>
            <a:spLocks noGrp="1" noChangeArrowheads="1"/>
          </p:cNvSpPr>
          <p:nvPr>
            <p:ph type="body" idx="1"/>
          </p:nvPr>
        </p:nvSpPr>
        <p:spPr>
          <a:xfrm>
            <a:off x="2286000" y="0"/>
            <a:ext cx="6858000" cy="6858000"/>
          </a:xfrm>
        </p:spPr>
        <p:txBody>
          <a:bodyPr/>
          <a:lstStyle/>
          <a:p>
            <a:pPr>
              <a:lnSpc>
                <a:spcPct val="90000"/>
              </a:lnSpc>
            </a:pPr>
            <a:r>
              <a:rPr lang="en-US" altLang="zh-CN" sz="2000"/>
              <a:t>               </a:t>
            </a:r>
            <a:r>
              <a:rPr lang="zh-CN" altLang="en-US" b="1">
                <a:solidFill>
                  <a:schemeClr val="accent2"/>
                </a:solidFill>
              </a:rPr>
              <a:t>第四节      资金的等值计算</a:t>
            </a:r>
          </a:p>
          <a:p>
            <a:pPr>
              <a:lnSpc>
                <a:spcPct val="90000"/>
              </a:lnSpc>
            </a:pPr>
            <a:r>
              <a:rPr lang="zh-CN" altLang="en-US" sz="2000" b="1">
                <a:solidFill>
                  <a:srgbClr val="FF0066"/>
                </a:solidFill>
              </a:rPr>
              <a:t>一、资金等值计算中的几个概念及规定</a:t>
            </a:r>
          </a:p>
          <a:p>
            <a:pPr>
              <a:lnSpc>
                <a:spcPct val="90000"/>
              </a:lnSpc>
            </a:pPr>
            <a:r>
              <a:rPr lang="en-US" altLang="zh-CN" sz="2000" b="1"/>
              <a:t>1</a:t>
            </a:r>
            <a:r>
              <a:rPr lang="zh-CN" altLang="en-US" sz="2000" b="1"/>
              <a:t>、现值（</a:t>
            </a:r>
            <a:r>
              <a:rPr lang="en-US" altLang="zh-CN" sz="2000" b="1"/>
              <a:t>Present Value, </a:t>
            </a:r>
            <a:r>
              <a:rPr lang="zh-CN" altLang="en-US" sz="2000" b="1"/>
              <a:t>记为</a:t>
            </a:r>
            <a:r>
              <a:rPr lang="en-US" altLang="zh-CN" sz="2000" b="1"/>
              <a:t>P</a:t>
            </a:r>
            <a:r>
              <a:rPr lang="zh-CN" altLang="en-US" sz="2000" b="1"/>
              <a:t>）：发生在时间序列起点、年初或计息期初的资金。求现值的过程称为折现。规定在期初。</a:t>
            </a:r>
          </a:p>
          <a:p>
            <a:pPr>
              <a:lnSpc>
                <a:spcPct val="90000"/>
              </a:lnSpc>
            </a:pPr>
            <a:r>
              <a:rPr lang="en-US" altLang="zh-CN" sz="2000" b="1"/>
              <a:t>2</a:t>
            </a:r>
            <a:r>
              <a:rPr lang="zh-CN" altLang="en-US" sz="2000" b="1"/>
              <a:t>、终值（</a:t>
            </a:r>
            <a:r>
              <a:rPr lang="en-US" altLang="zh-CN" sz="2000" b="1"/>
              <a:t>Future Value, </a:t>
            </a:r>
            <a:r>
              <a:rPr lang="zh-CN" altLang="en-US" sz="2000" b="1"/>
              <a:t>记为</a:t>
            </a:r>
            <a:r>
              <a:rPr lang="en-US" altLang="zh-CN" sz="2000" b="1"/>
              <a:t>F</a:t>
            </a:r>
            <a:r>
              <a:rPr lang="zh-CN" altLang="en-US" sz="2000" b="1"/>
              <a:t>）：发生在年末、终点或计息期末的资金。规定在期末。</a:t>
            </a:r>
          </a:p>
          <a:p>
            <a:pPr>
              <a:lnSpc>
                <a:spcPct val="90000"/>
              </a:lnSpc>
            </a:pPr>
            <a:r>
              <a:rPr lang="en-US" altLang="zh-CN" sz="2000" b="1"/>
              <a:t>3</a:t>
            </a:r>
            <a:r>
              <a:rPr lang="zh-CN" altLang="en-US" sz="2000" b="1"/>
              <a:t>、年值（</a:t>
            </a:r>
            <a:r>
              <a:rPr lang="en-US" altLang="zh-CN" sz="2000" b="1"/>
              <a:t>Annual Value,</a:t>
            </a:r>
            <a:r>
              <a:rPr lang="zh-CN" altLang="en-US" sz="2000" b="1"/>
              <a:t>记为</a:t>
            </a:r>
            <a:r>
              <a:rPr lang="en-US" altLang="zh-CN" sz="2000" b="1"/>
              <a:t>A</a:t>
            </a:r>
            <a:r>
              <a:rPr lang="zh-CN" altLang="en-US" sz="2000" b="1"/>
              <a:t>）：指各年等额支出或等额收入的资金。规定在期末。</a:t>
            </a:r>
          </a:p>
          <a:p>
            <a:pPr>
              <a:lnSpc>
                <a:spcPct val="90000"/>
              </a:lnSpc>
            </a:pPr>
            <a:r>
              <a:rPr lang="zh-CN" altLang="en-US" sz="2000" b="1">
                <a:solidFill>
                  <a:srgbClr val="FF0066"/>
                </a:solidFill>
              </a:rPr>
              <a:t>二、资金等值计算的基本公式</a:t>
            </a:r>
          </a:p>
          <a:p>
            <a:pPr>
              <a:lnSpc>
                <a:spcPct val="90000"/>
              </a:lnSpc>
            </a:pPr>
            <a:r>
              <a:rPr lang="zh-CN" altLang="en-US" sz="2000" b="1"/>
              <a:t>                                                    </a:t>
            </a:r>
            <a:r>
              <a:rPr lang="zh-CN" altLang="en-US" sz="2000" b="1">
                <a:solidFill>
                  <a:srgbClr val="0000FF"/>
                </a:solidFill>
              </a:rPr>
              <a:t>一次支付终值</a:t>
            </a:r>
          </a:p>
          <a:p>
            <a:pPr>
              <a:lnSpc>
                <a:spcPct val="90000"/>
              </a:lnSpc>
            </a:pPr>
            <a:r>
              <a:rPr lang="zh-CN" altLang="en-US" sz="2000" b="1">
                <a:solidFill>
                  <a:srgbClr val="0000FF"/>
                </a:solidFill>
              </a:rPr>
              <a:t>                           一次支付型     一次支付现值</a:t>
            </a:r>
          </a:p>
          <a:p>
            <a:pPr>
              <a:lnSpc>
                <a:spcPct val="90000"/>
              </a:lnSpc>
            </a:pPr>
            <a:r>
              <a:rPr lang="zh-CN" altLang="en-US" sz="2000" b="1">
                <a:solidFill>
                  <a:srgbClr val="0000FF"/>
                </a:solidFill>
              </a:rPr>
              <a:t>资金支付形式                            等额分付终值</a:t>
            </a:r>
          </a:p>
          <a:p>
            <a:pPr>
              <a:lnSpc>
                <a:spcPct val="90000"/>
              </a:lnSpc>
            </a:pPr>
            <a:r>
              <a:rPr lang="zh-CN" altLang="en-US" sz="2000" b="1">
                <a:solidFill>
                  <a:srgbClr val="0000FF"/>
                </a:solidFill>
              </a:rPr>
              <a:t>                                                    等额分付现值</a:t>
            </a:r>
          </a:p>
          <a:p>
            <a:pPr>
              <a:lnSpc>
                <a:spcPct val="90000"/>
              </a:lnSpc>
            </a:pPr>
            <a:r>
              <a:rPr lang="zh-CN" altLang="en-US" sz="2000" b="1">
                <a:solidFill>
                  <a:srgbClr val="0000FF"/>
                </a:solidFill>
              </a:rPr>
              <a:t>                          多次支付型      等额分付偿债基金</a:t>
            </a:r>
          </a:p>
          <a:p>
            <a:pPr>
              <a:lnSpc>
                <a:spcPct val="90000"/>
              </a:lnSpc>
            </a:pPr>
            <a:r>
              <a:rPr lang="zh-CN" altLang="en-US" sz="2000" b="1">
                <a:solidFill>
                  <a:srgbClr val="0000FF"/>
                </a:solidFill>
              </a:rPr>
              <a:t>                                                    等额分付资本回收</a:t>
            </a:r>
          </a:p>
          <a:p>
            <a:pPr>
              <a:lnSpc>
                <a:spcPct val="90000"/>
              </a:lnSpc>
            </a:pPr>
            <a:r>
              <a:rPr lang="zh-CN" altLang="en-US" sz="2000" b="1">
                <a:solidFill>
                  <a:srgbClr val="0000FF"/>
                </a:solidFill>
              </a:rPr>
              <a:t>                                                    等差序列现金流量</a:t>
            </a:r>
          </a:p>
          <a:p>
            <a:pPr>
              <a:lnSpc>
                <a:spcPct val="90000"/>
              </a:lnSpc>
            </a:pPr>
            <a:r>
              <a:rPr lang="zh-CN" altLang="en-US" sz="2000" b="1">
                <a:solidFill>
                  <a:srgbClr val="0000FF"/>
                </a:solidFill>
              </a:rPr>
              <a:t>                                                    等差序列现金流量</a:t>
            </a:r>
          </a:p>
          <a:p>
            <a:pPr>
              <a:lnSpc>
                <a:spcPct val="90000"/>
              </a:lnSpc>
            </a:pPr>
            <a:endParaRPr lang="zh-CN" altLang="en-US" sz="2000" b="1">
              <a:solidFill>
                <a:srgbClr val="0000FF"/>
              </a:solidFill>
            </a:endParaRPr>
          </a:p>
          <a:p>
            <a:pPr>
              <a:lnSpc>
                <a:spcPct val="90000"/>
              </a:lnSpc>
            </a:pPr>
            <a:r>
              <a:rPr lang="zh-CN" altLang="en-US" sz="2000" b="1">
                <a:solidFill>
                  <a:srgbClr val="006600"/>
                </a:solidFill>
              </a:rPr>
              <a:t>    以上各种形式如无特殊说明，均采用复利计算。</a:t>
            </a:r>
          </a:p>
        </p:txBody>
      </p:sp>
      <p:sp>
        <p:nvSpPr>
          <p:cNvPr id="48132" name="AutoShape 4">
            <a:extLst>
              <a:ext uri="{FF2B5EF4-FFF2-40B4-BE49-F238E27FC236}">
                <a16:creationId xmlns:a16="http://schemas.microsoft.com/office/drawing/2014/main" id="{E523C34B-6DC8-4973-9A96-BE226D05AD62}"/>
              </a:ext>
            </a:extLst>
          </p:cNvPr>
          <p:cNvSpPr>
            <a:spLocks/>
          </p:cNvSpPr>
          <p:nvPr/>
        </p:nvSpPr>
        <p:spPr bwMode="auto">
          <a:xfrm>
            <a:off x="4284663" y="3789363"/>
            <a:ext cx="76200" cy="1066800"/>
          </a:xfrm>
          <a:prstGeom prst="leftBrace">
            <a:avLst>
              <a:gd name="adj1" fmla="val 116667"/>
              <a:gd name="adj2" fmla="val 50000"/>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33" name="AutoShape 5">
            <a:extLst>
              <a:ext uri="{FF2B5EF4-FFF2-40B4-BE49-F238E27FC236}">
                <a16:creationId xmlns:a16="http://schemas.microsoft.com/office/drawing/2014/main" id="{5CDE9BCB-C071-4703-9A32-A615F57CA951}"/>
              </a:ext>
            </a:extLst>
          </p:cNvPr>
          <p:cNvSpPr>
            <a:spLocks/>
          </p:cNvSpPr>
          <p:nvPr/>
        </p:nvSpPr>
        <p:spPr bwMode="auto">
          <a:xfrm>
            <a:off x="5795963" y="3284538"/>
            <a:ext cx="76200" cy="685800"/>
          </a:xfrm>
          <a:prstGeom prst="leftBrace">
            <a:avLst>
              <a:gd name="adj1" fmla="val 75000"/>
              <a:gd name="adj2" fmla="val 50000"/>
            </a:avLst>
          </a:prstGeom>
          <a:noFill/>
          <a:ln w="9525">
            <a:solidFill>
              <a:srgbClr val="FF006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48134" name="AutoShape 6">
            <a:extLst>
              <a:ext uri="{FF2B5EF4-FFF2-40B4-BE49-F238E27FC236}">
                <a16:creationId xmlns:a16="http://schemas.microsoft.com/office/drawing/2014/main" id="{49FF423F-825A-4C80-8E71-30CE0E5BF5DF}"/>
              </a:ext>
            </a:extLst>
          </p:cNvPr>
          <p:cNvSpPr>
            <a:spLocks/>
          </p:cNvSpPr>
          <p:nvPr/>
        </p:nvSpPr>
        <p:spPr bwMode="auto">
          <a:xfrm>
            <a:off x="5795963" y="4005263"/>
            <a:ext cx="76200" cy="1981200"/>
          </a:xfrm>
          <a:prstGeom prst="leftBrace">
            <a:avLst>
              <a:gd name="adj1" fmla="val 216667"/>
              <a:gd name="adj2" fmla="val 50000"/>
            </a:avLst>
          </a:prstGeom>
          <a:noFill/>
          <a:ln w="9525">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spd="slow">
    <p:randomBar dir="vert"/>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D9086749-CC19-4D5F-BDD2-9416293DAACC}"/>
              </a:ext>
            </a:extLst>
          </p:cNvPr>
          <p:cNvSpPr>
            <a:spLocks noGrp="1"/>
          </p:cNvSpPr>
          <p:nvPr>
            <p:ph type="sldNum" sz="quarter" idx="10"/>
          </p:nvPr>
        </p:nvSpPr>
        <p:spPr/>
        <p:txBody>
          <a:bodyPr/>
          <a:lstStyle/>
          <a:p>
            <a:fld id="{30069A52-FEF7-4006-BDE4-CAFB0263E6F8}" type="slidenum">
              <a:rPr lang="en-US" altLang="zh-CN"/>
              <a:pPr/>
              <a:t>60</a:t>
            </a:fld>
            <a:endParaRPr lang="en-US" altLang="zh-CN">
              <a:solidFill>
                <a:schemeClr val="tx1"/>
              </a:solidFill>
            </a:endParaRPr>
          </a:p>
        </p:txBody>
      </p:sp>
      <p:sp>
        <p:nvSpPr>
          <p:cNvPr id="124930" name="Rectangle 2">
            <a:extLst>
              <a:ext uri="{FF2B5EF4-FFF2-40B4-BE49-F238E27FC236}">
                <a16:creationId xmlns:a16="http://schemas.microsoft.com/office/drawing/2014/main" id="{81AF464A-0E02-478B-9E51-EE86AE64A335}"/>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第二节    多方案比选的常用指标</a:t>
            </a:r>
          </a:p>
        </p:txBody>
      </p:sp>
      <p:sp>
        <p:nvSpPr>
          <p:cNvPr id="124931" name="Rectangle 3">
            <a:extLst>
              <a:ext uri="{FF2B5EF4-FFF2-40B4-BE49-F238E27FC236}">
                <a16:creationId xmlns:a16="http://schemas.microsoft.com/office/drawing/2014/main" id="{7B656CD2-4C90-41BB-9F7A-42D4DCFDD035}"/>
              </a:ext>
            </a:extLst>
          </p:cNvPr>
          <p:cNvSpPr>
            <a:spLocks noGrp="1" noChangeArrowheads="1"/>
          </p:cNvSpPr>
          <p:nvPr>
            <p:ph type="body" idx="1"/>
          </p:nvPr>
        </p:nvSpPr>
        <p:spPr>
          <a:xfrm>
            <a:off x="2438400" y="188913"/>
            <a:ext cx="6454775" cy="5907087"/>
          </a:xfrm>
        </p:spPr>
        <p:txBody>
          <a:bodyPr/>
          <a:lstStyle/>
          <a:p>
            <a:endParaRPr lang="en-US" altLang="zh-CN" sz="2000" b="1"/>
          </a:p>
          <a:p>
            <a:r>
              <a:rPr lang="zh-CN" altLang="en-US" sz="2000" b="1"/>
              <a:t>上例中，各方案的净现值相互关系示意图如下</a:t>
            </a:r>
            <a:r>
              <a:rPr lang="zh-CN" altLang="en-US" sz="2000"/>
              <a:t> ：</a:t>
            </a:r>
          </a:p>
          <a:p>
            <a:endParaRPr lang="zh-CN" altLang="en-US" sz="2000"/>
          </a:p>
          <a:p>
            <a:endParaRPr lang="zh-CN" altLang="en-US" sz="2000"/>
          </a:p>
          <a:p>
            <a:endParaRPr lang="en-US" altLang="zh-CN" sz="2000"/>
          </a:p>
        </p:txBody>
      </p:sp>
      <p:sp>
        <p:nvSpPr>
          <p:cNvPr id="124932" name="Rectangle 4">
            <a:extLst>
              <a:ext uri="{FF2B5EF4-FFF2-40B4-BE49-F238E27FC236}">
                <a16:creationId xmlns:a16="http://schemas.microsoft.com/office/drawing/2014/main" id="{18E49B63-BA57-42CE-80A5-8875E9544DF8}"/>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124933" name="Picture 5" descr="图3">
            <a:extLst>
              <a:ext uri="{FF2B5EF4-FFF2-40B4-BE49-F238E27FC236}">
                <a16:creationId xmlns:a16="http://schemas.microsoft.com/office/drawing/2014/main" id="{474E75E9-C944-45F0-98D7-0FB7010005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75" y="1412875"/>
            <a:ext cx="590391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636ECE1E-1974-47E2-AF16-1EB4AC1369FE}"/>
              </a:ext>
            </a:extLst>
          </p:cNvPr>
          <p:cNvSpPr>
            <a:spLocks noGrp="1"/>
          </p:cNvSpPr>
          <p:nvPr>
            <p:ph type="sldNum" sz="quarter" idx="10"/>
          </p:nvPr>
        </p:nvSpPr>
        <p:spPr/>
        <p:txBody>
          <a:bodyPr/>
          <a:lstStyle/>
          <a:p>
            <a:fld id="{5A2CAD1D-F35D-4476-9EFD-E399866835C8}" type="slidenum">
              <a:rPr lang="en-US" altLang="zh-CN"/>
              <a:pPr/>
              <a:t>61</a:t>
            </a:fld>
            <a:endParaRPr lang="en-US" altLang="zh-CN">
              <a:solidFill>
                <a:schemeClr val="tx1"/>
              </a:solidFill>
            </a:endParaRPr>
          </a:p>
        </p:txBody>
      </p:sp>
      <p:sp>
        <p:nvSpPr>
          <p:cNvPr id="125954" name="Rectangle 2">
            <a:extLst>
              <a:ext uri="{FF2B5EF4-FFF2-40B4-BE49-F238E27FC236}">
                <a16:creationId xmlns:a16="http://schemas.microsoft.com/office/drawing/2014/main" id="{56AF2C17-0937-45BD-A423-6E08B83709E8}"/>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第三节    不同类型方案的评价与选择</a:t>
            </a:r>
          </a:p>
        </p:txBody>
      </p:sp>
      <p:sp>
        <p:nvSpPr>
          <p:cNvPr id="125955" name="Rectangle 3">
            <a:extLst>
              <a:ext uri="{FF2B5EF4-FFF2-40B4-BE49-F238E27FC236}">
                <a16:creationId xmlns:a16="http://schemas.microsoft.com/office/drawing/2014/main" id="{639EA8AC-94A7-4D21-BEBA-75AE28AB42AD}"/>
              </a:ext>
            </a:extLst>
          </p:cNvPr>
          <p:cNvSpPr>
            <a:spLocks noGrp="1" noChangeArrowheads="1"/>
          </p:cNvSpPr>
          <p:nvPr>
            <p:ph type="body" idx="1"/>
          </p:nvPr>
        </p:nvSpPr>
        <p:spPr>
          <a:xfrm>
            <a:off x="2438400" y="115888"/>
            <a:ext cx="6526213" cy="6337300"/>
          </a:xfrm>
        </p:spPr>
        <p:txBody>
          <a:bodyPr/>
          <a:lstStyle/>
          <a:p>
            <a:r>
              <a:rPr lang="zh-CN" altLang="en-US" sz="2000" b="1">
                <a:solidFill>
                  <a:srgbClr val="0000FF"/>
                </a:solidFill>
              </a:rPr>
              <a:t>必须注意：参加比选的互斥方案应具有可比性。</a:t>
            </a:r>
            <a:r>
              <a:rPr lang="zh-CN" altLang="en-US" sz="2000">
                <a:solidFill>
                  <a:srgbClr val="0000FF"/>
                </a:solidFill>
              </a:rPr>
              <a:t> </a:t>
            </a:r>
            <a:endParaRPr lang="zh-CN" altLang="en-US" sz="2000" b="1">
              <a:solidFill>
                <a:srgbClr val="0000FF"/>
              </a:solidFill>
            </a:endParaRPr>
          </a:p>
          <a:p>
            <a:r>
              <a:rPr lang="zh-CN" altLang="en-US" sz="2800" b="1">
                <a:solidFill>
                  <a:srgbClr val="FF0000"/>
                </a:solidFill>
              </a:rPr>
              <a:t>一、独立方案的评价与选择</a:t>
            </a:r>
          </a:p>
          <a:p>
            <a:pPr eaLnBrk="0">
              <a:spcBef>
                <a:spcPct val="0"/>
              </a:spcBef>
              <a:spcAft>
                <a:spcPct val="5000"/>
              </a:spcAft>
            </a:pPr>
            <a:r>
              <a:rPr lang="zh-CN" altLang="en-US" sz="2000" b="1"/>
              <a:t>独立方案的采用与否</a:t>
            </a:r>
            <a:r>
              <a:rPr lang="en-US" altLang="zh-CN" sz="2000" b="1"/>
              <a:t>,</a:t>
            </a:r>
            <a:r>
              <a:rPr lang="zh-CN" altLang="en-US" sz="2000" b="1"/>
              <a:t>只需要检验各独立方案自身的经</a:t>
            </a:r>
          </a:p>
          <a:p>
            <a:pPr eaLnBrk="0">
              <a:spcBef>
                <a:spcPct val="0"/>
              </a:spcBef>
              <a:spcAft>
                <a:spcPct val="5000"/>
              </a:spcAft>
            </a:pPr>
            <a:r>
              <a:rPr lang="zh-CN" altLang="en-US" sz="2000" b="1"/>
              <a:t>济性即“绝对经济效果检验”即可。</a:t>
            </a:r>
          </a:p>
          <a:p>
            <a:pPr eaLnBrk="0">
              <a:spcBef>
                <a:spcPct val="0"/>
              </a:spcBef>
              <a:spcAft>
                <a:spcPct val="5000"/>
              </a:spcAft>
            </a:pPr>
            <a:endParaRPr lang="zh-CN" altLang="en-US" sz="2000" b="1"/>
          </a:p>
          <a:p>
            <a:pPr eaLnBrk="0">
              <a:spcBef>
                <a:spcPct val="0"/>
              </a:spcBef>
              <a:spcAft>
                <a:spcPct val="5000"/>
              </a:spcAft>
            </a:pPr>
            <a:r>
              <a:rPr lang="zh-CN" altLang="en-US" sz="2000" b="1">
                <a:solidFill>
                  <a:srgbClr val="008000"/>
                </a:solidFill>
              </a:rPr>
              <a:t>常用的指标：净现值、净年值、净将来值、</a:t>
            </a:r>
          </a:p>
          <a:p>
            <a:pPr eaLnBrk="0">
              <a:spcBef>
                <a:spcPct val="0"/>
              </a:spcBef>
              <a:spcAft>
                <a:spcPct val="5000"/>
              </a:spcAft>
            </a:pPr>
            <a:r>
              <a:rPr lang="zh-CN" altLang="en-US" sz="2000" b="1">
                <a:solidFill>
                  <a:srgbClr val="008000"/>
                </a:solidFill>
              </a:rPr>
              <a:t>              内部收益率、费用现值等指标。</a:t>
            </a:r>
            <a:r>
              <a:rPr lang="zh-CN" altLang="en-US" b="1"/>
              <a:t> </a:t>
            </a:r>
            <a:endParaRPr lang="zh-CN" altLang="en-US" sz="2000" b="1">
              <a:solidFill>
                <a:srgbClr val="3366FF"/>
              </a:solidFill>
            </a:endParaRPr>
          </a:p>
          <a:p>
            <a:r>
              <a:rPr lang="zh-CN" altLang="en-US" sz="2000" b="1">
                <a:solidFill>
                  <a:srgbClr val="0000FF"/>
                </a:solidFill>
              </a:rPr>
              <a:t>例</a:t>
            </a:r>
            <a:r>
              <a:rPr lang="en-US" altLang="zh-CN" sz="2000" b="1">
                <a:solidFill>
                  <a:srgbClr val="0000FF"/>
                </a:solidFill>
              </a:rPr>
              <a:t>6</a:t>
            </a:r>
            <a:r>
              <a:rPr lang="zh-CN" altLang="en-US" sz="2000" b="1">
                <a:solidFill>
                  <a:srgbClr val="0000FF"/>
                </a:solidFill>
              </a:rPr>
              <a:t>：两个独立方案</a:t>
            </a:r>
            <a:r>
              <a:rPr lang="en-US" altLang="zh-CN" sz="2000" b="1">
                <a:solidFill>
                  <a:srgbClr val="0000FF"/>
                </a:solidFill>
              </a:rPr>
              <a:t>A</a:t>
            </a:r>
            <a:r>
              <a:rPr lang="zh-CN" altLang="en-US" sz="2000" b="1">
                <a:solidFill>
                  <a:srgbClr val="0000FF"/>
                </a:solidFill>
              </a:rPr>
              <a:t>和</a:t>
            </a:r>
            <a:r>
              <a:rPr lang="en-US" altLang="zh-CN" sz="2000" b="1">
                <a:solidFill>
                  <a:srgbClr val="0000FF"/>
                </a:solidFill>
              </a:rPr>
              <a:t>B</a:t>
            </a:r>
            <a:r>
              <a:rPr lang="zh-CN" altLang="en-US" sz="2000" b="1">
                <a:solidFill>
                  <a:srgbClr val="0000FF"/>
                </a:solidFill>
              </a:rPr>
              <a:t>，</a:t>
            </a:r>
            <a:r>
              <a:rPr lang="en-US" altLang="zh-CN" sz="2000" b="1">
                <a:solidFill>
                  <a:srgbClr val="0000FF"/>
                </a:solidFill>
              </a:rPr>
              <a:t>A</a:t>
            </a:r>
            <a:r>
              <a:rPr lang="zh-CN" altLang="en-US" sz="2000" b="1">
                <a:solidFill>
                  <a:srgbClr val="0000FF"/>
                </a:solidFill>
              </a:rPr>
              <a:t>方案的期初投资额为</a:t>
            </a:r>
            <a:r>
              <a:rPr lang="en-US" altLang="zh-CN" sz="2000" b="1">
                <a:solidFill>
                  <a:srgbClr val="0000FF"/>
                </a:solidFill>
              </a:rPr>
              <a:t>200</a:t>
            </a:r>
            <a:r>
              <a:rPr lang="zh-CN" altLang="en-US" sz="2000" b="1">
                <a:solidFill>
                  <a:srgbClr val="0000FF"/>
                </a:solidFill>
              </a:rPr>
              <a:t>万元，</a:t>
            </a:r>
            <a:r>
              <a:rPr lang="en-US" altLang="zh-CN" sz="2000" b="1">
                <a:solidFill>
                  <a:srgbClr val="0000FF"/>
                </a:solidFill>
              </a:rPr>
              <a:t>B</a:t>
            </a:r>
            <a:r>
              <a:rPr lang="zh-CN" altLang="en-US" sz="2000" b="1">
                <a:solidFill>
                  <a:srgbClr val="0000FF"/>
                </a:solidFill>
              </a:rPr>
              <a:t>方案的期初投资额为</a:t>
            </a:r>
            <a:r>
              <a:rPr lang="en-US" altLang="zh-CN" sz="2000" b="1">
                <a:solidFill>
                  <a:srgbClr val="0000FF"/>
                </a:solidFill>
              </a:rPr>
              <a:t>180</a:t>
            </a:r>
            <a:r>
              <a:rPr lang="zh-CN" altLang="en-US" sz="2000" b="1">
                <a:solidFill>
                  <a:srgbClr val="0000FF"/>
                </a:solidFill>
              </a:rPr>
              <a:t>万元，寿命均为</a:t>
            </a:r>
            <a:r>
              <a:rPr lang="en-US" altLang="zh-CN" sz="2000" b="1">
                <a:solidFill>
                  <a:srgbClr val="0000FF"/>
                </a:solidFill>
              </a:rPr>
              <a:t>10</a:t>
            </a:r>
            <a:r>
              <a:rPr lang="zh-CN" altLang="en-US" sz="2000" b="1">
                <a:solidFill>
                  <a:srgbClr val="0000FF"/>
                </a:solidFill>
              </a:rPr>
              <a:t>年，</a:t>
            </a:r>
            <a:r>
              <a:rPr lang="en-US" altLang="zh-CN" sz="2000" b="1">
                <a:solidFill>
                  <a:srgbClr val="0000FF"/>
                </a:solidFill>
              </a:rPr>
              <a:t>A</a:t>
            </a:r>
            <a:r>
              <a:rPr lang="zh-CN" altLang="en-US" sz="2000" b="1">
                <a:solidFill>
                  <a:srgbClr val="0000FF"/>
                </a:solidFill>
              </a:rPr>
              <a:t>方案每年的净收益为</a:t>
            </a:r>
            <a:r>
              <a:rPr lang="en-US" altLang="zh-CN" sz="2000" b="1">
                <a:solidFill>
                  <a:srgbClr val="0000FF"/>
                </a:solidFill>
              </a:rPr>
              <a:t>45</a:t>
            </a:r>
            <a:r>
              <a:rPr lang="zh-CN" altLang="en-US" sz="2000" b="1">
                <a:solidFill>
                  <a:srgbClr val="0000FF"/>
                </a:solidFill>
              </a:rPr>
              <a:t>万元，</a:t>
            </a:r>
            <a:r>
              <a:rPr lang="en-US" altLang="zh-CN" sz="2000" b="1">
                <a:solidFill>
                  <a:srgbClr val="0000FF"/>
                </a:solidFill>
              </a:rPr>
              <a:t>B</a:t>
            </a:r>
            <a:r>
              <a:rPr lang="zh-CN" altLang="en-US" sz="2000" b="1">
                <a:solidFill>
                  <a:srgbClr val="0000FF"/>
                </a:solidFill>
              </a:rPr>
              <a:t>方案每年的净收益为</a:t>
            </a:r>
            <a:r>
              <a:rPr lang="en-US" altLang="zh-CN" sz="2000" b="1">
                <a:solidFill>
                  <a:srgbClr val="0000FF"/>
                </a:solidFill>
              </a:rPr>
              <a:t>30</a:t>
            </a:r>
            <a:r>
              <a:rPr lang="zh-CN" altLang="en-US" sz="2000" b="1">
                <a:solidFill>
                  <a:srgbClr val="0000FF"/>
                </a:solidFill>
              </a:rPr>
              <a:t>万元。若基准折现率为</a:t>
            </a:r>
            <a:r>
              <a:rPr lang="en-US" altLang="zh-CN" sz="2000" b="1">
                <a:solidFill>
                  <a:srgbClr val="0000FF"/>
                </a:solidFill>
              </a:rPr>
              <a:t>10%</a:t>
            </a:r>
            <a:r>
              <a:rPr lang="zh-CN" altLang="en-US" sz="2000" b="1">
                <a:solidFill>
                  <a:srgbClr val="0000FF"/>
                </a:solidFill>
              </a:rPr>
              <a:t>，试判断两个方案的经济可行性。</a:t>
            </a:r>
          </a:p>
          <a:p>
            <a:r>
              <a:rPr lang="zh-CN" altLang="en-US" sz="2000" b="1">
                <a:solidFill>
                  <a:srgbClr val="FF0000"/>
                </a:solidFill>
              </a:rPr>
              <a:t>解：</a:t>
            </a:r>
            <a:r>
              <a:rPr lang="zh-CN" altLang="en-US" sz="2000" b="1"/>
              <a:t>本例为独立方案型，可用净现值指标判断。</a:t>
            </a:r>
          </a:p>
          <a:p>
            <a:r>
              <a:rPr lang="zh-CN" altLang="en-US" sz="2000" b="1"/>
              <a:t>   </a:t>
            </a:r>
            <a:r>
              <a:rPr lang="en-US" altLang="zh-CN" sz="2000" b="1" i="1"/>
              <a:t>NPVA</a:t>
            </a:r>
            <a:r>
              <a:rPr lang="en-US" altLang="zh-CN" sz="2000" b="1"/>
              <a:t> = 45 (</a:t>
            </a:r>
            <a:r>
              <a:rPr lang="en-US" altLang="zh-CN" sz="2000" b="1" i="1"/>
              <a:t>P/A</a:t>
            </a:r>
            <a:r>
              <a:rPr lang="zh-CN" altLang="en-US" sz="2000" b="1"/>
              <a:t>，</a:t>
            </a:r>
            <a:r>
              <a:rPr lang="en-US" altLang="zh-CN" sz="2000" b="1"/>
              <a:t>10%</a:t>
            </a:r>
            <a:r>
              <a:rPr lang="zh-CN" altLang="en-US" sz="2000" b="1"/>
              <a:t>，</a:t>
            </a:r>
            <a:r>
              <a:rPr lang="en-US" altLang="zh-CN" sz="2000" b="1"/>
              <a:t>10) -200 = 76.51 (</a:t>
            </a:r>
            <a:r>
              <a:rPr lang="zh-CN" altLang="en-US" sz="2000" b="1"/>
              <a:t>万元</a:t>
            </a:r>
            <a:r>
              <a:rPr lang="en-US" altLang="zh-CN" sz="2000" b="1"/>
              <a:t>)</a:t>
            </a:r>
          </a:p>
          <a:p>
            <a:r>
              <a:rPr lang="en-US" altLang="zh-CN" sz="2000" b="1"/>
              <a:t>   </a:t>
            </a:r>
            <a:r>
              <a:rPr lang="en-US" altLang="zh-CN" sz="2000" b="1" i="1"/>
              <a:t>NPVB </a:t>
            </a:r>
            <a:r>
              <a:rPr lang="en-US" altLang="zh-CN" sz="2000" b="1"/>
              <a:t>= 30 (</a:t>
            </a:r>
            <a:r>
              <a:rPr lang="en-US" altLang="zh-CN" sz="2000" b="1" i="1"/>
              <a:t>P/A</a:t>
            </a:r>
            <a:r>
              <a:rPr lang="zh-CN" altLang="en-US" sz="2000" b="1"/>
              <a:t>，</a:t>
            </a:r>
            <a:r>
              <a:rPr lang="en-US" altLang="zh-CN" sz="2000" b="1"/>
              <a:t>10%</a:t>
            </a:r>
            <a:r>
              <a:rPr lang="zh-CN" altLang="en-US" sz="2000" b="1"/>
              <a:t>，</a:t>
            </a:r>
            <a:r>
              <a:rPr lang="en-US" altLang="zh-CN" sz="2000" b="1"/>
              <a:t>10) -180 = 4.34 (</a:t>
            </a:r>
            <a:r>
              <a:rPr lang="zh-CN" altLang="en-US" sz="2000" b="1"/>
              <a:t>万元</a:t>
            </a:r>
            <a:r>
              <a:rPr lang="en-US" altLang="zh-CN" sz="2000" b="1"/>
              <a:t>)</a:t>
            </a:r>
          </a:p>
          <a:p>
            <a:r>
              <a:rPr lang="en-US" altLang="zh-CN" sz="2000" b="1"/>
              <a:t>              </a:t>
            </a:r>
            <a:r>
              <a:rPr lang="zh-CN" altLang="en-US" sz="2000" b="1"/>
              <a:t>两个方案都可行。</a:t>
            </a:r>
          </a:p>
          <a:p>
            <a:pPr>
              <a:buFont typeface="Wingdings" panose="05000000000000000000" pitchFamily="2" charset="2"/>
              <a:buNone/>
            </a:pPr>
            <a:r>
              <a:rPr lang="zh-CN" altLang="en-US" sz="2000" b="1"/>
              <a:t>   </a:t>
            </a:r>
            <a:r>
              <a:rPr lang="zh-CN" altLang="en-US" sz="2000" b="1">
                <a:solidFill>
                  <a:srgbClr val="9900CC"/>
                </a:solidFill>
              </a:rPr>
              <a:t>但如果将两个方案进行比较，则因为</a:t>
            </a:r>
            <a:r>
              <a:rPr lang="en-US" altLang="zh-CN" sz="2000" b="1" i="1">
                <a:solidFill>
                  <a:srgbClr val="9900CC"/>
                </a:solidFill>
              </a:rPr>
              <a:t>NPVA</a:t>
            </a:r>
            <a:r>
              <a:rPr lang="en-US" altLang="zh-CN" sz="2000" b="1">
                <a:solidFill>
                  <a:srgbClr val="9900CC"/>
                </a:solidFill>
              </a:rPr>
              <a:t> &gt; </a:t>
            </a:r>
            <a:r>
              <a:rPr lang="en-US" altLang="zh-CN" sz="2000" b="1" i="1">
                <a:solidFill>
                  <a:srgbClr val="9900CC"/>
                </a:solidFill>
              </a:rPr>
              <a:t>NPVB</a:t>
            </a:r>
            <a:r>
              <a:rPr lang="zh-CN" altLang="en-US" sz="2000" b="1">
                <a:solidFill>
                  <a:srgbClr val="9900CC"/>
                </a:solidFill>
              </a:rPr>
              <a:t>，</a:t>
            </a:r>
          </a:p>
          <a:p>
            <a:pPr>
              <a:buFont typeface="Wingdings" panose="05000000000000000000" pitchFamily="2" charset="2"/>
              <a:buNone/>
            </a:pPr>
            <a:r>
              <a:rPr lang="zh-CN" altLang="en-US" sz="2000" b="1">
                <a:solidFill>
                  <a:srgbClr val="9900CC"/>
                </a:solidFill>
              </a:rPr>
              <a:t>     故</a:t>
            </a:r>
            <a:r>
              <a:rPr lang="en-US" altLang="zh-CN" sz="2000" b="1">
                <a:solidFill>
                  <a:srgbClr val="9900CC"/>
                </a:solidFill>
              </a:rPr>
              <a:t>A</a:t>
            </a:r>
            <a:r>
              <a:rPr lang="zh-CN" altLang="en-US" sz="2000" b="1">
                <a:solidFill>
                  <a:srgbClr val="9900CC"/>
                </a:solidFill>
              </a:rPr>
              <a:t>方案优于</a:t>
            </a:r>
            <a:r>
              <a:rPr lang="en-US" altLang="zh-CN" sz="2000" b="1">
                <a:solidFill>
                  <a:srgbClr val="9900CC"/>
                </a:solidFill>
              </a:rPr>
              <a:t>B</a:t>
            </a:r>
            <a:r>
              <a:rPr lang="zh-CN" altLang="en-US" sz="2000" b="1">
                <a:solidFill>
                  <a:srgbClr val="9900CC"/>
                </a:solidFill>
              </a:rPr>
              <a:t>方案。</a:t>
            </a:r>
          </a:p>
        </p:txBody>
      </p:sp>
      <p:sp>
        <p:nvSpPr>
          <p:cNvPr id="125956" name="Rectangle 4">
            <a:extLst>
              <a:ext uri="{FF2B5EF4-FFF2-40B4-BE49-F238E27FC236}">
                <a16:creationId xmlns:a16="http://schemas.microsoft.com/office/drawing/2014/main" id="{464372E2-06C2-4D6D-A3FC-F69D2ABF0FBF}"/>
              </a:ext>
            </a:extLst>
          </p:cNvPr>
          <p:cNvSpPr>
            <a:spLocks noChangeArrowheads="1"/>
          </p:cNvSpPr>
          <p:nvPr/>
        </p:nvSpPr>
        <p:spPr bwMode="auto">
          <a:xfrm>
            <a:off x="0" y="31194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cSld>
  <p:clrMapOvr>
    <a:masterClrMapping/>
  </p:clrMapOvr>
  <p:transition spd="slow">
    <p:randomBar dir="ver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3">
            <a:extLst>
              <a:ext uri="{FF2B5EF4-FFF2-40B4-BE49-F238E27FC236}">
                <a16:creationId xmlns:a16="http://schemas.microsoft.com/office/drawing/2014/main" id="{CB28EE03-D0FC-428B-8B3F-D8170E840310}"/>
              </a:ext>
            </a:extLst>
          </p:cNvPr>
          <p:cNvSpPr>
            <a:spLocks noGrp="1"/>
          </p:cNvSpPr>
          <p:nvPr>
            <p:ph type="sldNum" sz="quarter" idx="10"/>
          </p:nvPr>
        </p:nvSpPr>
        <p:spPr/>
        <p:txBody>
          <a:bodyPr/>
          <a:lstStyle/>
          <a:p>
            <a:fld id="{3779D2D4-B850-4BA0-8914-06608BBE3C1D}" type="slidenum">
              <a:rPr lang="en-US" altLang="zh-CN"/>
              <a:pPr/>
              <a:t>62</a:t>
            </a:fld>
            <a:endParaRPr lang="en-US" altLang="zh-CN">
              <a:solidFill>
                <a:schemeClr val="tx1"/>
              </a:solidFill>
            </a:endParaRPr>
          </a:p>
        </p:txBody>
      </p:sp>
      <p:sp>
        <p:nvSpPr>
          <p:cNvPr id="126978" name="Rectangle 2">
            <a:extLst>
              <a:ext uri="{FF2B5EF4-FFF2-40B4-BE49-F238E27FC236}">
                <a16:creationId xmlns:a16="http://schemas.microsoft.com/office/drawing/2014/main" id="{73C0CDEE-4A5D-42D4-B274-8F5E8DCF92B3}"/>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第三节    不同类型方案的评价与选择</a:t>
            </a:r>
          </a:p>
        </p:txBody>
      </p:sp>
      <p:sp>
        <p:nvSpPr>
          <p:cNvPr id="126979" name="Rectangle 3">
            <a:extLst>
              <a:ext uri="{FF2B5EF4-FFF2-40B4-BE49-F238E27FC236}">
                <a16:creationId xmlns:a16="http://schemas.microsoft.com/office/drawing/2014/main" id="{E9C1B198-909C-4FB8-A7E6-7F60837FB669}"/>
              </a:ext>
            </a:extLst>
          </p:cNvPr>
          <p:cNvSpPr>
            <a:spLocks noGrp="1" noChangeArrowheads="1"/>
          </p:cNvSpPr>
          <p:nvPr>
            <p:ph type="body" idx="1"/>
          </p:nvPr>
        </p:nvSpPr>
        <p:spPr>
          <a:xfrm>
            <a:off x="2438400" y="188913"/>
            <a:ext cx="6705600" cy="6408737"/>
          </a:xfrm>
        </p:spPr>
        <p:txBody>
          <a:bodyPr/>
          <a:lstStyle/>
          <a:p>
            <a:r>
              <a:rPr lang="zh-CN" altLang="en-US" sz="2800" b="1">
                <a:solidFill>
                  <a:srgbClr val="FF0000"/>
                </a:solidFill>
              </a:rPr>
              <a:t>二、互斥方案的评价与选择</a:t>
            </a:r>
          </a:p>
          <a:p>
            <a:r>
              <a:rPr lang="zh-CN" altLang="en-US" sz="2000" b="1">
                <a:solidFill>
                  <a:srgbClr val="008000"/>
                </a:solidFill>
              </a:rPr>
              <a:t>评价与选择包括两个内容：</a:t>
            </a:r>
          </a:p>
          <a:p>
            <a:r>
              <a:rPr lang="zh-CN" altLang="en-US" sz="2000" b="1">
                <a:solidFill>
                  <a:srgbClr val="008000"/>
                </a:solidFill>
              </a:rPr>
              <a:t>一是要考察各个方案自身的经济效果，</a:t>
            </a:r>
          </a:p>
          <a:p>
            <a:r>
              <a:rPr lang="zh-CN" altLang="en-US" sz="2000" b="1">
                <a:solidFill>
                  <a:srgbClr val="008000"/>
                </a:solidFill>
              </a:rPr>
              <a:t>二是要考察哪个方案相对最优。</a:t>
            </a:r>
          </a:p>
          <a:p>
            <a:endParaRPr lang="zh-CN" altLang="en-US" sz="2000" b="1">
              <a:solidFill>
                <a:srgbClr val="008000"/>
              </a:solidFill>
            </a:endParaRPr>
          </a:p>
          <a:p>
            <a:r>
              <a:rPr lang="zh-CN" altLang="en-US" sz="2000" b="1">
                <a:solidFill>
                  <a:srgbClr val="9900CC"/>
                </a:solidFill>
              </a:rPr>
              <a:t>例</a:t>
            </a:r>
            <a:r>
              <a:rPr lang="en-US" altLang="zh-CN" sz="2000" b="1">
                <a:solidFill>
                  <a:srgbClr val="9900CC"/>
                </a:solidFill>
              </a:rPr>
              <a:t>6</a:t>
            </a:r>
            <a:r>
              <a:rPr lang="zh-CN" altLang="en-US" sz="2000" b="1">
                <a:solidFill>
                  <a:srgbClr val="9900CC"/>
                </a:solidFill>
              </a:rPr>
              <a:t>：</a:t>
            </a:r>
            <a:r>
              <a:rPr lang="en-US" altLang="zh-CN" sz="2000" b="1">
                <a:solidFill>
                  <a:srgbClr val="9900CC"/>
                </a:solidFill>
              </a:rPr>
              <a:t>A</a:t>
            </a:r>
            <a:r>
              <a:rPr lang="zh-CN" altLang="en-US" sz="2000" b="1">
                <a:solidFill>
                  <a:srgbClr val="9900CC"/>
                </a:solidFill>
              </a:rPr>
              <a:t>、</a:t>
            </a:r>
            <a:r>
              <a:rPr lang="en-US" altLang="zh-CN" sz="2000" b="1">
                <a:solidFill>
                  <a:srgbClr val="9900CC"/>
                </a:solidFill>
              </a:rPr>
              <a:t>B</a:t>
            </a:r>
            <a:r>
              <a:rPr lang="zh-CN" altLang="en-US" sz="2000" b="1">
                <a:solidFill>
                  <a:srgbClr val="9900CC"/>
                </a:solidFill>
              </a:rPr>
              <a:t>是两个互斥方案，其寿命均为</a:t>
            </a:r>
            <a:r>
              <a:rPr lang="en-US" altLang="zh-CN" sz="2000" b="1">
                <a:solidFill>
                  <a:srgbClr val="9900CC"/>
                </a:solidFill>
              </a:rPr>
              <a:t>10</a:t>
            </a:r>
            <a:r>
              <a:rPr lang="zh-CN" altLang="en-US" sz="2000" b="1">
                <a:solidFill>
                  <a:srgbClr val="9900CC"/>
                </a:solidFill>
              </a:rPr>
              <a:t>年。</a:t>
            </a:r>
            <a:r>
              <a:rPr lang="en-US" altLang="zh-CN" sz="2000" b="1">
                <a:solidFill>
                  <a:srgbClr val="9900CC"/>
                </a:solidFill>
              </a:rPr>
              <a:t>A</a:t>
            </a:r>
            <a:r>
              <a:rPr lang="zh-CN" altLang="en-US" sz="2000" b="1">
                <a:solidFill>
                  <a:srgbClr val="9900CC"/>
                </a:solidFill>
              </a:rPr>
              <a:t>方案期初投资为</a:t>
            </a:r>
            <a:r>
              <a:rPr lang="en-US" altLang="zh-CN" sz="2000" b="1">
                <a:solidFill>
                  <a:srgbClr val="9900CC"/>
                </a:solidFill>
              </a:rPr>
              <a:t>200</a:t>
            </a:r>
            <a:r>
              <a:rPr lang="zh-CN" altLang="en-US" sz="2000" b="1">
                <a:solidFill>
                  <a:srgbClr val="9900CC"/>
                </a:solidFill>
              </a:rPr>
              <a:t>万元，第</a:t>
            </a:r>
            <a:r>
              <a:rPr lang="en-US" altLang="zh-CN" sz="2000" b="1">
                <a:solidFill>
                  <a:srgbClr val="9900CC"/>
                </a:solidFill>
              </a:rPr>
              <a:t>1</a:t>
            </a:r>
            <a:r>
              <a:rPr lang="zh-CN" altLang="en-US" sz="2000" b="1">
                <a:solidFill>
                  <a:srgbClr val="9900CC"/>
                </a:solidFill>
              </a:rPr>
              <a:t>年到第</a:t>
            </a:r>
            <a:r>
              <a:rPr lang="en-US" altLang="zh-CN" sz="2000" b="1">
                <a:solidFill>
                  <a:srgbClr val="9900CC"/>
                </a:solidFill>
              </a:rPr>
              <a:t>10</a:t>
            </a:r>
            <a:r>
              <a:rPr lang="zh-CN" altLang="en-US" sz="2000" b="1">
                <a:solidFill>
                  <a:srgbClr val="9900CC"/>
                </a:solidFill>
              </a:rPr>
              <a:t>年每年的净收益为</a:t>
            </a:r>
            <a:r>
              <a:rPr lang="en-US" altLang="zh-CN" sz="2000" b="1">
                <a:solidFill>
                  <a:srgbClr val="9900CC"/>
                </a:solidFill>
              </a:rPr>
              <a:t>39</a:t>
            </a:r>
            <a:r>
              <a:rPr lang="zh-CN" altLang="en-US" sz="2000" b="1">
                <a:solidFill>
                  <a:srgbClr val="9900CC"/>
                </a:solidFill>
              </a:rPr>
              <a:t>万元。</a:t>
            </a:r>
            <a:r>
              <a:rPr lang="en-US" altLang="zh-CN" sz="2000" b="1">
                <a:solidFill>
                  <a:srgbClr val="9900CC"/>
                </a:solidFill>
              </a:rPr>
              <a:t>B</a:t>
            </a:r>
            <a:r>
              <a:rPr lang="zh-CN" altLang="en-US" sz="2000" b="1">
                <a:solidFill>
                  <a:srgbClr val="9900CC"/>
                </a:solidFill>
              </a:rPr>
              <a:t>方案期初投资为</a:t>
            </a:r>
            <a:r>
              <a:rPr lang="en-US" altLang="zh-CN" sz="2000" b="1">
                <a:solidFill>
                  <a:srgbClr val="9900CC"/>
                </a:solidFill>
              </a:rPr>
              <a:t>100</a:t>
            </a:r>
            <a:r>
              <a:rPr lang="zh-CN" altLang="en-US" sz="2000" b="1">
                <a:solidFill>
                  <a:srgbClr val="9900CC"/>
                </a:solidFill>
              </a:rPr>
              <a:t>万元，第</a:t>
            </a:r>
            <a:r>
              <a:rPr lang="en-US" altLang="zh-CN" sz="2000" b="1">
                <a:solidFill>
                  <a:srgbClr val="9900CC"/>
                </a:solidFill>
              </a:rPr>
              <a:t>1</a:t>
            </a:r>
            <a:r>
              <a:rPr lang="zh-CN" altLang="en-US" sz="2000" b="1">
                <a:solidFill>
                  <a:srgbClr val="9900CC"/>
                </a:solidFill>
              </a:rPr>
              <a:t>年到第</a:t>
            </a:r>
            <a:r>
              <a:rPr lang="en-US" altLang="zh-CN" sz="2000" b="1">
                <a:solidFill>
                  <a:srgbClr val="9900CC"/>
                </a:solidFill>
              </a:rPr>
              <a:t>10</a:t>
            </a:r>
            <a:r>
              <a:rPr lang="zh-CN" altLang="en-US" sz="2000" b="1">
                <a:solidFill>
                  <a:srgbClr val="9900CC"/>
                </a:solidFill>
              </a:rPr>
              <a:t>年每年的净收益为</a:t>
            </a:r>
            <a:r>
              <a:rPr lang="en-US" altLang="zh-CN" sz="2000" b="1">
                <a:solidFill>
                  <a:srgbClr val="9900CC"/>
                </a:solidFill>
              </a:rPr>
              <a:t>19</a:t>
            </a:r>
            <a:r>
              <a:rPr lang="zh-CN" altLang="en-US" sz="2000" b="1">
                <a:solidFill>
                  <a:srgbClr val="9900CC"/>
                </a:solidFill>
              </a:rPr>
              <a:t>万元。若基准折现率为</a:t>
            </a:r>
            <a:r>
              <a:rPr lang="en-US" altLang="zh-CN" sz="2000" b="1">
                <a:solidFill>
                  <a:srgbClr val="9900CC"/>
                </a:solidFill>
              </a:rPr>
              <a:t>10%</a:t>
            </a:r>
            <a:r>
              <a:rPr lang="zh-CN" altLang="en-US" sz="2000" b="1">
                <a:solidFill>
                  <a:srgbClr val="9900CC"/>
                </a:solidFill>
              </a:rPr>
              <a:t>，试选择方案。</a:t>
            </a:r>
          </a:p>
          <a:p>
            <a:r>
              <a:rPr lang="zh-CN" altLang="en-US" sz="2000" b="1">
                <a:solidFill>
                  <a:srgbClr val="0000FF"/>
                </a:solidFill>
              </a:rPr>
              <a:t>    </a:t>
            </a:r>
            <a:r>
              <a:rPr lang="zh-CN" altLang="en-US" sz="2000" b="1">
                <a:solidFill>
                  <a:srgbClr val="FF0000"/>
                </a:solidFill>
              </a:rPr>
              <a:t>解：</a:t>
            </a:r>
            <a:r>
              <a:rPr lang="en-US" altLang="zh-CN" sz="2000" b="1">
                <a:solidFill>
                  <a:srgbClr val="0000FF"/>
                </a:solidFill>
              </a:rPr>
              <a:t>(1) </a:t>
            </a:r>
            <a:r>
              <a:rPr lang="zh-CN" altLang="en-US" sz="2000" b="1">
                <a:solidFill>
                  <a:srgbClr val="0000FF"/>
                </a:solidFill>
              </a:rPr>
              <a:t>先用差额净现值指标判断方案的优劣。</a:t>
            </a:r>
          </a:p>
          <a:p>
            <a:r>
              <a:rPr lang="zh-CN" altLang="en-US" sz="2000" b="1">
                <a:solidFill>
                  <a:srgbClr val="008000"/>
                </a:solidFill>
              </a:rPr>
              <a:t>        第一步，先检验方案自身的绝对经济效果。</a:t>
            </a:r>
          </a:p>
          <a:p>
            <a:r>
              <a:rPr lang="zh-CN" altLang="en-US" sz="2000" b="1">
                <a:solidFill>
                  <a:srgbClr val="0000FF"/>
                </a:solidFill>
              </a:rPr>
              <a:t>         两方案的净现值为，</a:t>
            </a:r>
          </a:p>
          <a:p>
            <a:r>
              <a:rPr lang="zh-CN" altLang="en-US" sz="2000" b="1">
                <a:solidFill>
                  <a:srgbClr val="0000FF"/>
                </a:solidFill>
              </a:rPr>
              <a:t>        </a:t>
            </a:r>
            <a:r>
              <a:rPr lang="en-US" altLang="zh-CN" sz="2000" b="1" i="1">
                <a:solidFill>
                  <a:srgbClr val="0000FF"/>
                </a:solidFill>
              </a:rPr>
              <a:t>NPV</a:t>
            </a:r>
            <a:r>
              <a:rPr lang="en-US" altLang="zh-CN" sz="2000" b="1" i="1" baseline="-25000">
                <a:solidFill>
                  <a:srgbClr val="0000FF"/>
                </a:solidFill>
              </a:rPr>
              <a:t>A</a:t>
            </a:r>
            <a:r>
              <a:rPr lang="en-US" altLang="zh-CN" sz="2000" b="1">
                <a:solidFill>
                  <a:srgbClr val="0000FF"/>
                </a:solidFill>
              </a:rPr>
              <a:t> = 39 (</a:t>
            </a:r>
            <a:r>
              <a:rPr lang="en-US" altLang="zh-CN" sz="2000" b="1" i="1">
                <a:solidFill>
                  <a:srgbClr val="0000FF"/>
                </a:solidFill>
              </a:rPr>
              <a:t>P/A</a:t>
            </a:r>
            <a:r>
              <a:rPr lang="en-US" altLang="zh-CN" sz="2000" b="1">
                <a:solidFill>
                  <a:srgbClr val="0000FF"/>
                </a:solidFill>
              </a:rPr>
              <a:t>,10%,10)–200 = 39.639 (</a:t>
            </a:r>
            <a:r>
              <a:rPr lang="zh-CN" altLang="en-US" sz="2000" b="1">
                <a:solidFill>
                  <a:srgbClr val="0000FF"/>
                </a:solidFill>
              </a:rPr>
              <a:t>万元</a:t>
            </a:r>
            <a:r>
              <a:rPr lang="en-US" altLang="zh-CN" sz="2000" b="1">
                <a:solidFill>
                  <a:srgbClr val="0000FF"/>
                </a:solidFill>
              </a:rPr>
              <a:t>)</a:t>
            </a:r>
          </a:p>
          <a:p>
            <a:r>
              <a:rPr lang="en-US" altLang="zh-CN" sz="2000" b="1">
                <a:solidFill>
                  <a:srgbClr val="0000FF"/>
                </a:solidFill>
              </a:rPr>
              <a:t>  </a:t>
            </a:r>
            <a:r>
              <a:rPr lang="en-US" altLang="zh-CN" sz="2000" b="1" i="1">
                <a:solidFill>
                  <a:srgbClr val="0000FF"/>
                </a:solidFill>
              </a:rPr>
              <a:t>      NPV</a:t>
            </a:r>
            <a:r>
              <a:rPr lang="en-US" altLang="zh-CN" sz="2000" b="1" i="1" baseline="-25000">
                <a:solidFill>
                  <a:srgbClr val="0000FF"/>
                </a:solidFill>
              </a:rPr>
              <a:t>B</a:t>
            </a:r>
            <a:r>
              <a:rPr lang="en-US" altLang="zh-CN" sz="2000" b="1">
                <a:solidFill>
                  <a:srgbClr val="0000FF"/>
                </a:solidFill>
              </a:rPr>
              <a:t> = 19 (</a:t>
            </a:r>
            <a:r>
              <a:rPr lang="en-US" altLang="zh-CN" sz="2000" b="1" i="1">
                <a:solidFill>
                  <a:srgbClr val="0000FF"/>
                </a:solidFill>
              </a:rPr>
              <a:t>P/A</a:t>
            </a:r>
            <a:r>
              <a:rPr lang="en-US" altLang="zh-CN" sz="2000" b="1">
                <a:solidFill>
                  <a:srgbClr val="0000FF"/>
                </a:solidFill>
              </a:rPr>
              <a:t>,10%,10)–100 = 16.747 (</a:t>
            </a:r>
            <a:r>
              <a:rPr lang="zh-CN" altLang="en-US" sz="2000" b="1">
                <a:solidFill>
                  <a:srgbClr val="0000FF"/>
                </a:solidFill>
              </a:rPr>
              <a:t>万元</a:t>
            </a:r>
            <a:r>
              <a:rPr lang="en-US" altLang="zh-CN" sz="2000" b="1">
                <a:solidFill>
                  <a:srgbClr val="0000FF"/>
                </a:solidFill>
              </a:rPr>
              <a:t>)</a:t>
            </a:r>
          </a:p>
          <a:p>
            <a:r>
              <a:rPr lang="en-US" altLang="zh-CN" sz="2000" b="1">
                <a:solidFill>
                  <a:srgbClr val="0000FF"/>
                </a:solidFill>
              </a:rPr>
              <a:t>   </a:t>
            </a:r>
            <a:r>
              <a:rPr lang="zh-CN" altLang="en-US" sz="2000" b="1">
                <a:solidFill>
                  <a:srgbClr val="0000FF"/>
                </a:solidFill>
              </a:rPr>
              <a:t>由于</a:t>
            </a:r>
            <a:r>
              <a:rPr lang="en-US" altLang="zh-CN" sz="2000" b="1" i="1">
                <a:solidFill>
                  <a:srgbClr val="0000FF"/>
                </a:solidFill>
              </a:rPr>
              <a:t>NPV</a:t>
            </a:r>
            <a:r>
              <a:rPr lang="en-US" altLang="zh-CN" sz="2000" b="1" i="1" baseline="-25000">
                <a:solidFill>
                  <a:srgbClr val="0000FF"/>
                </a:solidFill>
              </a:rPr>
              <a:t>A</a:t>
            </a:r>
            <a:r>
              <a:rPr lang="en-US" altLang="zh-CN" sz="2000" b="1">
                <a:solidFill>
                  <a:srgbClr val="0000FF"/>
                </a:solidFill>
              </a:rPr>
              <a:t> &gt;0,</a:t>
            </a:r>
            <a:r>
              <a:rPr lang="en-US" altLang="zh-CN" sz="2000" b="1" i="1">
                <a:solidFill>
                  <a:srgbClr val="0000FF"/>
                </a:solidFill>
              </a:rPr>
              <a:t>NPV</a:t>
            </a:r>
            <a:r>
              <a:rPr lang="en-US" altLang="zh-CN" sz="2000" b="1" i="1" baseline="-25000">
                <a:solidFill>
                  <a:srgbClr val="0000FF"/>
                </a:solidFill>
              </a:rPr>
              <a:t>B</a:t>
            </a:r>
            <a:r>
              <a:rPr lang="en-US" altLang="zh-CN" sz="2000" b="1">
                <a:solidFill>
                  <a:srgbClr val="0000FF"/>
                </a:solidFill>
              </a:rPr>
              <a:t>&gt;0,</a:t>
            </a:r>
            <a:r>
              <a:rPr lang="zh-CN" altLang="en-US" sz="2000" b="1">
                <a:solidFill>
                  <a:srgbClr val="0000FF"/>
                </a:solidFill>
              </a:rPr>
              <a:t>所以，两个方案自身均可行。</a:t>
            </a:r>
          </a:p>
          <a:p>
            <a:endParaRPr lang="en-US" altLang="zh-CN" sz="2000" b="1">
              <a:solidFill>
                <a:srgbClr val="0000FF"/>
              </a:solidFill>
            </a:endParaRPr>
          </a:p>
        </p:txBody>
      </p:sp>
      <p:sp>
        <p:nvSpPr>
          <p:cNvPr id="126980" name="Rectangle 4">
            <a:extLst>
              <a:ext uri="{FF2B5EF4-FFF2-40B4-BE49-F238E27FC236}">
                <a16:creationId xmlns:a16="http://schemas.microsoft.com/office/drawing/2014/main" id="{10EF4AF7-2680-4DCE-8B30-25477EBBDCF9}"/>
              </a:ext>
            </a:extLst>
          </p:cNvPr>
          <p:cNvSpPr>
            <a:spLocks noChangeArrowheads="1"/>
          </p:cNvSpPr>
          <p:nvPr/>
        </p:nvSpPr>
        <p:spPr bwMode="auto">
          <a:xfrm>
            <a:off x="0" y="3228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Tree>
  </p:cSld>
  <p:clrMapOvr>
    <a:masterClrMapping/>
  </p:clrMapOvr>
  <p:transition spd="slow">
    <p:randomBar dir="ver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301E84F0-8560-4E80-840C-B7483C3C536F}"/>
              </a:ext>
            </a:extLst>
          </p:cNvPr>
          <p:cNvSpPr>
            <a:spLocks noGrp="1"/>
          </p:cNvSpPr>
          <p:nvPr>
            <p:ph type="sldNum" sz="quarter" idx="10"/>
          </p:nvPr>
        </p:nvSpPr>
        <p:spPr/>
        <p:txBody>
          <a:bodyPr/>
          <a:lstStyle/>
          <a:p>
            <a:fld id="{5AE77DFD-AC43-4A5E-81C8-3356AD1CFC4B}" type="slidenum">
              <a:rPr lang="en-US" altLang="zh-CN"/>
              <a:pPr/>
              <a:t>63</a:t>
            </a:fld>
            <a:endParaRPr lang="en-US" altLang="zh-CN">
              <a:solidFill>
                <a:schemeClr val="tx1"/>
              </a:solidFill>
            </a:endParaRPr>
          </a:p>
        </p:txBody>
      </p:sp>
      <p:sp>
        <p:nvSpPr>
          <p:cNvPr id="128002" name="Rectangle 2">
            <a:extLst>
              <a:ext uri="{FF2B5EF4-FFF2-40B4-BE49-F238E27FC236}">
                <a16:creationId xmlns:a16="http://schemas.microsoft.com/office/drawing/2014/main" id="{0EB6A315-2F2C-4A38-8A41-FF72614D1BD9}"/>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第三节    不同类型方案的评价与选择</a:t>
            </a:r>
          </a:p>
        </p:txBody>
      </p:sp>
      <p:sp>
        <p:nvSpPr>
          <p:cNvPr id="128003" name="Rectangle 3">
            <a:extLst>
              <a:ext uri="{FF2B5EF4-FFF2-40B4-BE49-F238E27FC236}">
                <a16:creationId xmlns:a16="http://schemas.microsoft.com/office/drawing/2014/main" id="{96BEBB90-EF97-46AC-B9EB-75FC8AA0F32F}"/>
              </a:ext>
            </a:extLst>
          </p:cNvPr>
          <p:cNvSpPr>
            <a:spLocks noGrp="1" noChangeArrowheads="1"/>
          </p:cNvSpPr>
          <p:nvPr>
            <p:ph type="body" idx="1"/>
          </p:nvPr>
        </p:nvSpPr>
        <p:spPr>
          <a:xfrm>
            <a:off x="2438400" y="0"/>
            <a:ext cx="6526213" cy="6669088"/>
          </a:xfrm>
        </p:spPr>
        <p:txBody>
          <a:bodyPr/>
          <a:lstStyle/>
          <a:p>
            <a:pPr>
              <a:lnSpc>
                <a:spcPct val="80000"/>
              </a:lnSpc>
            </a:pPr>
            <a:r>
              <a:rPr lang="zh-CN" altLang="en-US" sz="2000" b="1">
                <a:solidFill>
                  <a:srgbClr val="008000"/>
                </a:solidFill>
              </a:rPr>
              <a:t>第二步，再判断方案的优劣。</a:t>
            </a:r>
          </a:p>
          <a:p>
            <a:pPr>
              <a:lnSpc>
                <a:spcPct val="80000"/>
              </a:lnSpc>
            </a:pPr>
            <a:r>
              <a:rPr lang="zh-CN" altLang="en-US" sz="2000" b="1"/>
              <a:t>计算两个方案的差额净现值，用投资额大的方案</a:t>
            </a:r>
            <a:r>
              <a:rPr lang="en-US" altLang="zh-CN" sz="2000" b="1"/>
              <a:t>A</a:t>
            </a:r>
            <a:r>
              <a:rPr lang="zh-CN" altLang="en-US" sz="2000" b="1"/>
              <a:t>减投资额小的方案</a:t>
            </a:r>
            <a:r>
              <a:rPr lang="en-US" altLang="zh-CN" sz="2000" b="1"/>
              <a:t>B</a:t>
            </a:r>
            <a:r>
              <a:rPr lang="zh-CN" altLang="en-US" sz="2000" b="1"/>
              <a:t>得：</a:t>
            </a:r>
            <a:endParaRPr lang="zh-CN" altLang="en-US" sz="2000" b="1" i="1"/>
          </a:p>
          <a:p>
            <a:pPr>
              <a:lnSpc>
                <a:spcPct val="80000"/>
              </a:lnSpc>
            </a:pPr>
            <a:r>
              <a:rPr lang="en-US" altLang="zh-CN" sz="2000" b="1" i="1"/>
              <a:t>ΔNPV</a:t>
            </a:r>
            <a:r>
              <a:rPr lang="en-US" altLang="zh-CN" sz="2000" b="1" i="1" baseline="-25000"/>
              <a:t>A-B</a:t>
            </a:r>
            <a:r>
              <a:rPr lang="en-US" altLang="zh-CN" sz="2000" b="1" i="1"/>
              <a:t> </a:t>
            </a:r>
            <a:r>
              <a:rPr lang="en-US" altLang="zh-CN" sz="2000" b="1"/>
              <a:t>= (39-19) (</a:t>
            </a:r>
            <a:r>
              <a:rPr lang="en-US" altLang="zh-CN" sz="2000" b="1" i="1"/>
              <a:t>P/A</a:t>
            </a:r>
            <a:r>
              <a:rPr lang="en-US" altLang="zh-CN" sz="2000" b="1"/>
              <a:t>,10%,10)–(200-100) </a:t>
            </a:r>
          </a:p>
          <a:p>
            <a:pPr>
              <a:lnSpc>
                <a:spcPct val="80000"/>
              </a:lnSpc>
            </a:pPr>
            <a:r>
              <a:rPr lang="en-US" altLang="zh-CN" sz="2000" b="1"/>
              <a:t>         = 22.892 (</a:t>
            </a:r>
            <a:r>
              <a:rPr lang="zh-CN" altLang="en-US" sz="2000" b="1"/>
              <a:t>万元</a:t>
            </a:r>
            <a:r>
              <a:rPr lang="en-US" altLang="zh-CN" sz="2000" b="1"/>
              <a:t>)</a:t>
            </a:r>
          </a:p>
          <a:p>
            <a:pPr>
              <a:lnSpc>
                <a:spcPct val="80000"/>
              </a:lnSpc>
            </a:pPr>
            <a:r>
              <a:rPr lang="zh-CN" altLang="en-US" sz="2000" b="1"/>
              <a:t>由于两方案的差额净现值</a:t>
            </a:r>
            <a:r>
              <a:rPr lang="en-US" altLang="zh-CN" sz="2000" b="1" i="1"/>
              <a:t>ΔNPV</a:t>
            </a:r>
            <a:r>
              <a:rPr lang="en-US" altLang="zh-CN" sz="2000" b="1" i="1" baseline="-25000"/>
              <a:t>A-B</a:t>
            </a:r>
            <a:r>
              <a:rPr lang="en-US" altLang="zh-CN" sz="2000" b="1"/>
              <a:t>&gt;0</a:t>
            </a:r>
            <a:r>
              <a:rPr lang="zh-CN" altLang="en-US" sz="2000" b="1"/>
              <a:t>，所以，投资额大的方案</a:t>
            </a:r>
            <a:r>
              <a:rPr lang="en-US" altLang="zh-CN" sz="2000" b="1"/>
              <a:t>A</a:t>
            </a:r>
            <a:r>
              <a:rPr lang="zh-CN" altLang="en-US" sz="2000" b="1"/>
              <a:t>优于方案</a:t>
            </a:r>
            <a:r>
              <a:rPr lang="en-US" altLang="zh-CN" sz="2000" b="1"/>
              <a:t>B</a:t>
            </a:r>
            <a:r>
              <a:rPr lang="zh-CN" altLang="en-US" sz="2000" b="1"/>
              <a:t>，应选择</a:t>
            </a:r>
            <a:r>
              <a:rPr lang="en-US" altLang="zh-CN" sz="2000" b="1"/>
              <a:t>A</a:t>
            </a:r>
            <a:r>
              <a:rPr lang="zh-CN" altLang="en-US" sz="2000" b="1"/>
              <a:t>方案。</a:t>
            </a:r>
          </a:p>
          <a:p>
            <a:pPr>
              <a:lnSpc>
                <a:spcPct val="80000"/>
              </a:lnSpc>
            </a:pPr>
            <a:endParaRPr lang="zh-CN" altLang="en-US" sz="2000" b="1"/>
          </a:p>
          <a:p>
            <a:pPr>
              <a:lnSpc>
                <a:spcPct val="80000"/>
              </a:lnSpc>
            </a:pPr>
            <a:r>
              <a:rPr lang="zh-CN" altLang="en-US" sz="2000" b="1">
                <a:solidFill>
                  <a:srgbClr val="FF0000"/>
                </a:solidFill>
              </a:rPr>
              <a:t>（</a:t>
            </a:r>
            <a:r>
              <a:rPr lang="en-US" altLang="zh-CN" sz="2000" b="1">
                <a:solidFill>
                  <a:srgbClr val="FF0000"/>
                </a:solidFill>
              </a:rPr>
              <a:t>2</a:t>
            </a:r>
            <a:r>
              <a:rPr lang="zh-CN" altLang="en-US" sz="2000" b="1">
                <a:solidFill>
                  <a:srgbClr val="FF0000"/>
                </a:solidFill>
              </a:rPr>
              <a:t>）再用差额内部收益率判断方案的优劣。</a:t>
            </a:r>
          </a:p>
          <a:p>
            <a:pPr>
              <a:lnSpc>
                <a:spcPct val="80000"/>
              </a:lnSpc>
            </a:pPr>
            <a:r>
              <a:rPr lang="zh-CN" altLang="en-US" sz="2000" b="1"/>
              <a:t>    </a:t>
            </a:r>
            <a:r>
              <a:rPr lang="zh-CN" altLang="en-US" sz="2000" b="1">
                <a:solidFill>
                  <a:srgbClr val="0000FF"/>
                </a:solidFill>
              </a:rPr>
              <a:t>第一步，先检验方案自身的绝对经济效果。</a:t>
            </a:r>
          </a:p>
          <a:p>
            <a:pPr>
              <a:lnSpc>
                <a:spcPct val="80000"/>
              </a:lnSpc>
            </a:pPr>
            <a:r>
              <a:rPr lang="zh-CN" altLang="en-US" sz="2000" b="1"/>
              <a:t>经过计算，两个方案自身的内部收益率为：</a:t>
            </a:r>
          </a:p>
          <a:p>
            <a:pPr>
              <a:lnSpc>
                <a:spcPct val="80000"/>
              </a:lnSpc>
            </a:pPr>
            <a:r>
              <a:rPr lang="zh-CN" altLang="en-US" sz="2000" b="1" i="1"/>
              <a:t>        </a:t>
            </a:r>
            <a:r>
              <a:rPr lang="en-US" altLang="zh-CN" sz="2000" b="1" i="1"/>
              <a:t>IRR</a:t>
            </a:r>
            <a:r>
              <a:rPr lang="en-US" altLang="zh-CN" sz="2000" b="1" i="1" baseline="-25000"/>
              <a:t>A</a:t>
            </a:r>
            <a:r>
              <a:rPr lang="en-US" altLang="zh-CN" sz="2000" b="1"/>
              <a:t>= 14.4%,    </a:t>
            </a:r>
            <a:r>
              <a:rPr lang="en-US" altLang="zh-CN" sz="2000" b="1" i="1"/>
              <a:t>IRR</a:t>
            </a:r>
            <a:r>
              <a:rPr lang="en-US" altLang="zh-CN" sz="2000" b="1" i="1" baseline="-25000"/>
              <a:t>B</a:t>
            </a:r>
            <a:r>
              <a:rPr lang="en-US" altLang="zh-CN" sz="2000" b="1"/>
              <a:t> = 13.91%</a:t>
            </a:r>
          </a:p>
          <a:p>
            <a:pPr>
              <a:lnSpc>
                <a:spcPct val="80000"/>
              </a:lnSpc>
            </a:pPr>
            <a:r>
              <a:rPr lang="zh-CN" altLang="en-US" sz="2000" b="1"/>
              <a:t>由于</a:t>
            </a:r>
            <a:r>
              <a:rPr lang="en-US" altLang="zh-CN" sz="2000" b="1" i="1"/>
              <a:t>i</a:t>
            </a:r>
            <a:r>
              <a:rPr lang="en-US" altLang="zh-CN" sz="2000" b="1" i="1" baseline="-25000"/>
              <a:t>0</a:t>
            </a:r>
            <a:r>
              <a:rPr lang="en-US" altLang="zh-CN" sz="2000" b="1"/>
              <a:t>&lt; IRR</a:t>
            </a:r>
            <a:r>
              <a:rPr lang="en-US" altLang="zh-CN" sz="2000" b="1" baseline="-25000"/>
              <a:t>A</a:t>
            </a:r>
            <a:r>
              <a:rPr lang="en-US" altLang="zh-CN" sz="2000" b="1"/>
              <a:t>,</a:t>
            </a:r>
            <a:r>
              <a:rPr lang="en-US" altLang="zh-CN" sz="2000" b="1" i="1"/>
              <a:t> i</a:t>
            </a:r>
            <a:r>
              <a:rPr lang="en-US" altLang="zh-CN" sz="2000" b="1" i="1" baseline="-25000"/>
              <a:t>0</a:t>
            </a:r>
            <a:r>
              <a:rPr lang="en-US" altLang="zh-CN" sz="2000" b="1"/>
              <a:t>&lt; IRR</a:t>
            </a:r>
            <a:r>
              <a:rPr lang="en-US" altLang="zh-CN" sz="2000" b="1" baseline="-25000"/>
              <a:t>B</a:t>
            </a:r>
            <a:r>
              <a:rPr lang="zh-CN" altLang="en-US" sz="2000" b="1"/>
              <a:t>，两个方案自身均可行。</a:t>
            </a:r>
          </a:p>
          <a:p>
            <a:pPr>
              <a:lnSpc>
                <a:spcPct val="80000"/>
              </a:lnSpc>
            </a:pPr>
            <a:r>
              <a:rPr lang="zh-CN" altLang="en-US" sz="2000" b="1"/>
              <a:t>    </a:t>
            </a:r>
            <a:r>
              <a:rPr lang="zh-CN" altLang="en-US" sz="2000" b="1">
                <a:solidFill>
                  <a:srgbClr val="0000FF"/>
                </a:solidFill>
              </a:rPr>
              <a:t>第二步，再判断方案的优劣。</a:t>
            </a:r>
          </a:p>
          <a:p>
            <a:pPr>
              <a:lnSpc>
                <a:spcPct val="80000"/>
              </a:lnSpc>
            </a:pPr>
            <a:r>
              <a:rPr lang="zh-CN" altLang="en-US" sz="2000" b="1"/>
              <a:t>两个方案的差额内部收益率方程式为</a:t>
            </a:r>
          </a:p>
          <a:p>
            <a:pPr>
              <a:lnSpc>
                <a:spcPct val="80000"/>
              </a:lnSpc>
            </a:pPr>
            <a:r>
              <a:rPr lang="zh-CN" altLang="en-US" sz="2000" b="1" i="1"/>
              <a:t>     </a:t>
            </a:r>
            <a:r>
              <a:rPr lang="en-US" altLang="zh-CN" sz="2000" b="1" i="1"/>
              <a:t>ΔNPV</a:t>
            </a:r>
            <a:r>
              <a:rPr lang="en-US" altLang="zh-CN" sz="2000" b="1" i="1" baseline="-25000"/>
              <a:t>A-B</a:t>
            </a:r>
            <a:r>
              <a:rPr lang="en-US" altLang="zh-CN" sz="2000" b="1"/>
              <a:t> = (39-19) (</a:t>
            </a:r>
            <a:r>
              <a:rPr lang="en-US" altLang="zh-CN" sz="2000" b="1" i="1"/>
              <a:t>P/A</a:t>
            </a:r>
            <a:r>
              <a:rPr lang="en-US" altLang="zh-CN" sz="2000" b="1"/>
              <a:t>,</a:t>
            </a:r>
            <a:r>
              <a:rPr lang="en-US" altLang="zh-CN" sz="2000" b="1" i="1"/>
              <a:t>IRR</a:t>
            </a:r>
            <a:r>
              <a:rPr lang="en-US" altLang="zh-CN" sz="2000" b="1"/>
              <a:t>,10)–(200-100) = 0</a:t>
            </a:r>
          </a:p>
          <a:p>
            <a:pPr>
              <a:lnSpc>
                <a:spcPct val="80000"/>
              </a:lnSpc>
            </a:pPr>
            <a:r>
              <a:rPr lang="zh-CN" altLang="en-US" sz="2000" b="1"/>
              <a:t>取</a:t>
            </a:r>
            <a:r>
              <a:rPr lang="en-US" altLang="zh-CN" sz="2000" b="1"/>
              <a:t>i</a:t>
            </a:r>
            <a:r>
              <a:rPr lang="en-US" altLang="zh-CN" sz="2000" b="1" baseline="-25000"/>
              <a:t>1</a:t>
            </a:r>
            <a:r>
              <a:rPr lang="en-US" altLang="zh-CN" sz="2000" b="1"/>
              <a:t> =15%,</a:t>
            </a:r>
            <a:r>
              <a:rPr lang="en-US" altLang="zh-CN" sz="2000" b="1" i="1"/>
              <a:t>ΔNPV</a:t>
            </a:r>
            <a:r>
              <a:rPr lang="en-US" altLang="zh-CN" sz="2000" b="1" i="1" baseline="-25000"/>
              <a:t>A-B</a:t>
            </a:r>
            <a:r>
              <a:rPr lang="en-US" altLang="zh-CN" sz="2000" b="1"/>
              <a:t> = 0.376 (</a:t>
            </a:r>
            <a:r>
              <a:rPr lang="zh-CN" altLang="en-US" sz="2000" b="1"/>
              <a:t>万元</a:t>
            </a:r>
            <a:r>
              <a:rPr lang="en-US" altLang="zh-CN" sz="2000" b="1"/>
              <a:t>)</a:t>
            </a:r>
            <a:r>
              <a:rPr lang="zh-CN" altLang="en-US" sz="2000" b="1"/>
              <a:t>；</a:t>
            </a:r>
          </a:p>
          <a:p>
            <a:pPr>
              <a:lnSpc>
                <a:spcPct val="80000"/>
              </a:lnSpc>
            </a:pPr>
            <a:r>
              <a:rPr lang="zh-CN" altLang="en-US" sz="2000" b="1"/>
              <a:t>取</a:t>
            </a:r>
            <a:r>
              <a:rPr lang="en-US" altLang="zh-CN" sz="2000" b="1"/>
              <a:t>i</a:t>
            </a:r>
            <a:r>
              <a:rPr lang="en-US" altLang="zh-CN" sz="2000" b="1" baseline="-25000"/>
              <a:t>2</a:t>
            </a:r>
            <a:r>
              <a:rPr lang="en-US" altLang="zh-CN" sz="2000" b="1"/>
              <a:t> =17%,ΔNPV</a:t>
            </a:r>
            <a:r>
              <a:rPr lang="en-US" altLang="zh-CN" sz="2000" b="1" baseline="-25000"/>
              <a:t>A-B</a:t>
            </a:r>
            <a:r>
              <a:rPr lang="en-US" altLang="zh-CN" sz="2000" b="1"/>
              <a:t> = -6.828 (</a:t>
            </a:r>
            <a:r>
              <a:rPr lang="zh-CN" altLang="en-US" sz="2000" b="1"/>
              <a:t>万元</a:t>
            </a:r>
            <a:r>
              <a:rPr lang="en-US" altLang="zh-CN" sz="2000" b="1"/>
              <a:t>)</a:t>
            </a:r>
          </a:p>
          <a:p>
            <a:pPr>
              <a:lnSpc>
                <a:spcPct val="80000"/>
              </a:lnSpc>
            </a:pPr>
            <a:endParaRPr lang="en-US" altLang="zh-CN" sz="2000" b="1"/>
          </a:p>
          <a:p>
            <a:pPr>
              <a:lnSpc>
                <a:spcPct val="80000"/>
              </a:lnSpc>
            </a:pPr>
            <a:endParaRPr lang="en-US" altLang="zh-CN" sz="2000" b="1"/>
          </a:p>
          <a:p>
            <a:pPr>
              <a:lnSpc>
                <a:spcPct val="80000"/>
              </a:lnSpc>
            </a:pPr>
            <a:endParaRPr lang="en-US" altLang="zh-CN" sz="2000" b="1"/>
          </a:p>
          <a:p>
            <a:pPr>
              <a:lnSpc>
                <a:spcPct val="80000"/>
              </a:lnSpc>
            </a:pPr>
            <a:r>
              <a:rPr lang="zh-CN" altLang="en-US" sz="2000" b="1">
                <a:solidFill>
                  <a:srgbClr val="0000FF"/>
                </a:solidFill>
              </a:rPr>
              <a:t>由于两个方案自身可行，且</a:t>
            </a:r>
            <a:r>
              <a:rPr lang="en-US" altLang="zh-CN" sz="2000" b="1" i="1">
                <a:solidFill>
                  <a:srgbClr val="0000FF"/>
                </a:solidFill>
              </a:rPr>
              <a:t>i</a:t>
            </a:r>
            <a:r>
              <a:rPr lang="en-US" altLang="zh-CN" sz="2000" b="1" i="1" baseline="-25000">
                <a:solidFill>
                  <a:srgbClr val="0000FF"/>
                </a:solidFill>
              </a:rPr>
              <a:t>0</a:t>
            </a:r>
            <a:r>
              <a:rPr lang="en-US" altLang="zh-CN" sz="2000" b="1">
                <a:solidFill>
                  <a:srgbClr val="0000FF"/>
                </a:solidFill>
              </a:rPr>
              <a:t>&lt;</a:t>
            </a:r>
            <a:r>
              <a:rPr lang="en-US" altLang="zh-CN" sz="2000" b="1" i="1">
                <a:solidFill>
                  <a:srgbClr val="0000FF"/>
                </a:solidFill>
              </a:rPr>
              <a:t>ΔIRR</a:t>
            </a:r>
            <a:r>
              <a:rPr lang="zh-CN" altLang="en-US" sz="2000" b="1">
                <a:solidFill>
                  <a:srgbClr val="0000FF"/>
                </a:solidFill>
              </a:rPr>
              <a:t>，所以</a:t>
            </a:r>
            <a:r>
              <a:rPr lang="en-US" altLang="zh-CN" sz="2000" b="1">
                <a:solidFill>
                  <a:srgbClr val="0000FF"/>
                </a:solidFill>
              </a:rPr>
              <a:t>A</a:t>
            </a:r>
            <a:r>
              <a:rPr lang="zh-CN" altLang="en-US" sz="2000" b="1">
                <a:solidFill>
                  <a:srgbClr val="0000FF"/>
                </a:solidFill>
              </a:rPr>
              <a:t>方案优于</a:t>
            </a:r>
            <a:r>
              <a:rPr lang="en-US" altLang="zh-CN" sz="2000" b="1">
                <a:solidFill>
                  <a:srgbClr val="0000FF"/>
                </a:solidFill>
              </a:rPr>
              <a:t>B</a:t>
            </a:r>
            <a:r>
              <a:rPr lang="zh-CN" altLang="en-US" sz="2000" b="1">
                <a:solidFill>
                  <a:srgbClr val="0000FF"/>
                </a:solidFill>
              </a:rPr>
              <a:t>方案，应选择</a:t>
            </a:r>
            <a:r>
              <a:rPr lang="en-US" altLang="zh-CN" sz="2000" b="1">
                <a:solidFill>
                  <a:srgbClr val="0000FF"/>
                </a:solidFill>
              </a:rPr>
              <a:t>A</a:t>
            </a:r>
            <a:r>
              <a:rPr lang="zh-CN" altLang="en-US" sz="2000" b="1">
                <a:solidFill>
                  <a:srgbClr val="0000FF"/>
                </a:solidFill>
              </a:rPr>
              <a:t>方案。</a:t>
            </a:r>
          </a:p>
          <a:p>
            <a:pPr>
              <a:lnSpc>
                <a:spcPct val="80000"/>
              </a:lnSpc>
            </a:pPr>
            <a:endParaRPr lang="en-US" altLang="zh-CN" sz="2000" b="1">
              <a:solidFill>
                <a:srgbClr val="0000FF"/>
              </a:solidFill>
            </a:endParaRPr>
          </a:p>
        </p:txBody>
      </p:sp>
      <p:sp>
        <p:nvSpPr>
          <p:cNvPr id="128004" name="Rectangle 4">
            <a:extLst>
              <a:ext uri="{FF2B5EF4-FFF2-40B4-BE49-F238E27FC236}">
                <a16:creationId xmlns:a16="http://schemas.microsoft.com/office/drawing/2014/main" id="{3B0A26DD-6061-470A-8065-A0A24B0473A5}"/>
              </a:ext>
            </a:extLst>
          </p:cNvPr>
          <p:cNvSpPr>
            <a:spLocks noChangeArrowheads="1"/>
          </p:cNvSpPr>
          <p:nvPr/>
        </p:nvSpPr>
        <p:spPr bwMode="auto">
          <a:xfrm>
            <a:off x="0" y="3248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8005" name="Object 5">
            <a:extLst>
              <a:ext uri="{FF2B5EF4-FFF2-40B4-BE49-F238E27FC236}">
                <a16:creationId xmlns:a16="http://schemas.microsoft.com/office/drawing/2014/main" id="{D4F17F49-5190-4745-819E-DC2210CC2059}"/>
              </a:ext>
            </a:extLst>
          </p:cNvPr>
          <p:cNvGraphicFramePr>
            <a:graphicFrameLocks noChangeAspect="1"/>
          </p:cNvGraphicFramePr>
          <p:nvPr/>
        </p:nvGraphicFramePr>
        <p:xfrm>
          <a:off x="2843213" y="5516563"/>
          <a:ext cx="5400675" cy="722312"/>
        </p:xfrm>
        <a:graphic>
          <a:graphicData uri="http://schemas.openxmlformats.org/presentationml/2006/ole">
            <mc:AlternateContent xmlns:mc="http://schemas.openxmlformats.org/markup-compatibility/2006">
              <mc:Choice xmlns:v="urn:schemas-microsoft-com:vml" Requires="v">
                <p:oleObj spid="_x0000_s128006" name="公式" r:id="rId3" imgW="3200400" imgH="393700" progId="Equation.3">
                  <p:embed/>
                </p:oleObj>
              </mc:Choice>
              <mc:Fallback>
                <p:oleObj name="公式" r:id="rId3" imgW="3200400" imgH="3937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5516563"/>
                        <a:ext cx="5400675" cy="722312"/>
                      </a:xfrm>
                      <a:prstGeom prst="rect">
                        <a:avLst/>
                      </a:prstGeom>
                      <a:solidFill>
                        <a:srgbClr val="00FF99"/>
                      </a:solidFill>
                    </p:spPr>
                  </p:pic>
                </p:oleObj>
              </mc:Fallback>
            </mc:AlternateContent>
          </a:graphicData>
        </a:graphic>
      </p:graphicFrame>
    </p:spTree>
  </p:cSld>
  <p:clrMapOvr>
    <a:masterClrMapping/>
  </p:clrMapOvr>
  <p:transition spd="slow">
    <p:randomBar dir="ver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灯片编号占位符 3">
            <a:extLst>
              <a:ext uri="{FF2B5EF4-FFF2-40B4-BE49-F238E27FC236}">
                <a16:creationId xmlns:a16="http://schemas.microsoft.com/office/drawing/2014/main" id="{27AAF00E-EE9C-4681-A55B-62FEE03A10CE}"/>
              </a:ext>
            </a:extLst>
          </p:cNvPr>
          <p:cNvSpPr>
            <a:spLocks noGrp="1"/>
          </p:cNvSpPr>
          <p:nvPr>
            <p:ph type="sldNum" sz="quarter" idx="10"/>
          </p:nvPr>
        </p:nvSpPr>
        <p:spPr/>
        <p:txBody>
          <a:bodyPr/>
          <a:lstStyle/>
          <a:p>
            <a:fld id="{F3DF5A97-3959-4AFC-BBEA-22F0E2668A1C}" type="slidenum">
              <a:rPr lang="en-US" altLang="zh-CN"/>
              <a:pPr/>
              <a:t>64</a:t>
            </a:fld>
            <a:endParaRPr lang="en-US" altLang="zh-CN">
              <a:solidFill>
                <a:schemeClr val="tx1"/>
              </a:solidFill>
            </a:endParaRPr>
          </a:p>
        </p:txBody>
      </p:sp>
      <p:sp>
        <p:nvSpPr>
          <p:cNvPr id="129026" name="Rectangle 2">
            <a:extLst>
              <a:ext uri="{FF2B5EF4-FFF2-40B4-BE49-F238E27FC236}">
                <a16:creationId xmlns:a16="http://schemas.microsoft.com/office/drawing/2014/main" id="{864B14EA-3757-463F-9435-697ED0B32BC5}"/>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第三节    不同类型方案的评价与选择</a:t>
            </a:r>
          </a:p>
        </p:txBody>
      </p:sp>
      <p:sp>
        <p:nvSpPr>
          <p:cNvPr id="129027" name="Rectangle 3">
            <a:extLst>
              <a:ext uri="{FF2B5EF4-FFF2-40B4-BE49-F238E27FC236}">
                <a16:creationId xmlns:a16="http://schemas.microsoft.com/office/drawing/2014/main" id="{BFCA55AE-D640-41E2-B467-27B4A27B5245}"/>
              </a:ext>
            </a:extLst>
          </p:cNvPr>
          <p:cNvSpPr>
            <a:spLocks noGrp="1" noChangeArrowheads="1"/>
          </p:cNvSpPr>
          <p:nvPr>
            <p:ph type="body" idx="1"/>
          </p:nvPr>
        </p:nvSpPr>
        <p:spPr>
          <a:xfrm>
            <a:off x="2438400" y="0"/>
            <a:ext cx="6705600" cy="6858000"/>
          </a:xfrm>
        </p:spPr>
        <p:txBody>
          <a:bodyPr/>
          <a:lstStyle/>
          <a:p>
            <a:r>
              <a:rPr lang="zh-CN" altLang="en-US" sz="2800" b="1">
                <a:solidFill>
                  <a:srgbClr val="FF0000"/>
                </a:solidFill>
              </a:rPr>
              <a:t>三、相关方案的评价与选择</a:t>
            </a:r>
          </a:p>
          <a:p>
            <a:r>
              <a:rPr lang="en-US" altLang="zh-CN" sz="2400" b="1">
                <a:solidFill>
                  <a:srgbClr val="008000"/>
                </a:solidFill>
              </a:rPr>
              <a:t>1</a:t>
            </a:r>
            <a:r>
              <a:rPr lang="zh-CN" altLang="en-US" sz="2400" b="1">
                <a:solidFill>
                  <a:srgbClr val="008000"/>
                </a:solidFill>
              </a:rPr>
              <a:t>、现金流量具有相关性的方案的比选</a:t>
            </a:r>
          </a:p>
          <a:p>
            <a:r>
              <a:rPr lang="zh-CN" altLang="en-US" sz="2000" b="1"/>
              <a:t>先用一种“互斥组合法”，将方案组合成互斥方案，计算各互斥方案的现金流量，再计算互斥方案的评价指标进行评价。</a:t>
            </a:r>
          </a:p>
          <a:p>
            <a:r>
              <a:rPr lang="zh-CN" altLang="en-US" sz="2000" b="1"/>
              <a:t>例</a:t>
            </a:r>
            <a:r>
              <a:rPr lang="en-US" altLang="zh-CN" sz="2000" b="1"/>
              <a:t>7</a:t>
            </a:r>
            <a:r>
              <a:rPr lang="zh-CN" altLang="en-US" sz="2000" b="1"/>
              <a:t>：为了解决两地之间的交通运输问题，政府提出三个方案：一是在两地之间建一条铁路，二是在两地之间建一条公路，三是在两地之间既建公路又建铁路。只上一个方案时的投资、年净收益如表</a:t>
            </a:r>
            <a:r>
              <a:rPr lang="en-US" altLang="zh-CN" sz="2000" b="1"/>
              <a:t>4-3</a:t>
            </a:r>
            <a:r>
              <a:rPr lang="zh-CN" altLang="en-US" sz="2000" b="1"/>
              <a:t>所示，同时上两个项目时，由于货运分流的影响，两项目的净收益都将减少，此时总投资和年净收益如表</a:t>
            </a:r>
            <a:r>
              <a:rPr lang="en-US" altLang="zh-CN" sz="2000" b="1"/>
              <a:t>4-4</a:t>
            </a:r>
            <a:r>
              <a:rPr lang="zh-CN" altLang="en-US" sz="2000" b="1"/>
              <a:t>所示。问：当基准折现率为</a:t>
            </a:r>
            <a:r>
              <a:rPr lang="en-US" altLang="zh-CN" sz="2000" b="1"/>
              <a:t>10%</a:t>
            </a:r>
            <a:r>
              <a:rPr lang="zh-CN" altLang="en-US" sz="2000" b="1"/>
              <a:t>时，如何决策？</a:t>
            </a:r>
          </a:p>
          <a:p>
            <a:endParaRPr lang="zh-CN" altLang="en-US" sz="1600"/>
          </a:p>
          <a:p>
            <a:r>
              <a:rPr lang="zh-CN" altLang="en-US" sz="1600"/>
              <a:t>       </a:t>
            </a:r>
            <a:r>
              <a:rPr lang="zh-CN" altLang="en-US" sz="1600" b="1">
                <a:solidFill>
                  <a:srgbClr val="0000FF"/>
                </a:solidFill>
              </a:rPr>
              <a:t>表</a:t>
            </a:r>
            <a:r>
              <a:rPr lang="en-US" altLang="zh-CN" sz="1600" b="1">
                <a:solidFill>
                  <a:srgbClr val="0000FF"/>
                </a:solidFill>
              </a:rPr>
              <a:t>4-3   </a:t>
            </a:r>
            <a:r>
              <a:rPr lang="zh-CN" altLang="en-US" sz="1600" b="1">
                <a:solidFill>
                  <a:srgbClr val="0000FF"/>
                </a:solidFill>
              </a:rPr>
              <a:t>只上一个项目时的现金流量      </a:t>
            </a:r>
            <a:r>
              <a:rPr lang="en-US" altLang="zh-CN" sz="1600" b="1">
                <a:solidFill>
                  <a:srgbClr val="0000FF"/>
                </a:solidFill>
              </a:rPr>
              <a:t>(</a:t>
            </a:r>
            <a:r>
              <a:rPr lang="zh-CN" altLang="en-US" sz="1600" b="1">
                <a:solidFill>
                  <a:srgbClr val="0000FF"/>
                </a:solidFill>
              </a:rPr>
              <a:t>单位</a:t>
            </a:r>
            <a:r>
              <a:rPr lang="en-US" altLang="zh-CN" sz="1600" b="1">
                <a:solidFill>
                  <a:srgbClr val="0000FF"/>
                </a:solidFill>
              </a:rPr>
              <a:t>:</a:t>
            </a:r>
            <a:r>
              <a:rPr lang="zh-CN" altLang="en-US" sz="1600" b="1">
                <a:solidFill>
                  <a:srgbClr val="0000FF"/>
                </a:solidFill>
              </a:rPr>
              <a:t>百万元</a:t>
            </a:r>
            <a:r>
              <a:rPr lang="en-US" altLang="zh-CN" sz="1600" b="1">
                <a:solidFill>
                  <a:srgbClr val="0000FF"/>
                </a:solidFill>
              </a:rPr>
              <a:t>)</a:t>
            </a:r>
          </a:p>
        </p:txBody>
      </p:sp>
      <p:sp>
        <p:nvSpPr>
          <p:cNvPr id="129028" name="Rectangle 4">
            <a:extLst>
              <a:ext uri="{FF2B5EF4-FFF2-40B4-BE49-F238E27FC236}">
                <a16:creationId xmlns:a16="http://schemas.microsoft.com/office/drawing/2014/main" id="{0E0FE704-392E-4014-82F5-9E56A69D88FF}"/>
              </a:ext>
            </a:extLst>
          </p:cNvPr>
          <p:cNvSpPr>
            <a:spLocks noChangeArrowheads="1"/>
          </p:cNvSpPr>
          <p:nvPr/>
        </p:nvSpPr>
        <p:spPr bwMode="auto">
          <a:xfrm>
            <a:off x="0" y="31432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29029" name="Group 5">
            <a:extLst>
              <a:ext uri="{FF2B5EF4-FFF2-40B4-BE49-F238E27FC236}">
                <a16:creationId xmlns:a16="http://schemas.microsoft.com/office/drawing/2014/main" id="{4557E5E2-AB76-41E0-85D7-B284437CF544}"/>
              </a:ext>
            </a:extLst>
          </p:cNvPr>
          <p:cNvGraphicFramePr>
            <a:graphicFrameLocks noGrp="1"/>
          </p:cNvGraphicFramePr>
          <p:nvPr/>
        </p:nvGraphicFramePr>
        <p:xfrm>
          <a:off x="2916238" y="4868863"/>
          <a:ext cx="5256212" cy="1008062"/>
        </p:xfrm>
        <a:graphic>
          <a:graphicData uri="http://schemas.openxmlformats.org/drawingml/2006/table">
            <a:tbl>
              <a:tblPr/>
              <a:tblGrid>
                <a:gridCol w="1368425">
                  <a:extLst>
                    <a:ext uri="{9D8B030D-6E8A-4147-A177-3AD203B41FA5}">
                      <a16:colId xmlns:a16="http://schemas.microsoft.com/office/drawing/2014/main" val="1276900886"/>
                    </a:ext>
                  </a:extLst>
                </a:gridCol>
                <a:gridCol w="935037">
                  <a:extLst>
                    <a:ext uri="{9D8B030D-6E8A-4147-A177-3AD203B41FA5}">
                      <a16:colId xmlns:a16="http://schemas.microsoft.com/office/drawing/2014/main" val="1787414653"/>
                    </a:ext>
                  </a:extLst>
                </a:gridCol>
                <a:gridCol w="1081088">
                  <a:extLst>
                    <a:ext uri="{9D8B030D-6E8A-4147-A177-3AD203B41FA5}">
                      <a16:colId xmlns:a16="http://schemas.microsoft.com/office/drawing/2014/main" val="467102825"/>
                    </a:ext>
                  </a:extLst>
                </a:gridCol>
                <a:gridCol w="935037">
                  <a:extLst>
                    <a:ext uri="{9D8B030D-6E8A-4147-A177-3AD203B41FA5}">
                      <a16:colId xmlns:a16="http://schemas.microsoft.com/office/drawing/2014/main" val="1231496423"/>
                    </a:ext>
                  </a:extLst>
                </a:gridCol>
                <a:gridCol w="936625">
                  <a:extLst>
                    <a:ext uri="{9D8B030D-6E8A-4147-A177-3AD203B41FA5}">
                      <a16:colId xmlns:a16="http://schemas.microsoft.com/office/drawing/2014/main" val="1623646714"/>
                    </a:ext>
                  </a:extLst>
                </a:gridCol>
              </a:tblGrid>
              <a:tr h="3190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方案           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extLst>
                  <a:ext uri="{0D108BD9-81ED-4DB2-BD59-A6C34878D82A}">
                    <a16:rowId xmlns:a16="http://schemas.microsoft.com/office/drawing/2014/main" val="2383743331"/>
                  </a:ext>
                </a:extLst>
              </a:tr>
              <a:tr h="2873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建铁路</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extLst>
                  <a:ext uri="{0D108BD9-81ED-4DB2-BD59-A6C34878D82A}">
                    <a16:rowId xmlns:a16="http://schemas.microsoft.com/office/drawing/2014/main" val="253100134"/>
                  </a:ext>
                </a:extLst>
              </a:tr>
              <a:tr h="3381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建公路</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99"/>
                    </a:solidFill>
                  </a:tcPr>
                </a:tc>
                <a:extLst>
                  <a:ext uri="{0D108BD9-81ED-4DB2-BD59-A6C34878D82A}">
                    <a16:rowId xmlns:a16="http://schemas.microsoft.com/office/drawing/2014/main" val="4229905230"/>
                  </a:ext>
                </a:extLst>
              </a:tr>
            </a:tbl>
          </a:graphicData>
        </a:graphic>
      </p:graphicFrame>
    </p:spTree>
  </p:cSld>
  <p:clrMapOvr>
    <a:masterClrMapping/>
  </p:clrMapOvr>
  <p:transition spd="slow">
    <p:randomBar dir="ver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灯片编号占位符 3">
            <a:extLst>
              <a:ext uri="{FF2B5EF4-FFF2-40B4-BE49-F238E27FC236}">
                <a16:creationId xmlns:a16="http://schemas.microsoft.com/office/drawing/2014/main" id="{79AA814A-E3CC-436F-99E4-C683449AD075}"/>
              </a:ext>
            </a:extLst>
          </p:cNvPr>
          <p:cNvSpPr>
            <a:spLocks noGrp="1"/>
          </p:cNvSpPr>
          <p:nvPr>
            <p:ph type="sldNum" sz="quarter" idx="10"/>
          </p:nvPr>
        </p:nvSpPr>
        <p:spPr/>
        <p:txBody>
          <a:bodyPr/>
          <a:lstStyle/>
          <a:p>
            <a:fld id="{A44C8BBE-42B7-47CB-85F4-0E74B755CA0F}" type="slidenum">
              <a:rPr lang="en-US" altLang="zh-CN"/>
              <a:pPr/>
              <a:t>65</a:t>
            </a:fld>
            <a:endParaRPr lang="en-US" altLang="zh-CN">
              <a:solidFill>
                <a:schemeClr val="tx1"/>
              </a:solidFill>
            </a:endParaRPr>
          </a:p>
        </p:txBody>
      </p:sp>
      <p:sp>
        <p:nvSpPr>
          <p:cNvPr id="130050" name="Rectangle 2">
            <a:extLst>
              <a:ext uri="{FF2B5EF4-FFF2-40B4-BE49-F238E27FC236}">
                <a16:creationId xmlns:a16="http://schemas.microsoft.com/office/drawing/2014/main" id="{7BB9072F-7AE0-48C5-A617-58936F5E7074}"/>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第三节    不同类型方案的评价与选择</a:t>
            </a:r>
          </a:p>
        </p:txBody>
      </p:sp>
      <p:sp>
        <p:nvSpPr>
          <p:cNvPr id="130051" name="Rectangle 3">
            <a:extLst>
              <a:ext uri="{FF2B5EF4-FFF2-40B4-BE49-F238E27FC236}">
                <a16:creationId xmlns:a16="http://schemas.microsoft.com/office/drawing/2014/main" id="{60ED2C15-3126-467E-8A86-505F8A60FEE2}"/>
              </a:ext>
            </a:extLst>
          </p:cNvPr>
          <p:cNvSpPr>
            <a:spLocks noGrp="1" noChangeArrowheads="1"/>
          </p:cNvSpPr>
          <p:nvPr>
            <p:ph type="body" idx="1"/>
          </p:nvPr>
        </p:nvSpPr>
        <p:spPr>
          <a:xfrm>
            <a:off x="2438400" y="0"/>
            <a:ext cx="6705600" cy="6669088"/>
          </a:xfrm>
        </p:spPr>
        <p:txBody>
          <a:bodyPr/>
          <a:lstStyle/>
          <a:p>
            <a:r>
              <a:rPr lang="zh-CN" altLang="en-US" sz="1800" b="1">
                <a:solidFill>
                  <a:srgbClr val="0000FF"/>
                </a:solidFill>
              </a:rPr>
              <a:t>表</a:t>
            </a:r>
            <a:r>
              <a:rPr lang="en-US" altLang="zh-CN" sz="1800" b="1">
                <a:solidFill>
                  <a:srgbClr val="0000FF"/>
                </a:solidFill>
              </a:rPr>
              <a:t>4-4 </a:t>
            </a:r>
            <a:r>
              <a:rPr lang="zh-CN" altLang="en-US" sz="1800" b="1">
                <a:solidFill>
                  <a:srgbClr val="0000FF"/>
                </a:solidFill>
              </a:rPr>
              <a:t>两个项目都上的现金流量      </a:t>
            </a:r>
            <a:r>
              <a:rPr lang="en-US" altLang="zh-CN" sz="1800" b="1">
                <a:solidFill>
                  <a:srgbClr val="0000FF"/>
                </a:solidFill>
              </a:rPr>
              <a:t>(</a:t>
            </a:r>
            <a:r>
              <a:rPr lang="zh-CN" altLang="en-US" sz="1800" b="1">
                <a:solidFill>
                  <a:srgbClr val="0000FF"/>
                </a:solidFill>
              </a:rPr>
              <a:t>单位</a:t>
            </a:r>
            <a:r>
              <a:rPr lang="en-US" altLang="zh-CN" sz="1800" b="1">
                <a:solidFill>
                  <a:srgbClr val="0000FF"/>
                </a:solidFill>
              </a:rPr>
              <a:t>:</a:t>
            </a:r>
            <a:r>
              <a:rPr lang="zh-CN" altLang="en-US" sz="1800" b="1">
                <a:solidFill>
                  <a:srgbClr val="0000FF"/>
                </a:solidFill>
              </a:rPr>
              <a:t>百万元</a:t>
            </a:r>
            <a:r>
              <a:rPr lang="en-US" altLang="zh-CN" sz="1800" b="1">
                <a:solidFill>
                  <a:srgbClr val="0000FF"/>
                </a:solidFill>
              </a:rPr>
              <a:t>)</a:t>
            </a:r>
          </a:p>
          <a:p>
            <a:endParaRPr lang="en-US" altLang="zh-CN" sz="1800" b="1">
              <a:solidFill>
                <a:srgbClr val="0000FF"/>
              </a:solidFill>
            </a:endParaRPr>
          </a:p>
          <a:p>
            <a:endParaRPr lang="en-US" altLang="zh-CN" sz="1800" b="1"/>
          </a:p>
          <a:p>
            <a:endParaRPr lang="en-US" altLang="zh-CN" sz="1800" b="1"/>
          </a:p>
          <a:p>
            <a:endParaRPr lang="en-US" altLang="zh-CN" sz="1800" b="1"/>
          </a:p>
          <a:p>
            <a:endParaRPr lang="en-US" altLang="zh-CN" sz="1800" b="1"/>
          </a:p>
          <a:p>
            <a:endParaRPr lang="en-US" altLang="zh-CN" sz="2000" b="1">
              <a:solidFill>
                <a:srgbClr val="FF0000"/>
              </a:solidFill>
            </a:endParaRPr>
          </a:p>
          <a:p>
            <a:r>
              <a:rPr lang="zh-CN" altLang="en-US" sz="2000" b="1">
                <a:solidFill>
                  <a:srgbClr val="FF0000"/>
                </a:solidFill>
              </a:rPr>
              <a:t>解：</a:t>
            </a:r>
            <a:r>
              <a:rPr lang="zh-CN" altLang="en-US" sz="2000" b="1"/>
              <a:t>这是一个典型的现金流量相关型。先组合成三个互斥方案，然后通过计算它们的净现值进行比较。</a:t>
            </a:r>
            <a:endParaRPr lang="zh-CN" altLang="en-US" sz="2000" b="1" i="1"/>
          </a:p>
          <a:p>
            <a:r>
              <a:rPr lang="en-US" altLang="zh-CN" sz="2000" b="1" i="1"/>
              <a:t>NPV</a:t>
            </a:r>
            <a:r>
              <a:rPr lang="en-US" altLang="zh-CN" sz="2000" b="1" i="1" baseline="-25000"/>
              <a:t>A</a:t>
            </a:r>
            <a:r>
              <a:rPr lang="en-US" altLang="zh-CN" sz="2000" b="1" i="1"/>
              <a:t> </a:t>
            </a:r>
            <a:r>
              <a:rPr lang="en-US" altLang="zh-CN" sz="2000" b="1"/>
              <a:t>= 100 (</a:t>
            </a:r>
            <a:r>
              <a:rPr lang="en-US" altLang="zh-CN" sz="2000" b="1" i="1"/>
              <a:t>P/A</a:t>
            </a:r>
            <a:r>
              <a:rPr lang="en-US" altLang="zh-CN" sz="2000" b="1"/>
              <a:t>,10%,30) </a:t>
            </a:r>
            <a:r>
              <a:rPr lang="en-US" altLang="zh-CN" sz="2000" b="1" i="1"/>
              <a:t>(P/F</a:t>
            </a:r>
            <a:r>
              <a:rPr lang="en-US" altLang="zh-CN" sz="2000" b="1"/>
              <a:t>,10%,2) </a:t>
            </a:r>
          </a:p>
          <a:p>
            <a:r>
              <a:rPr lang="en-US" altLang="zh-CN" sz="2000" b="1"/>
              <a:t>              -200 (</a:t>
            </a:r>
            <a:r>
              <a:rPr lang="en-US" altLang="zh-CN" sz="2000" b="1" i="1"/>
              <a:t>P/A</a:t>
            </a:r>
            <a:r>
              <a:rPr lang="en-US" altLang="zh-CN" sz="2000" b="1"/>
              <a:t>,10%,2) -200 = 231.9390 (</a:t>
            </a:r>
            <a:r>
              <a:rPr lang="zh-CN" altLang="en-US" sz="2000" b="1"/>
              <a:t>百万元</a:t>
            </a:r>
            <a:r>
              <a:rPr lang="en-US" altLang="zh-CN" sz="2000" b="1"/>
              <a:t>)</a:t>
            </a:r>
            <a:endParaRPr lang="en-US" altLang="zh-CN" sz="2000" b="1" i="1"/>
          </a:p>
          <a:p>
            <a:r>
              <a:rPr lang="en-US" altLang="zh-CN" sz="2000" b="1" i="1"/>
              <a:t>NPV</a:t>
            </a:r>
            <a:r>
              <a:rPr lang="en-US" altLang="zh-CN" sz="2000" b="1" i="1" baseline="-25000"/>
              <a:t>B</a:t>
            </a:r>
            <a:r>
              <a:rPr lang="en-US" altLang="zh-CN" sz="2000" b="1"/>
              <a:t> = 60 (</a:t>
            </a:r>
            <a:r>
              <a:rPr lang="en-US" altLang="zh-CN" sz="2000" b="1" i="1"/>
              <a:t>P/A</a:t>
            </a:r>
            <a:r>
              <a:rPr lang="en-US" altLang="zh-CN" sz="2000" b="1"/>
              <a:t>,10%,30) (</a:t>
            </a:r>
            <a:r>
              <a:rPr lang="en-US" altLang="zh-CN" sz="2000" b="1" i="1"/>
              <a:t>P/F</a:t>
            </a:r>
            <a:r>
              <a:rPr lang="en-US" altLang="zh-CN" sz="2000" b="1"/>
              <a:t>,10%,2)</a:t>
            </a:r>
          </a:p>
          <a:p>
            <a:r>
              <a:rPr lang="en-US" altLang="zh-CN" sz="2000" b="1"/>
              <a:t>             -100 (</a:t>
            </a:r>
            <a:r>
              <a:rPr lang="en-US" altLang="zh-CN" sz="2000" b="1" i="1"/>
              <a:t>P/A</a:t>
            </a:r>
            <a:r>
              <a:rPr lang="en-US" altLang="zh-CN" sz="2000" b="1"/>
              <a:t>,10%,2) -100 = 193.8734 (</a:t>
            </a:r>
            <a:r>
              <a:rPr lang="zh-CN" altLang="en-US" sz="2000" b="1"/>
              <a:t>百万元</a:t>
            </a:r>
            <a:r>
              <a:rPr lang="en-US" altLang="zh-CN" sz="2000" b="1"/>
              <a:t>)</a:t>
            </a:r>
            <a:endParaRPr lang="en-US" altLang="zh-CN" sz="2000" b="1" i="1"/>
          </a:p>
          <a:p>
            <a:r>
              <a:rPr lang="en-US" altLang="zh-CN" sz="2000" b="1" i="1"/>
              <a:t>NPV</a:t>
            </a:r>
            <a:r>
              <a:rPr lang="en-US" altLang="zh-CN" sz="2000" b="1" i="1" baseline="-25000"/>
              <a:t>A+B</a:t>
            </a:r>
            <a:r>
              <a:rPr lang="en-US" altLang="zh-CN" sz="2000" b="1" i="1"/>
              <a:t> </a:t>
            </a:r>
            <a:r>
              <a:rPr lang="en-US" altLang="zh-CN" sz="2000" b="1"/>
              <a:t>= 115 (</a:t>
            </a:r>
            <a:r>
              <a:rPr lang="en-US" altLang="zh-CN" sz="2000" b="1" i="1"/>
              <a:t>P/A</a:t>
            </a:r>
            <a:r>
              <a:rPr lang="en-US" altLang="zh-CN" sz="2000" b="1"/>
              <a:t>,10%,30) (</a:t>
            </a:r>
            <a:r>
              <a:rPr lang="en-US" altLang="zh-CN" sz="2000" b="1" i="1"/>
              <a:t>P/F</a:t>
            </a:r>
            <a:r>
              <a:rPr lang="en-US" altLang="zh-CN" sz="2000" b="1"/>
              <a:t>,10%,2) </a:t>
            </a:r>
          </a:p>
          <a:p>
            <a:r>
              <a:rPr lang="en-US" altLang="zh-CN" sz="2000" b="1"/>
              <a:t>                -300 (</a:t>
            </a:r>
            <a:r>
              <a:rPr lang="en-US" altLang="zh-CN" sz="2000" b="1" i="1"/>
              <a:t>P/A</a:t>
            </a:r>
            <a:r>
              <a:rPr lang="en-US" altLang="zh-CN" sz="2000" b="1"/>
              <a:t>,10%,2) -300 = 75.2449 (</a:t>
            </a:r>
            <a:r>
              <a:rPr lang="zh-CN" altLang="en-US" sz="2000" b="1"/>
              <a:t>百万元</a:t>
            </a:r>
            <a:r>
              <a:rPr lang="en-US" altLang="zh-CN" sz="2000" b="1"/>
              <a:t>)</a:t>
            </a:r>
          </a:p>
          <a:p>
            <a:r>
              <a:rPr lang="en-US" altLang="zh-CN" sz="2000" b="1"/>
              <a:t>   </a:t>
            </a:r>
            <a:r>
              <a:rPr lang="zh-CN" altLang="en-US" sz="2000" b="1">
                <a:solidFill>
                  <a:srgbClr val="0000FF"/>
                </a:solidFill>
              </a:rPr>
              <a:t>从以上计算可见，</a:t>
            </a:r>
            <a:r>
              <a:rPr lang="en-US" altLang="zh-CN" sz="2000" b="1" i="1">
                <a:solidFill>
                  <a:srgbClr val="0000FF"/>
                </a:solidFill>
              </a:rPr>
              <a:t>NPV</a:t>
            </a:r>
            <a:r>
              <a:rPr lang="en-US" altLang="zh-CN" sz="2000" b="1" i="1" baseline="-25000">
                <a:solidFill>
                  <a:srgbClr val="0000FF"/>
                </a:solidFill>
              </a:rPr>
              <a:t>A</a:t>
            </a:r>
            <a:r>
              <a:rPr lang="en-US" altLang="zh-CN" sz="2000" b="1">
                <a:solidFill>
                  <a:srgbClr val="0000FF"/>
                </a:solidFill>
              </a:rPr>
              <a:t>&gt; </a:t>
            </a:r>
            <a:r>
              <a:rPr lang="en-US" altLang="zh-CN" sz="2000" b="1" i="1">
                <a:solidFill>
                  <a:srgbClr val="0000FF"/>
                </a:solidFill>
              </a:rPr>
              <a:t>NPV</a:t>
            </a:r>
            <a:r>
              <a:rPr lang="en-US" altLang="zh-CN" sz="2000" b="1" i="1" baseline="-25000">
                <a:solidFill>
                  <a:srgbClr val="0000FF"/>
                </a:solidFill>
              </a:rPr>
              <a:t>B</a:t>
            </a:r>
            <a:r>
              <a:rPr lang="en-US" altLang="zh-CN" sz="2000" b="1">
                <a:solidFill>
                  <a:srgbClr val="0000FF"/>
                </a:solidFill>
              </a:rPr>
              <a:t>&gt; </a:t>
            </a:r>
            <a:r>
              <a:rPr lang="en-US" altLang="zh-CN" sz="2000" b="1" i="1">
                <a:solidFill>
                  <a:srgbClr val="0000FF"/>
                </a:solidFill>
              </a:rPr>
              <a:t>NPV</a:t>
            </a:r>
            <a:r>
              <a:rPr lang="en-US" altLang="zh-CN" sz="2000" b="1" i="1" baseline="-25000">
                <a:solidFill>
                  <a:srgbClr val="0000FF"/>
                </a:solidFill>
              </a:rPr>
              <a:t>A+B</a:t>
            </a:r>
            <a:r>
              <a:rPr lang="zh-CN" altLang="en-US" sz="2000" b="1">
                <a:solidFill>
                  <a:srgbClr val="0000FF"/>
                </a:solidFill>
              </a:rPr>
              <a:t>，因此，</a:t>
            </a:r>
            <a:r>
              <a:rPr lang="en-US" altLang="zh-CN" sz="2000" b="1">
                <a:solidFill>
                  <a:srgbClr val="0000FF"/>
                </a:solidFill>
              </a:rPr>
              <a:t>A</a:t>
            </a:r>
            <a:r>
              <a:rPr lang="zh-CN" altLang="en-US" sz="2000" b="1">
                <a:solidFill>
                  <a:srgbClr val="0000FF"/>
                </a:solidFill>
              </a:rPr>
              <a:t>方案最优，即应选择只建铁路这一方案。</a:t>
            </a:r>
          </a:p>
          <a:p>
            <a:endParaRPr lang="en-US" altLang="zh-CN" sz="2000" b="1">
              <a:solidFill>
                <a:srgbClr val="0000FF"/>
              </a:solidFill>
            </a:endParaRPr>
          </a:p>
        </p:txBody>
      </p:sp>
      <p:graphicFrame>
        <p:nvGraphicFramePr>
          <p:cNvPr id="130052" name="Group 4">
            <a:extLst>
              <a:ext uri="{FF2B5EF4-FFF2-40B4-BE49-F238E27FC236}">
                <a16:creationId xmlns:a16="http://schemas.microsoft.com/office/drawing/2014/main" id="{2974F9A3-A5F1-4D50-A97B-63425ED92C8E}"/>
              </a:ext>
            </a:extLst>
          </p:cNvPr>
          <p:cNvGraphicFramePr>
            <a:graphicFrameLocks noGrp="1"/>
          </p:cNvGraphicFramePr>
          <p:nvPr/>
        </p:nvGraphicFramePr>
        <p:xfrm>
          <a:off x="2555875" y="476250"/>
          <a:ext cx="5761038" cy="1460500"/>
        </p:xfrm>
        <a:graphic>
          <a:graphicData uri="http://schemas.openxmlformats.org/drawingml/2006/table">
            <a:tbl>
              <a:tblPr/>
              <a:tblGrid>
                <a:gridCol w="2232025">
                  <a:extLst>
                    <a:ext uri="{9D8B030D-6E8A-4147-A177-3AD203B41FA5}">
                      <a16:colId xmlns:a16="http://schemas.microsoft.com/office/drawing/2014/main" val="1948023809"/>
                    </a:ext>
                  </a:extLst>
                </a:gridCol>
                <a:gridCol w="863600">
                  <a:extLst>
                    <a:ext uri="{9D8B030D-6E8A-4147-A177-3AD203B41FA5}">
                      <a16:colId xmlns:a16="http://schemas.microsoft.com/office/drawing/2014/main" val="2648849334"/>
                    </a:ext>
                  </a:extLst>
                </a:gridCol>
                <a:gridCol w="936625">
                  <a:extLst>
                    <a:ext uri="{9D8B030D-6E8A-4147-A177-3AD203B41FA5}">
                      <a16:colId xmlns:a16="http://schemas.microsoft.com/office/drawing/2014/main" val="218517916"/>
                    </a:ext>
                  </a:extLst>
                </a:gridCol>
                <a:gridCol w="863600">
                  <a:extLst>
                    <a:ext uri="{9D8B030D-6E8A-4147-A177-3AD203B41FA5}">
                      <a16:colId xmlns:a16="http://schemas.microsoft.com/office/drawing/2014/main" val="3745803971"/>
                    </a:ext>
                  </a:extLst>
                </a:gridCol>
                <a:gridCol w="865188">
                  <a:extLst>
                    <a:ext uri="{9D8B030D-6E8A-4147-A177-3AD203B41FA5}">
                      <a16:colId xmlns:a16="http://schemas.microsoft.com/office/drawing/2014/main" val="2653603158"/>
                    </a:ext>
                  </a:extLst>
                </a:gridCol>
              </a:tblGrid>
              <a:tr h="3032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方案                           年</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1021385740"/>
                  </a:ext>
                </a:extLst>
              </a:tr>
              <a:tr h="3556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建铁路</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2102323387"/>
                  </a:ext>
                </a:extLst>
              </a:tr>
              <a:tr h="3508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建公路</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(B)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3012539164"/>
                  </a:ext>
                </a:extLst>
              </a:tr>
              <a:tr h="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同时建两个项目</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(A+B)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0"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2718222618"/>
                  </a:ext>
                </a:extLst>
              </a:tr>
            </a:tbl>
          </a:graphicData>
        </a:graphic>
      </p:graphicFrame>
    </p:spTree>
  </p:cSld>
  <p:clrMapOvr>
    <a:masterClrMapping/>
  </p:clrMapOvr>
  <p:transition spd="slow">
    <p:randomBar dir="ver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灯片编号占位符 4">
            <a:extLst>
              <a:ext uri="{FF2B5EF4-FFF2-40B4-BE49-F238E27FC236}">
                <a16:creationId xmlns:a16="http://schemas.microsoft.com/office/drawing/2014/main" id="{61295656-8E3F-406C-89F1-4048706E006D}"/>
              </a:ext>
            </a:extLst>
          </p:cNvPr>
          <p:cNvSpPr>
            <a:spLocks noGrp="1"/>
          </p:cNvSpPr>
          <p:nvPr>
            <p:ph type="sldNum" sz="quarter" idx="10"/>
          </p:nvPr>
        </p:nvSpPr>
        <p:spPr/>
        <p:txBody>
          <a:bodyPr/>
          <a:lstStyle/>
          <a:p>
            <a:fld id="{FCBC4C32-4F88-4044-9936-730C738DF72A}" type="slidenum">
              <a:rPr lang="en-US" altLang="zh-CN"/>
              <a:pPr/>
              <a:t>66</a:t>
            </a:fld>
            <a:endParaRPr lang="en-US" altLang="zh-CN">
              <a:solidFill>
                <a:schemeClr val="tx1"/>
              </a:solidFill>
            </a:endParaRPr>
          </a:p>
        </p:txBody>
      </p:sp>
      <p:sp>
        <p:nvSpPr>
          <p:cNvPr id="131074" name="Rectangle 2">
            <a:extLst>
              <a:ext uri="{FF2B5EF4-FFF2-40B4-BE49-F238E27FC236}">
                <a16:creationId xmlns:a16="http://schemas.microsoft.com/office/drawing/2014/main" id="{D47A0488-C356-4DB0-AFE2-A450F281412F}"/>
              </a:ext>
            </a:extLst>
          </p:cNvPr>
          <p:cNvSpPr>
            <a:spLocks noChangeArrowheads="1"/>
          </p:cNvSpPr>
          <p:nvPr>
            <p:ph type="title"/>
          </p:nvPr>
        </p:nvSpPr>
        <p:spPr bwMode="auto">
          <a:xfrm>
            <a:off x="862013" y="188913"/>
            <a:ext cx="1143000" cy="66690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第三节    不同类型方案的评价与选择</a:t>
            </a:r>
          </a:p>
        </p:txBody>
      </p:sp>
      <p:sp>
        <p:nvSpPr>
          <p:cNvPr id="131075" name="Rectangle 3">
            <a:extLst>
              <a:ext uri="{FF2B5EF4-FFF2-40B4-BE49-F238E27FC236}">
                <a16:creationId xmlns:a16="http://schemas.microsoft.com/office/drawing/2014/main" id="{585511FE-8B82-4F79-A504-5AB5C8E00BF8}"/>
              </a:ext>
            </a:extLst>
          </p:cNvPr>
          <p:cNvSpPr>
            <a:spLocks noGrp="1" noChangeArrowheads="1"/>
          </p:cNvSpPr>
          <p:nvPr>
            <p:ph type="body" sz="half" idx="1"/>
          </p:nvPr>
        </p:nvSpPr>
        <p:spPr>
          <a:xfrm>
            <a:off x="2438400" y="188913"/>
            <a:ext cx="6381750" cy="3671887"/>
          </a:xfrm>
        </p:spPr>
        <p:txBody>
          <a:bodyPr/>
          <a:lstStyle/>
          <a:p>
            <a:pPr>
              <a:lnSpc>
                <a:spcPct val="115000"/>
              </a:lnSpc>
            </a:pPr>
            <a:r>
              <a:rPr lang="en-US" altLang="zh-CN" sz="2000" b="1">
                <a:solidFill>
                  <a:srgbClr val="FF3399"/>
                </a:solidFill>
              </a:rPr>
              <a:t>2</a:t>
            </a:r>
            <a:r>
              <a:rPr lang="zh-CN" altLang="en-US" sz="2000" b="1">
                <a:solidFill>
                  <a:srgbClr val="FF3399"/>
                </a:solidFill>
              </a:rPr>
              <a:t>、资金约束型方案的比选</a:t>
            </a:r>
          </a:p>
          <a:p>
            <a:pPr>
              <a:lnSpc>
                <a:spcPct val="115000"/>
              </a:lnSpc>
              <a:buFont typeface="Wingdings" panose="05000000000000000000" pitchFamily="2" charset="2"/>
              <a:buNone/>
            </a:pPr>
            <a:r>
              <a:rPr lang="zh-CN" altLang="en-US" sz="1800" b="1"/>
              <a:t>  </a:t>
            </a:r>
            <a:r>
              <a:rPr lang="zh-CN" altLang="en-US" sz="1800" b="1">
                <a:solidFill>
                  <a:srgbClr val="0000FF"/>
                </a:solidFill>
              </a:rPr>
              <a:t>（</a:t>
            </a:r>
            <a:r>
              <a:rPr lang="en-US" altLang="zh-CN" sz="1800" b="1">
                <a:solidFill>
                  <a:srgbClr val="0000FF"/>
                </a:solidFill>
              </a:rPr>
              <a:t>1</a:t>
            </a:r>
            <a:r>
              <a:rPr lang="zh-CN" altLang="en-US" sz="1800" b="1">
                <a:solidFill>
                  <a:srgbClr val="0000FF"/>
                </a:solidFill>
              </a:rPr>
              <a:t>）净现值指数排序法</a:t>
            </a:r>
          </a:p>
          <a:p>
            <a:pPr>
              <a:lnSpc>
                <a:spcPct val="115000"/>
              </a:lnSpc>
              <a:buFont typeface="Wingdings" panose="05000000000000000000" pitchFamily="2" charset="2"/>
              <a:buNone/>
            </a:pPr>
            <a:r>
              <a:rPr lang="zh-CN" altLang="en-US" sz="1800" b="1"/>
              <a:t>     就是在计算各方案的净现值指数的基础上，将各方案按净现值指数从大到小排列，然后依次序选取方案，直至所选取的方案的投资总额最大限度地接近或等于投资限额，同时各方案的净现值之和又最大为止。</a:t>
            </a:r>
          </a:p>
          <a:p>
            <a:pPr>
              <a:lnSpc>
                <a:spcPct val="115000"/>
              </a:lnSpc>
              <a:buFont typeface="Wingdings" panose="05000000000000000000" pitchFamily="2" charset="2"/>
              <a:buNone/>
            </a:pPr>
            <a:endParaRPr lang="zh-CN" altLang="en-US" sz="1800" b="1"/>
          </a:p>
          <a:p>
            <a:pPr>
              <a:lnSpc>
                <a:spcPct val="115000"/>
              </a:lnSpc>
            </a:pPr>
            <a:r>
              <a:rPr lang="zh-CN" altLang="en-US" sz="1800" b="1">
                <a:solidFill>
                  <a:srgbClr val="008000"/>
                </a:solidFill>
              </a:rPr>
              <a:t>例</a:t>
            </a:r>
            <a:r>
              <a:rPr lang="en-US" altLang="zh-CN" sz="1800" b="1">
                <a:solidFill>
                  <a:srgbClr val="008000"/>
                </a:solidFill>
              </a:rPr>
              <a:t>8</a:t>
            </a:r>
            <a:r>
              <a:rPr lang="zh-CN" altLang="en-US" sz="1800" b="1">
                <a:solidFill>
                  <a:srgbClr val="008000"/>
                </a:solidFill>
              </a:rPr>
              <a:t>：</a:t>
            </a:r>
            <a:r>
              <a:rPr lang="zh-CN" altLang="en-US" sz="1800" b="1">
                <a:solidFill>
                  <a:srgbClr val="9900CC"/>
                </a:solidFill>
              </a:rPr>
              <a:t>某地区投资预算总额为</a:t>
            </a:r>
            <a:r>
              <a:rPr lang="en-US" altLang="zh-CN" sz="1800" b="1">
                <a:solidFill>
                  <a:srgbClr val="9900CC"/>
                </a:solidFill>
              </a:rPr>
              <a:t>800</a:t>
            </a:r>
            <a:r>
              <a:rPr lang="zh-CN" altLang="en-US" sz="1800" b="1">
                <a:solidFill>
                  <a:srgbClr val="9900CC"/>
                </a:solidFill>
              </a:rPr>
              <a:t>万元，有</a:t>
            </a:r>
            <a:r>
              <a:rPr lang="en-US" altLang="zh-CN" sz="1800" b="1">
                <a:solidFill>
                  <a:srgbClr val="9900CC"/>
                </a:solidFill>
              </a:rPr>
              <a:t>A~J</a:t>
            </a:r>
            <a:r>
              <a:rPr lang="zh-CN" altLang="en-US" sz="1800" b="1">
                <a:solidFill>
                  <a:srgbClr val="9900CC"/>
                </a:solidFill>
              </a:rPr>
              <a:t>共</a:t>
            </a:r>
            <a:r>
              <a:rPr lang="en-US" altLang="zh-CN" sz="1800" b="1">
                <a:solidFill>
                  <a:srgbClr val="9900CC"/>
                </a:solidFill>
              </a:rPr>
              <a:t>10</a:t>
            </a:r>
            <a:r>
              <a:rPr lang="zh-CN" altLang="en-US" sz="1800" b="1">
                <a:solidFill>
                  <a:srgbClr val="9900CC"/>
                </a:solidFill>
              </a:rPr>
              <a:t>个方案可供选择。各方案的净现值和投资额见表</a:t>
            </a:r>
            <a:r>
              <a:rPr lang="en-US" altLang="zh-CN" sz="1800" b="1">
                <a:solidFill>
                  <a:srgbClr val="9900CC"/>
                </a:solidFill>
              </a:rPr>
              <a:t>4-5</a:t>
            </a:r>
            <a:r>
              <a:rPr lang="zh-CN" altLang="en-US" sz="1800" b="1">
                <a:solidFill>
                  <a:srgbClr val="9900CC"/>
                </a:solidFill>
              </a:rPr>
              <a:t>所示。若基准折现率为</a:t>
            </a:r>
            <a:r>
              <a:rPr lang="en-US" altLang="zh-CN" sz="1800" b="1">
                <a:solidFill>
                  <a:srgbClr val="9900CC"/>
                </a:solidFill>
              </a:rPr>
              <a:t>12%</a:t>
            </a:r>
            <a:r>
              <a:rPr lang="zh-CN" altLang="en-US" sz="1800" b="1">
                <a:solidFill>
                  <a:srgbClr val="9900CC"/>
                </a:solidFill>
              </a:rPr>
              <a:t>，那么请选择方案。</a:t>
            </a:r>
          </a:p>
          <a:p>
            <a:pPr>
              <a:lnSpc>
                <a:spcPct val="115000"/>
              </a:lnSpc>
            </a:pPr>
            <a:r>
              <a:rPr lang="zh-CN" altLang="en-US" sz="1400" b="1"/>
              <a:t>              表</a:t>
            </a:r>
            <a:r>
              <a:rPr lang="en-US" altLang="zh-CN" sz="1400" b="1"/>
              <a:t>4-5   </a:t>
            </a:r>
            <a:r>
              <a:rPr lang="zh-CN" altLang="en-US" sz="1400" b="1"/>
              <a:t>各备选方案的投资和净现值    （单位：万元</a:t>
            </a:r>
            <a:r>
              <a:rPr lang="zh-CN" altLang="en-US" sz="1400"/>
              <a:t>）</a:t>
            </a:r>
          </a:p>
          <a:p>
            <a:pPr>
              <a:lnSpc>
                <a:spcPct val="115000"/>
              </a:lnSpc>
            </a:pPr>
            <a:endParaRPr lang="en-US" altLang="zh-CN" sz="1400"/>
          </a:p>
        </p:txBody>
      </p:sp>
      <p:sp>
        <p:nvSpPr>
          <p:cNvPr id="131076" name="Rectangle 4">
            <a:extLst>
              <a:ext uri="{FF2B5EF4-FFF2-40B4-BE49-F238E27FC236}">
                <a16:creationId xmlns:a16="http://schemas.microsoft.com/office/drawing/2014/main" id="{594C8721-4205-495A-95EA-ACB2D7E91384}"/>
              </a:ext>
            </a:extLst>
          </p:cNvPr>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31077" name="Rectangle 5">
            <a:extLst>
              <a:ext uri="{FF2B5EF4-FFF2-40B4-BE49-F238E27FC236}">
                <a16:creationId xmlns:a16="http://schemas.microsoft.com/office/drawing/2014/main" id="{C9F00198-D5A7-4A54-921F-BEFC8A3A6A03}"/>
              </a:ext>
            </a:extLst>
          </p:cNvPr>
          <p:cNvSpPr>
            <a:spLocks noChangeArrowheads="1"/>
          </p:cNvSpPr>
          <p:nvPr/>
        </p:nvSpPr>
        <p:spPr bwMode="auto">
          <a:xfrm>
            <a:off x="2627313" y="4221163"/>
            <a:ext cx="63373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3300"/>
              </a:buClr>
              <a:buSzPct val="70000"/>
              <a:buFont typeface="Wingdings" panose="05000000000000000000" pitchFamily="2" charset="2"/>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buChar char="z"/>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buChar char="l"/>
              <a:defRPr kumimoji="1" sz="22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buChar char=""/>
              <a:defRPr kumimoji="1" sz="2000">
                <a:solidFill>
                  <a:schemeClr val="tx1"/>
                </a:solidFill>
                <a:latin typeface="Times New Roman" panose="02020603050405020304" pitchFamily="18" charset="0"/>
                <a:ea typeface="宋体" panose="02010600030101010101" pitchFamily="2" charset="-122"/>
              </a:defRPr>
            </a:lvl9pPr>
          </a:lstStyle>
          <a:p>
            <a:pPr>
              <a:lnSpc>
                <a:spcPct val="110000"/>
              </a:lnSpc>
              <a:buFont typeface="Wingdings" panose="05000000000000000000" pitchFamily="2" charset="2"/>
              <a:buNone/>
            </a:pPr>
            <a:r>
              <a:rPr lang="en-US" altLang="zh-CN" sz="2000" b="1"/>
              <a:t>  </a:t>
            </a:r>
            <a:endParaRPr lang="en-US" altLang="zh-CN" sz="1600"/>
          </a:p>
        </p:txBody>
      </p:sp>
      <p:graphicFrame>
        <p:nvGraphicFramePr>
          <p:cNvPr id="131078" name="Group 6">
            <a:extLst>
              <a:ext uri="{FF2B5EF4-FFF2-40B4-BE49-F238E27FC236}">
                <a16:creationId xmlns:a16="http://schemas.microsoft.com/office/drawing/2014/main" id="{BC3EDCD1-F1E9-4C6A-86CC-1C7E96C426F7}"/>
              </a:ext>
            </a:extLst>
          </p:cNvPr>
          <p:cNvGraphicFramePr>
            <a:graphicFrameLocks noGrp="1"/>
          </p:cNvGraphicFramePr>
          <p:nvPr>
            <p:ph sz="half" idx="2"/>
          </p:nvPr>
        </p:nvGraphicFramePr>
        <p:xfrm>
          <a:off x="2484438" y="4076700"/>
          <a:ext cx="6480175" cy="1657350"/>
        </p:xfrm>
        <a:graphic>
          <a:graphicData uri="http://schemas.openxmlformats.org/drawingml/2006/table">
            <a:tbl>
              <a:tblPr/>
              <a:tblGrid>
                <a:gridCol w="719137">
                  <a:extLst>
                    <a:ext uri="{9D8B030D-6E8A-4147-A177-3AD203B41FA5}">
                      <a16:colId xmlns:a16="http://schemas.microsoft.com/office/drawing/2014/main" val="1764194675"/>
                    </a:ext>
                  </a:extLst>
                </a:gridCol>
                <a:gridCol w="504825">
                  <a:extLst>
                    <a:ext uri="{9D8B030D-6E8A-4147-A177-3AD203B41FA5}">
                      <a16:colId xmlns:a16="http://schemas.microsoft.com/office/drawing/2014/main" val="4136870041"/>
                    </a:ext>
                  </a:extLst>
                </a:gridCol>
                <a:gridCol w="576263">
                  <a:extLst>
                    <a:ext uri="{9D8B030D-6E8A-4147-A177-3AD203B41FA5}">
                      <a16:colId xmlns:a16="http://schemas.microsoft.com/office/drawing/2014/main" val="2752101312"/>
                    </a:ext>
                  </a:extLst>
                </a:gridCol>
                <a:gridCol w="647700">
                  <a:extLst>
                    <a:ext uri="{9D8B030D-6E8A-4147-A177-3AD203B41FA5}">
                      <a16:colId xmlns:a16="http://schemas.microsoft.com/office/drawing/2014/main" val="1106213957"/>
                    </a:ext>
                  </a:extLst>
                </a:gridCol>
                <a:gridCol w="576262">
                  <a:extLst>
                    <a:ext uri="{9D8B030D-6E8A-4147-A177-3AD203B41FA5}">
                      <a16:colId xmlns:a16="http://schemas.microsoft.com/office/drawing/2014/main" val="628420909"/>
                    </a:ext>
                  </a:extLst>
                </a:gridCol>
                <a:gridCol w="576263">
                  <a:extLst>
                    <a:ext uri="{9D8B030D-6E8A-4147-A177-3AD203B41FA5}">
                      <a16:colId xmlns:a16="http://schemas.microsoft.com/office/drawing/2014/main" val="4039123251"/>
                    </a:ext>
                  </a:extLst>
                </a:gridCol>
                <a:gridCol w="574675">
                  <a:extLst>
                    <a:ext uri="{9D8B030D-6E8A-4147-A177-3AD203B41FA5}">
                      <a16:colId xmlns:a16="http://schemas.microsoft.com/office/drawing/2014/main" val="3131163285"/>
                    </a:ext>
                  </a:extLst>
                </a:gridCol>
                <a:gridCol w="576262">
                  <a:extLst>
                    <a:ext uri="{9D8B030D-6E8A-4147-A177-3AD203B41FA5}">
                      <a16:colId xmlns:a16="http://schemas.microsoft.com/office/drawing/2014/main" val="1011332204"/>
                    </a:ext>
                  </a:extLst>
                </a:gridCol>
                <a:gridCol w="576263">
                  <a:extLst>
                    <a:ext uri="{9D8B030D-6E8A-4147-A177-3AD203B41FA5}">
                      <a16:colId xmlns:a16="http://schemas.microsoft.com/office/drawing/2014/main" val="1168949723"/>
                    </a:ext>
                  </a:extLst>
                </a:gridCol>
                <a:gridCol w="576262">
                  <a:extLst>
                    <a:ext uri="{9D8B030D-6E8A-4147-A177-3AD203B41FA5}">
                      <a16:colId xmlns:a16="http://schemas.microsoft.com/office/drawing/2014/main" val="312182864"/>
                    </a:ext>
                  </a:extLst>
                </a:gridCol>
                <a:gridCol w="576263">
                  <a:extLst>
                    <a:ext uri="{9D8B030D-6E8A-4147-A177-3AD203B41FA5}">
                      <a16:colId xmlns:a16="http://schemas.microsoft.com/office/drawing/2014/main" val="3453266454"/>
                    </a:ext>
                  </a:extLst>
                </a:gridCol>
              </a:tblGrid>
              <a:tr h="320675">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a:ln>
                            <a:noFill/>
                          </a:ln>
                          <a:solidFill>
                            <a:schemeClr val="tx1"/>
                          </a:solidFill>
                          <a:effectLst/>
                          <a:latin typeface="宋体" panose="02010600030101010101" pitchFamily="2" charset="-122"/>
                          <a:ea typeface="宋体" panose="02010600030101010101" pitchFamily="2" charset="-122"/>
                        </a:rPr>
                        <a:t>方案</a:t>
                      </a:r>
                      <a:endPar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B</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C</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D</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G</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H</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J</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403181736"/>
                  </a:ext>
                </a:extLst>
              </a:tr>
              <a:tr h="446088">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a:ln>
                            <a:noFill/>
                          </a:ln>
                          <a:solidFill>
                            <a:schemeClr val="tx1"/>
                          </a:solidFill>
                          <a:effectLst/>
                          <a:latin typeface="宋体" panose="02010600030101010101" pitchFamily="2" charset="-122"/>
                          <a:ea typeface="宋体" panose="02010600030101010101" pitchFamily="2" charset="-122"/>
                        </a:rPr>
                        <a:t>投资额</a:t>
                      </a:r>
                      <a:endPar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2024532216"/>
                  </a:ext>
                </a:extLst>
              </a:tr>
              <a:tr h="446088">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NPV</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8.2</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15.6</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1.25</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27.35</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21.25</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16.1</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1930207689"/>
                  </a:ext>
                </a:extLst>
              </a:tr>
              <a:tr h="444500">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1"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INPV</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0.13</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0.055</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0.017</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0.13</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0.009</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0.342</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0.177</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0.2</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0.036</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0.13</a:t>
                      </a:r>
                      <a:endParaRPr kumimoji="1" lang="en-US" altLang="zh-CN" sz="12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1829964572"/>
                  </a:ext>
                </a:extLst>
              </a:tr>
            </a:tbl>
          </a:graphicData>
        </a:graphic>
      </p:graphicFrame>
    </p:spTree>
  </p:cSld>
  <p:clrMapOvr>
    <a:masterClrMapping/>
  </p:clrMapOvr>
  <p:transition spd="slow">
    <p:randomBar dir="ver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灯片编号占位符 4">
            <a:extLst>
              <a:ext uri="{FF2B5EF4-FFF2-40B4-BE49-F238E27FC236}">
                <a16:creationId xmlns:a16="http://schemas.microsoft.com/office/drawing/2014/main" id="{28B1C241-7E87-4B9A-A2C3-72B9512A4645}"/>
              </a:ext>
            </a:extLst>
          </p:cNvPr>
          <p:cNvSpPr>
            <a:spLocks noGrp="1"/>
          </p:cNvSpPr>
          <p:nvPr>
            <p:ph type="sldNum" sz="quarter" idx="10"/>
          </p:nvPr>
        </p:nvSpPr>
        <p:spPr/>
        <p:txBody>
          <a:bodyPr/>
          <a:lstStyle/>
          <a:p>
            <a:fld id="{4945BFF3-E365-4ED7-889F-6101D6C300D4}" type="slidenum">
              <a:rPr lang="en-US" altLang="zh-CN"/>
              <a:pPr/>
              <a:t>67</a:t>
            </a:fld>
            <a:endParaRPr lang="en-US" altLang="zh-CN">
              <a:solidFill>
                <a:schemeClr val="tx1"/>
              </a:solidFill>
            </a:endParaRPr>
          </a:p>
        </p:txBody>
      </p:sp>
      <p:sp>
        <p:nvSpPr>
          <p:cNvPr id="132098" name="Rectangle 2">
            <a:extLst>
              <a:ext uri="{FF2B5EF4-FFF2-40B4-BE49-F238E27FC236}">
                <a16:creationId xmlns:a16="http://schemas.microsoft.com/office/drawing/2014/main" id="{01A8CA61-D6BA-4CB6-B321-B5A4D12CD57E}"/>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第三节    不同类型方案的评价与选择</a:t>
            </a:r>
          </a:p>
        </p:txBody>
      </p:sp>
      <p:sp>
        <p:nvSpPr>
          <p:cNvPr id="132099" name="Rectangle 3">
            <a:extLst>
              <a:ext uri="{FF2B5EF4-FFF2-40B4-BE49-F238E27FC236}">
                <a16:creationId xmlns:a16="http://schemas.microsoft.com/office/drawing/2014/main" id="{8AA580E6-7FB2-46B2-ABD7-8767082588C7}"/>
              </a:ext>
            </a:extLst>
          </p:cNvPr>
          <p:cNvSpPr>
            <a:spLocks noGrp="1" noChangeArrowheads="1"/>
          </p:cNvSpPr>
          <p:nvPr>
            <p:ph type="body" sz="half" idx="1"/>
          </p:nvPr>
        </p:nvSpPr>
        <p:spPr>
          <a:xfrm>
            <a:off x="2438400" y="188913"/>
            <a:ext cx="6526213" cy="2735262"/>
          </a:xfrm>
        </p:spPr>
        <p:txBody>
          <a:bodyPr/>
          <a:lstStyle/>
          <a:p>
            <a:r>
              <a:rPr lang="zh-CN" altLang="en-US" sz="2000" b="1">
                <a:solidFill>
                  <a:srgbClr val="FF0000"/>
                </a:solidFill>
              </a:rPr>
              <a:t>解</a:t>
            </a:r>
            <a:r>
              <a:rPr lang="en-US" altLang="zh-CN" sz="2000" b="1">
                <a:solidFill>
                  <a:srgbClr val="FF0000"/>
                </a:solidFill>
              </a:rPr>
              <a:t>:</a:t>
            </a:r>
            <a:r>
              <a:rPr lang="zh-CN" altLang="en-US" sz="2000" b="1"/>
              <a:t>先计算个方案的净现值指数。</a:t>
            </a:r>
          </a:p>
          <a:p>
            <a:r>
              <a:rPr lang="zh-CN" altLang="en-US" sz="2000" b="1"/>
              <a:t>净现值指数为：</a:t>
            </a:r>
          </a:p>
          <a:p>
            <a:endParaRPr lang="zh-CN" altLang="en-US" sz="2000" b="1"/>
          </a:p>
          <a:p>
            <a:r>
              <a:rPr lang="zh-CN" altLang="en-US" sz="2000" b="1"/>
              <a:t>本例只有期初有投资发生，因此，净现值指数直接等于净现值除投资额。净现值指数的计算结果见表</a:t>
            </a:r>
            <a:r>
              <a:rPr lang="en-US" altLang="zh-CN" sz="2000" b="1"/>
              <a:t>4-5</a:t>
            </a:r>
            <a:r>
              <a:rPr lang="zh-CN" altLang="en-US" sz="2000" b="1"/>
              <a:t>最后一行。</a:t>
            </a:r>
          </a:p>
          <a:p>
            <a:r>
              <a:rPr lang="zh-CN" altLang="en-US" sz="2000" b="1"/>
              <a:t>现在对各方案的净现值指数进行排序，并按排序计算累加的投资额和累加的净现值，见表</a:t>
            </a:r>
            <a:r>
              <a:rPr lang="en-US" altLang="zh-CN" sz="2000" b="1"/>
              <a:t>4-6</a:t>
            </a:r>
            <a:r>
              <a:rPr lang="zh-CN" altLang="en-US" sz="2000" b="1"/>
              <a:t>所示。</a:t>
            </a:r>
          </a:p>
          <a:p>
            <a:r>
              <a:rPr lang="zh-CN" altLang="en-US" sz="2000" b="1">
                <a:solidFill>
                  <a:srgbClr val="9900CC"/>
                </a:solidFill>
              </a:rPr>
              <a:t>表</a:t>
            </a:r>
            <a:r>
              <a:rPr lang="en-US" altLang="zh-CN" sz="2000" b="1">
                <a:solidFill>
                  <a:srgbClr val="9900CC"/>
                </a:solidFill>
              </a:rPr>
              <a:t>4-6   </a:t>
            </a:r>
            <a:r>
              <a:rPr lang="zh-CN" altLang="en-US" sz="2000" b="1">
                <a:solidFill>
                  <a:srgbClr val="9900CC"/>
                </a:solidFill>
              </a:rPr>
              <a:t>各备选方案的投资和净现值   （单位：万元）</a:t>
            </a:r>
            <a:r>
              <a:rPr lang="zh-CN" altLang="en-US" sz="2000">
                <a:solidFill>
                  <a:srgbClr val="9900CC"/>
                </a:solidFill>
              </a:rPr>
              <a:t> </a:t>
            </a:r>
          </a:p>
          <a:p>
            <a:endParaRPr lang="zh-CN" altLang="en-US" sz="2000">
              <a:solidFill>
                <a:srgbClr val="9900CC"/>
              </a:solidFill>
            </a:endParaRPr>
          </a:p>
          <a:p>
            <a:endParaRPr lang="zh-CN" altLang="en-US" sz="2000">
              <a:solidFill>
                <a:srgbClr val="9900CC"/>
              </a:solidFill>
            </a:endParaRPr>
          </a:p>
          <a:p>
            <a:endParaRPr lang="zh-CN" altLang="en-US" sz="2000">
              <a:solidFill>
                <a:srgbClr val="9900CC"/>
              </a:solidFill>
            </a:endParaRPr>
          </a:p>
          <a:p>
            <a:endParaRPr lang="zh-CN" altLang="en-US" sz="2000">
              <a:solidFill>
                <a:srgbClr val="9900CC"/>
              </a:solidFill>
            </a:endParaRPr>
          </a:p>
          <a:p>
            <a:endParaRPr lang="zh-CN" altLang="en-US" sz="2000">
              <a:solidFill>
                <a:srgbClr val="9900CC"/>
              </a:solidFill>
            </a:endParaRPr>
          </a:p>
          <a:p>
            <a:endParaRPr lang="zh-CN" altLang="en-US" sz="1000">
              <a:solidFill>
                <a:srgbClr val="9900CC"/>
              </a:solidFill>
            </a:endParaRPr>
          </a:p>
          <a:p>
            <a:pPr>
              <a:buFont typeface="Wingdings" panose="05000000000000000000" pitchFamily="2" charset="2"/>
              <a:buNone/>
            </a:pPr>
            <a:r>
              <a:rPr lang="zh-CN" altLang="en-US" sz="2000"/>
              <a:t>     </a:t>
            </a:r>
            <a:r>
              <a:rPr lang="zh-CN" altLang="en-US" sz="2000" b="1">
                <a:solidFill>
                  <a:srgbClr val="0000FF"/>
                </a:solidFill>
              </a:rPr>
              <a:t>由于资金限额是</a:t>
            </a:r>
            <a:r>
              <a:rPr lang="en-US" altLang="zh-CN" sz="2000" b="1">
                <a:solidFill>
                  <a:srgbClr val="0000FF"/>
                </a:solidFill>
              </a:rPr>
              <a:t>800</a:t>
            </a:r>
            <a:r>
              <a:rPr lang="zh-CN" altLang="en-US" sz="2000" b="1">
                <a:solidFill>
                  <a:srgbClr val="0000FF"/>
                </a:solidFill>
              </a:rPr>
              <a:t>万元，因此，可以从表</a:t>
            </a:r>
            <a:r>
              <a:rPr lang="en-US" altLang="zh-CN" sz="2000" b="1">
                <a:solidFill>
                  <a:srgbClr val="0000FF"/>
                </a:solidFill>
              </a:rPr>
              <a:t>4-6</a:t>
            </a:r>
            <a:r>
              <a:rPr lang="zh-CN" altLang="en-US" sz="2000" b="1">
                <a:solidFill>
                  <a:srgbClr val="0000FF"/>
                </a:solidFill>
              </a:rPr>
              <a:t>看出，</a:t>
            </a:r>
          </a:p>
          <a:p>
            <a:pPr>
              <a:buFont typeface="Wingdings" panose="05000000000000000000" pitchFamily="2" charset="2"/>
              <a:buNone/>
            </a:pPr>
            <a:r>
              <a:rPr lang="zh-CN" altLang="en-US" sz="2000" b="1">
                <a:solidFill>
                  <a:srgbClr val="0000FF"/>
                </a:solidFill>
              </a:rPr>
              <a:t>应选</a:t>
            </a:r>
            <a:r>
              <a:rPr lang="en-US" altLang="zh-CN" sz="2000" b="1">
                <a:solidFill>
                  <a:srgbClr val="0000FF"/>
                </a:solidFill>
              </a:rPr>
              <a:t>F</a:t>
            </a:r>
            <a:r>
              <a:rPr lang="zh-CN" altLang="en-US" sz="2000" b="1">
                <a:solidFill>
                  <a:srgbClr val="0000FF"/>
                </a:solidFill>
              </a:rPr>
              <a:t>、</a:t>
            </a:r>
            <a:r>
              <a:rPr lang="en-US" altLang="zh-CN" sz="2000" b="1">
                <a:solidFill>
                  <a:srgbClr val="0000FF"/>
                </a:solidFill>
              </a:rPr>
              <a:t>H</a:t>
            </a:r>
            <a:r>
              <a:rPr lang="zh-CN" altLang="en-US" sz="2000" b="1">
                <a:solidFill>
                  <a:srgbClr val="0000FF"/>
                </a:solidFill>
              </a:rPr>
              <a:t>、</a:t>
            </a:r>
            <a:r>
              <a:rPr lang="en-US" altLang="zh-CN" sz="2000" b="1">
                <a:solidFill>
                  <a:srgbClr val="0000FF"/>
                </a:solidFill>
              </a:rPr>
              <a:t>G</a:t>
            </a:r>
            <a:r>
              <a:rPr lang="zh-CN" altLang="en-US" sz="2000" b="1">
                <a:solidFill>
                  <a:srgbClr val="0000FF"/>
                </a:solidFill>
              </a:rPr>
              <a:t>、</a:t>
            </a:r>
            <a:r>
              <a:rPr lang="en-US" altLang="zh-CN" sz="2000" b="1">
                <a:solidFill>
                  <a:srgbClr val="0000FF"/>
                </a:solidFill>
              </a:rPr>
              <a:t>A</a:t>
            </a:r>
            <a:r>
              <a:rPr lang="zh-CN" altLang="en-US" sz="2000" b="1">
                <a:solidFill>
                  <a:srgbClr val="0000FF"/>
                </a:solidFill>
              </a:rPr>
              <a:t>、</a:t>
            </a:r>
            <a:r>
              <a:rPr lang="en-US" altLang="zh-CN" sz="2000" b="1">
                <a:solidFill>
                  <a:srgbClr val="0000FF"/>
                </a:solidFill>
              </a:rPr>
              <a:t>D</a:t>
            </a:r>
            <a:r>
              <a:rPr lang="zh-CN" altLang="en-US" sz="2000" b="1">
                <a:solidFill>
                  <a:srgbClr val="0000FF"/>
                </a:solidFill>
              </a:rPr>
              <a:t>、</a:t>
            </a:r>
            <a:r>
              <a:rPr lang="en-US" altLang="zh-CN" sz="2000" b="1">
                <a:solidFill>
                  <a:srgbClr val="0000FF"/>
                </a:solidFill>
              </a:rPr>
              <a:t>J</a:t>
            </a:r>
            <a:r>
              <a:rPr lang="zh-CN" altLang="en-US" sz="2000" b="1">
                <a:solidFill>
                  <a:srgbClr val="0000FF"/>
                </a:solidFill>
              </a:rPr>
              <a:t>、</a:t>
            </a:r>
            <a:r>
              <a:rPr lang="en-US" altLang="zh-CN" sz="2000" b="1">
                <a:solidFill>
                  <a:srgbClr val="0000FF"/>
                </a:solidFill>
              </a:rPr>
              <a:t>B</a:t>
            </a:r>
            <a:r>
              <a:rPr lang="zh-CN" altLang="en-US" sz="2000" b="1">
                <a:solidFill>
                  <a:srgbClr val="0000FF"/>
                </a:solidFill>
              </a:rPr>
              <a:t>七个方案，这些选择的方案</a:t>
            </a:r>
          </a:p>
          <a:p>
            <a:pPr>
              <a:buFont typeface="Wingdings" panose="05000000000000000000" pitchFamily="2" charset="2"/>
              <a:buNone/>
            </a:pPr>
            <a:r>
              <a:rPr lang="zh-CN" altLang="en-US" sz="2000" b="1">
                <a:solidFill>
                  <a:srgbClr val="0000FF"/>
                </a:solidFill>
              </a:rPr>
              <a:t>的累加投资额为</a:t>
            </a:r>
            <a:r>
              <a:rPr lang="en-US" altLang="zh-CN" sz="2000" b="1">
                <a:solidFill>
                  <a:srgbClr val="0000FF"/>
                </a:solidFill>
              </a:rPr>
              <a:t>760</a:t>
            </a:r>
            <a:r>
              <a:rPr lang="zh-CN" altLang="en-US" sz="2000" b="1">
                <a:solidFill>
                  <a:srgbClr val="0000FF"/>
                </a:solidFill>
              </a:rPr>
              <a:t>万元，小于限额投资</a:t>
            </a:r>
            <a:r>
              <a:rPr lang="en-US" altLang="zh-CN" sz="2000" b="1">
                <a:solidFill>
                  <a:srgbClr val="0000FF"/>
                </a:solidFill>
              </a:rPr>
              <a:t>800</a:t>
            </a:r>
            <a:r>
              <a:rPr lang="zh-CN" altLang="en-US" sz="2000" b="1">
                <a:solidFill>
                  <a:srgbClr val="0000FF"/>
                </a:solidFill>
              </a:rPr>
              <a:t>万元。它们</a:t>
            </a:r>
          </a:p>
          <a:p>
            <a:pPr>
              <a:buFont typeface="Wingdings" panose="05000000000000000000" pitchFamily="2" charset="2"/>
              <a:buNone/>
            </a:pPr>
            <a:r>
              <a:rPr lang="zh-CN" altLang="en-US" sz="2000" b="1">
                <a:solidFill>
                  <a:srgbClr val="0000FF"/>
                </a:solidFill>
              </a:rPr>
              <a:t>的净现值之和为</a:t>
            </a:r>
            <a:r>
              <a:rPr lang="en-US" altLang="zh-CN" sz="2000" b="1">
                <a:solidFill>
                  <a:srgbClr val="0000FF"/>
                </a:solidFill>
              </a:rPr>
              <a:t>115.75</a:t>
            </a:r>
            <a:r>
              <a:rPr lang="zh-CN" altLang="en-US" sz="2000" b="1">
                <a:solidFill>
                  <a:srgbClr val="0000FF"/>
                </a:solidFill>
              </a:rPr>
              <a:t>万元。</a:t>
            </a:r>
          </a:p>
        </p:txBody>
      </p:sp>
      <p:sp>
        <p:nvSpPr>
          <p:cNvPr id="132100" name="Rectangle 4">
            <a:extLst>
              <a:ext uri="{FF2B5EF4-FFF2-40B4-BE49-F238E27FC236}">
                <a16:creationId xmlns:a16="http://schemas.microsoft.com/office/drawing/2014/main" id="{9CF4D358-79A4-4400-B6EA-3683FAC61DF4}"/>
              </a:ext>
            </a:extLst>
          </p:cNvPr>
          <p:cNvSpPr>
            <a:spLocks noChangeArrowheads="1"/>
          </p:cNvSpPr>
          <p:nvPr/>
        </p:nvSpPr>
        <p:spPr bwMode="auto">
          <a:xfrm>
            <a:off x="0" y="32432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32101" name="Object 5">
            <a:extLst>
              <a:ext uri="{FF2B5EF4-FFF2-40B4-BE49-F238E27FC236}">
                <a16:creationId xmlns:a16="http://schemas.microsoft.com/office/drawing/2014/main" id="{247BF1B3-6968-4A17-A51E-9D79031DCF2F}"/>
              </a:ext>
            </a:extLst>
          </p:cNvPr>
          <p:cNvGraphicFramePr>
            <a:graphicFrameLocks noChangeAspect="1"/>
          </p:cNvGraphicFramePr>
          <p:nvPr/>
        </p:nvGraphicFramePr>
        <p:xfrm>
          <a:off x="4643438" y="549275"/>
          <a:ext cx="2592387" cy="647700"/>
        </p:xfrm>
        <a:graphic>
          <a:graphicData uri="http://schemas.openxmlformats.org/presentationml/2006/ole">
            <mc:AlternateContent xmlns:mc="http://schemas.openxmlformats.org/markup-compatibility/2006">
              <mc:Choice xmlns:v="urn:schemas-microsoft-com:vml" Requires="v">
                <p:oleObj spid="_x0000_s132188" name="公式" r:id="rId3" imgW="1497950" imgH="406224" progId="Equation.3">
                  <p:embed/>
                </p:oleObj>
              </mc:Choice>
              <mc:Fallback>
                <p:oleObj name="公式" r:id="rId3" imgW="1497950" imgH="406224"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549275"/>
                        <a:ext cx="2592387" cy="647700"/>
                      </a:xfrm>
                      <a:prstGeom prst="rect">
                        <a:avLst/>
                      </a:prstGeom>
                      <a:solidFill>
                        <a:srgbClr val="66FFCC"/>
                      </a:solidFill>
                    </p:spPr>
                  </p:pic>
                </p:oleObj>
              </mc:Fallback>
            </mc:AlternateContent>
          </a:graphicData>
        </a:graphic>
      </p:graphicFrame>
      <p:graphicFrame>
        <p:nvGraphicFramePr>
          <p:cNvPr id="132102" name="Group 6">
            <a:extLst>
              <a:ext uri="{FF2B5EF4-FFF2-40B4-BE49-F238E27FC236}">
                <a16:creationId xmlns:a16="http://schemas.microsoft.com/office/drawing/2014/main" id="{86C3EDFD-F4E6-4DC0-96AE-45E1CC04DF51}"/>
              </a:ext>
            </a:extLst>
          </p:cNvPr>
          <p:cNvGraphicFramePr>
            <a:graphicFrameLocks noGrp="1"/>
          </p:cNvGraphicFramePr>
          <p:nvPr>
            <p:ph sz="half" idx="2"/>
          </p:nvPr>
        </p:nvGraphicFramePr>
        <p:xfrm>
          <a:off x="2085975" y="3357563"/>
          <a:ext cx="7058025" cy="1841500"/>
        </p:xfrm>
        <a:graphic>
          <a:graphicData uri="http://schemas.openxmlformats.org/drawingml/2006/table">
            <a:tbl>
              <a:tblPr/>
              <a:tblGrid>
                <a:gridCol w="936625">
                  <a:extLst>
                    <a:ext uri="{9D8B030D-6E8A-4147-A177-3AD203B41FA5}">
                      <a16:colId xmlns:a16="http://schemas.microsoft.com/office/drawing/2014/main" val="505873940"/>
                    </a:ext>
                  </a:extLst>
                </a:gridCol>
                <a:gridCol w="576263">
                  <a:extLst>
                    <a:ext uri="{9D8B030D-6E8A-4147-A177-3AD203B41FA5}">
                      <a16:colId xmlns:a16="http://schemas.microsoft.com/office/drawing/2014/main" val="1697563273"/>
                    </a:ext>
                  </a:extLst>
                </a:gridCol>
                <a:gridCol w="576262">
                  <a:extLst>
                    <a:ext uri="{9D8B030D-6E8A-4147-A177-3AD203B41FA5}">
                      <a16:colId xmlns:a16="http://schemas.microsoft.com/office/drawing/2014/main" val="1993222585"/>
                    </a:ext>
                  </a:extLst>
                </a:gridCol>
                <a:gridCol w="647700">
                  <a:extLst>
                    <a:ext uri="{9D8B030D-6E8A-4147-A177-3AD203B41FA5}">
                      <a16:colId xmlns:a16="http://schemas.microsoft.com/office/drawing/2014/main" val="3686272314"/>
                    </a:ext>
                  </a:extLst>
                </a:gridCol>
                <a:gridCol w="647700">
                  <a:extLst>
                    <a:ext uri="{9D8B030D-6E8A-4147-A177-3AD203B41FA5}">
                      <a16:colId xmlns:a16="http://schemas.microsoft.com/office/drawing/2014/main" val="1966365161"/>
                    </a:ext>
                  </a:extLst>
                </a:gridCol>
                <a:gridCol w="576263">
                  <a:extLst>
                    <a:ext uri="{9D8B030D-6E8A-4147-A177-3AD203B41FA5}">
                      <a16:colId xmlns:a16="http://schemas.microsoft.com/office/drawing/2014/main" val="1646370970"/>
                    </a:ext>
                  </a:extLst>
                </a:gridCol>
                <a:gridCol w="720725">
                  <a:extLst>
                    <a:ext uri="{9D8B030D-6E8A-4147-A177-3AD203B41FA5}">
                      <a16:colId xmlns:a16="http://schemas.microsoft.com/office/drawing/2014/main" val="1906428092"/>
                    </a:ext>
                  </a:extLst>
                </a:gridCol>
                <a:gridCol w="576262">
                  <a:extLst>
                    <a:ext uri="{9D8B030D-6E8A-4147-A177-3AD203B41FA5}">
                      <a16:colId xmlns:a16="http://schemas.microsoft.com/office/drawing/2014/main" val="4188405389"/>
                    </a:ext>
                  </a:extLst>
                </a:gridCol>
                <a:gridCol w="603250">
                  <a:extLst>
                    <a:ext uri="{9D8B030D-6E8A-4147-A177-3AD203B41FA5}">
                      <a16:colId xmlns:a16="http://schemas.microsoft.com/office/drawing/2014/main" val="1113504243"/>
                    </a:ext>
                  </a:extLst>
                </a:gridCol>
                <a:gridCol w="547688">
                  <a:extLst>
                    <a:ext uri="{9D8B030D-6E8A-4147-A177-3AD203B41FA5}">
                      <a16:colId xmlns:a16="http://schemas.microsoft.com/office/drawing/2014/main" val="2081742535"/>
                    </a:ext>
                  </a:extLst>
                </a:gridCol>
                <a:gridCol w="649287">
                  <a:extLst>
                    <a:ext uri="{9D8B030D-6E8A-4147-A177-3AD203B41FA5}">
                      <a16:colId xmlns:a16="http://schemas.microsoft.com/office/drawing/2014/main" val="4149398320"/>
                    </a:ext>
                  </a:extLst>
                </a:gridCol>
              </a:tblGrid>
              <a:tr h="433388">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a:ln>
                            <a:noFill/>
                          </a:ln>
                          <a:solidFill>
                            <a:schemeClr val="tx1"/>
                          </a:solidFill>
                          <a:effectLst/>
                          <a:latin typeface="宋体" panose="02010600030101010101" pitchFamily="2" charset="-122"/>
                          <a:ea typeface="宋体" panose="02010600030101010101" pitchFamily="2" charset="-122"/>
                        </a:rPr>
                        <a:t>方案</a:t>
                      </a:r>
                      <a:endPar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F</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H</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G</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A</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J</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B</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I</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C</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E</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207937512"/>
                  </a:ext>
                </a:extLst>
              </a:tr>
              <a:tr h="285750">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INPV</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0.34</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0.2</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0.18</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0.13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0.06</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0.04</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0.02</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0.01</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621884539"/>
                  </a:ext>
                </a:extLst>
              </a:tr>
              <a:tr h="288925">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200" b="1" i="0" u="none" strike="noStrike" cap="none" normalizeH="0" baseline="0">
                          <a:ln>
                            <a:noFill/>
                          </a:ln>
                          <a:solidFill>
                            <a:schemeClr val="tx1"/>
                          </a:solidFill>
                          <a:effectLst/>
                          <a:latin typeface="宋体" panose="02010600030101010101" pitchFamily="2" charset="-122"/>
                          <a:ea typeface="宋体" panose="02010600030101010101" pitchFamily="2" charset="-122"/>
                        </a:rPr>
                        <a:t>投资额</a:t>
                      </a:r>
                      <a:endPar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59338185"/>
                  </a:ext>
                </a:extLst>
              </a:tr>
              <a:tr h="287338">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2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NPV</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27.4</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16.1</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21.3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15.6</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14.3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8.2</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1.7</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1.25</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206016446"/>
                  </a:ext>
                </a:extLst>
              </a:tr>
              <a:tr h="215900">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宋体" panose="02010600030101010101" pitchFamily="2" charset="-122"/>
                          <a:ea typeface="宋体" panose="02010600030101010101" pitchFamily="2" charset="-122"/>
                        </a:rPr>
                        <a:t>Σ</a:t>
                      </a:r>
                      <a:r>
                        <a:rPr kumimoji="1" lang="zh-CN" altLang="en-US" sz="1200" b="1" i="0" u="none" strike="noStrike" cap="none" normalizeH="0" baseline="0">
                          <a:ln>
                            <a:noFill/>
                          </a:ln>
                          <a:solidFill>
                            <a:schemeClr val="tx1"/>
                          </a:solidFill>
                          <a:effectLst/>
                          <a:latin typeface="宋体" panose="02010600030101010101" pitchFamily="2" charset="-122"/>
                          <a:ea typeface="宋体" panose="02010600030101010101" pitchFamily="2" charset="-122"/>
                        </a:rPr>
                        <a:t>投资额</a:t>
                      </a:r>
                      <a:endPar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160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380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500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610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760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880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980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1120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341127196"/>
                  </a:ext>
                </a:extLst>
              </a:tr>
              <a:tr h="261938">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宋体" panose="02010600030101010101" pitchFamily="2" charset="-122"/>
                          <a:ea typeface="宋体" panose="02010600030101010101" pitchFamily="2" charset="-122"/>
                        </a:rPr>
                        <a:t>Σ</a:t>
                      </a:r>
                      <a:r>
                        <a:rPr kumimoji="1" lang="en-US" altLang="zh-CN" sz="1200" b="1" i="1"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NPV</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27.4</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43.4</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64.7</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78</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93.3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107.6</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115.8</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120</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121.8</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123</a:t>
                      </a:r>
                      <a:endPar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251994701"/>
                  </a:ext>
                </a:extLst>
              </a:tr>
            </a:tbl>
          </a:graphicData>
        </a:graphic>
      </p:graphicFrame>
    </p:spTree>
  </p:cSld>
  <p:clrMapOvr>
    <a:masterClrMapping/>
  </p:clrMapOvr>
  <p:transition spd="slow">
    <p:randomBar dir="ver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F2F573B-4393-4DCB-A381-B4F121793AB1}"/>
              </a:ext>
            </a:extLst>
          </p:cNvPr>
          <p:cNvSpPr>
            <a:spLocks noGrp="1"/>
          </p:cNvSpPr>
          <p:nvPr>
            <p:ph type="sldNum" sz="quarter" idx="10"/>
          </p:nvPr>
        </p:nvSpPr>
        <p:spPr/>
        <p:txBody>
          <a:bodyPr/>
          <a:lstStyle/>
          <a:p>
            <a:fld id="{32222C87-A667-4A65-8767-A1DBAC0F0347}" type="slidenum">
              <a:rPr lang="en-US" altLang="zh-CN"/>
              <a:pPr/>
              <a:t>68</a:t>
            </a:fld>
            <a:endParaRPr lang="en-US" altLang="zh-CN">
              <a:solidFill>
                <a:schemeClr val="tx1"/>
              </a:solidFill>
            </a:endParaRPr>
          </a:p>
        </p:txBody>
      </p:sp>
      <p:sp>
        <p:nvSpPr>
          <p:cNvPr id="133122" name="Rectangle 2">
            <a:extLst>
              <a:ext uri="{FF2B5EF4-FFF2-40B4-BE49-F238E27FC236}">
                <a16:creationId xmlns:a16="http://schemas.microsoft.com/office/drawing/2014/main" id="{A02A3B2E-4BEA-42F8-A57B-1D1C45959AD9}"/>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200">
                <a:solidFill>
                  <a:srgbClr val="FFFFFF"/>
                </a:solidFill>
                <a:latin typeface="Arial Narrow" panose="020B06060202020A0204" pitchFamily="34" charset="0"/>
              </a:rPr>
              <a:t>第三节    不同类型方案的评价与选择</a:t>
            </a:r>
          </a:p>
        </p:txBody>
      </p:sp>
      <p:sp>
        <p:nvSpPr>
          <p:cNvPr id="133123" name="Rectangle 3">
            <a:extLst>
              <a:ext uri="{FF2B5EF4-FFF2-40B4-BE49-F238E27FC236}">
                <a16:creationId xmlns:a16="http://schemas.microsoft.com/office/drawing/2014/main" id="{39782417-4135-4BC0-A39A-C18AA4B149EF}"/>
              </a:ext>
            </a:extLst>
          </p:cNvPr>
          <p:cNvSpPr>
            <a:spLocks noGrp="1" noChangeArrowheads="1"/>
          </p:cNvSpPr>
          <p:nvPr>
            <p:ph type="body" idx="1"/>
          </p:nvPr>
        </p:nvSpPr>
        <p:spPr>
          <a:xfrm>
            <a:off x="2438400" y="981075"/>
            <a:ext cx="6705600" cy="4464050"/>
          </a:xfrm>
        </p:spPr>
        <p:txBody>
          <a:bodyPr/>
          <a:lstStyle/>
          <a:p>
            <a:r>
              <a:rPr lang="zh-CN" altLang="en-US" sz="2400" b="1">
                <a:solidFill>
                  <a:srgbClr val="9900CC"/>
                </a:solidFill>
              </a:rPr>
              <a:t>（</a:t>
            </a:r>
            <a:r>
              <a:rPr lang="en-US" altLang="zh-CN" sz="2400" b="1">
                <a:solidFill>
                  <a:srgbClr val="9900CC"/>
                </a:solidFill>
              </a:rPr>
              <a:t>2</a:t>
            </a:r>
            <a:r>
              <a:rPr lang="zh-CN" altLang="en-US" sz="2400" b="1">
                <a:solidFill>
                  <a:srgbClr val="9900CC"/>
                </a:solidFill>
              </a:rPr>
              <a:t>）互斥方案组合法</a:t>
            </a:r>
            <a:endParaRPr lang="zh-CN" altLang="en-US" sz="2400">
              <a:solidFill>
                <a:srgbClr val="9900CC"/>
              </a:solidFill>
            </a:endParaRPr>
          </a:p>
          <a:p>
            <a:endParaRPr lang="zh-CN" altLang="en-US" sz="2000" b="1">
              <a:solidFill>
                <a:srgbClr val="008000"/>
              </a:solidFill>
            </a:endParaRPr>
          </a:p>
          <a:p>
            <a:r>
              <a:rPr lang="zh-CN" altLang="en-US" sz="2000" b="1">
                <a:solidFill>
                  <a:srgbClr val="008000"/>
                </a:solidFill>
              </a:rPr>
              <a:t>也叫“枚列举法”，就是在考虑资金约束的情况下，将所有满足资金约束的可行的组合方案列举出来，每一个组合都代表一个相互排斥的方案。</a:t>
            </a:r>
          </a:p>
          <a:p>
            <a:r>
              <a:rPr lang="zh-CN" altLang="en-US" sz="2000" b="1">
                <a:solidFill>
                  <a:srgbClr val="008000"/>
                </a:solidFill>
              </a:rPr>
              <a:t>设</a:t>
            </a:r>
            <a:r>
              <a:rPr lang="en-US" altLang="zh-CN" sz="2000" b="1" i="1">
                <a:solidFill>
                  <a:srgbClr val="008000"/>
                </a:solidFill>
              </a:rPr>
              <a:t>m</a:t>
            </a:r>
            <a:r>
              <a:rPr lang="zh-CN" altLang="en-US" sz="2000" b="1">
                <a:solidFill>
                  <a:srgbClr val="008000"/>
                </a:solidFill>
              </a:rPr>
              <a:t>为方案数，则全部所有可能的方案组合为：</a:t>
            </a:r>
            <a:r>
              <a:rPr lang="en-US" altLang="zh-CN" sz="2000" b="1">
                <a:solidFill>
                  <a:srgbClr val="008000"/>
                </a:solidFill>
              </a:rPr>
              <a:t>2</a:t>
            </a:r>
            <a:r>
              <a:rPr lang="en-US" altLang="zh-CN" sz="2000" b="1" baseline="30000">
                <a:solidFill>
                  <a:srgbClr val="008000"/>
                </a:solidFill>
              </a:rPr>
              <a:t>m</a:t>
            </a:r>
            <a:r>
              <a:rPr lang="en-US" altLang="zh-CN" sz="2000" b="1">
                <a:solidFill>
                  <a:srgbClr val="008000"/>
                </a:solidFill>
              </a:rPr>
              <a:t>–1</a:t>
            </a:r>
            <a:r>
              <a:rPr lang="zh-CN" altLang="en-US" sz="2000" b="1">
                <a:solidFill>
                  <a:srgbClr val="008000"/>
                </a:solidFill>
              </a:rPr>
              <a:t>。如</a:t>
            </a:r>
            <a:r>
              <a:rPr lang="en-US" altLang="zh-CN" sz="2000" b="1" i="1">
                <a:solidFill>
                  <a:srgbClr val="008000"/>
                </a:solidFill>
              </a:rPr>
              <a:t>m</a:t>
            </a:r>
            <a:r>
              <a:rPr lang="en-US" altLang="zh-CN" sz="2000" b="1">
                <a:solidFill>
                  <a:srgbClr val="008000"/>
                </a:solidFill>
              </a:rPr>
              <a:t> = 3</a:t>
            </a:r>
            <a:r>
              <a:rPr lang="zh-CN" altLang="en-US" sz="2000" b="1">
                <a:solidFill>
                  <a:srgbClr val="008000"/>
                </a:solidFill>
              </a:rPr>
              <a:t>，则有</a:t>
            </a:r>
            <a:r>
              <a:rPr lang="en-US" altLang="zh-CN" sz="2000" b="1">
                <a:solidFill>
                  <a:srgbClr val="008000"/>
                </a:solidFill>
              </a:rPr>
              <a:t>2</a:t>
            </a:r>
            <a:r>
              <a:rPr lang="en-US" altLang="zh-CN" sz="2000" b="1" baseline="30000">
                <a:solidFill>
                  <a:srgbClr val="008000"/>
                </a:solidFill>
              </a:rPr>
              <a:t>3</a:t>
            </a:r>
            <a:r>
              <a:rPr lang="en-US" altLang="zh-CN" sz="2000" b="1">
                <a:solidFill>
                  <a:srgbClr val="008000"/>
                </a:solidFill>
              </a:rPr>
              <a:t>–1 = 7</a:t>
            </a:r>
            <a:r>
              <a:rPr lang="zh-CN" altLang="en-US" sz="2000" b="1">
                <a:solidFill>
                  <a:srgbClr val="008000"/>
                </a:solidFill>
              </a:rPr>
              <a:t>个方案组合；</a:t>
            </a:r>
          </a:p>
          <a:p>
            <a:pPr>
              <a:buFont typeface="Wingdings" panose="05000000000000000000" pitchFamily="2" charset="2"/>
              <a:buNone/>
            </a:pPr>
            <a:r>
              <a:rPr lang="zh-CN" altLang="en-US" sz="2000" b="1">
                <a:solidFill>
                  <a:srgbClr val="008000"/>
                </a:solidFill>
              </a:rPr>
              <a:t>      如</a:t>
            </a:r>
            <a:r>
              <a:rPr lang="en-US" altLang="zh-CN" sz="2000" b="1">
                <a:solidFill>
                  <a:srgbClr val="008000"/>
                </a:solidFill>
              </a:rPr>
              <a:t>m = 4</a:t>
            </a:r>
            <a:r>
              <a:rPr lang="zh-CN" altLang="en-US" sz="2000" b="1">
                <a:solidFill>
                  <a:srgbClr val="008000"/>
                </a:solidFill>
              </a:rPr>
              <a:t>，</a:t>
            </a:r>
            <a:r>
              <a:rPr lang="en-US" altLang="zh-CN" sz="2000" b="1">
                <a:solidFill>
                  <a:srgbClr val="008000"/>
                </a:solidFill>
              </a:rPr>
              <a:t>2</a:t>
            </a:r>
            <a:r>
              <a:rPr lang="en-US" altLang="zh-CN" sz="2000" b="1" baseline="30000">
                <a:solidFill>
                  <a:srgbClr val="008000"/>
                </a:solidFill>
              </a:rPr>
              <a:t>4</a:t>
            </a:r>
            <a:r>
              <a:rPr lang="en-US" altLang="zh-CN" sz="2000" b="1">
                <a:solidFill>
                  <a:srgbClr val="008000"/>
                </a:solidFill>
              </a:rPr>
              <a:t>–1 = 15</a:t>
            </a:r>
            <a:r>
              <a:rPr lang="zh-CN" altLang="en-US" sz="2000" b="1">
                <a:solidFill>
                  <a:srgbClr val="008000"/>
                </a:solidFill>
              </a:rPr>
              <a:t>个方案组合。</a:t>
            </a:r>
          </a:p>
        </p:txBody>
      </p:sp>
    </p:spTree>
  </p:cSld>
  <p:clrMapOvr>
    <a:masterClrMapping/>
  </p:clrMapOvr>
  <p:transition spd="slow">
    <p:randomBar dir="ver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灯片编号占位符 4">
            <a:extLst>
              <a:ext uri="{FF2B5EF4-FFF2-40B4-BE49-F238E27FC236}">
                <a16:creationId xmlns:a16="http://schemas.microsoft.com/office/drawing/2014/main" id="{24B7EB88-3750-446B-84FC-E88FB1C4C610}"/>
              </a:ext>
            </a:extLst>
          </p:cNvPr>
          <p:cNvSpPr>
            <a:spLocks noGrp="1"/>
          </p:cNvSpPr>
          <p:nvPr>
            <p:ph type="sldNum" sz="quarter" idx="10"/>
          </p:nvPr>
        </p:nvSpPr>
        <p:spPr/>
        <p:txBody>
          <a:bodyPr/>
          <a:lstStyle/>
          <a:p>
            <a:fld id="{23EE8A73-0D40-47BC-8DD2-4E8C3C0B88E7}" type="slidenum">
              <a:rPr lang="en-US" altLang="zh-CN"/>
              <a:pPr/>
              <a:t>69</a:t>
            </a:fld>
            <a:endParaRPr lang="en-US" altLang="zh-CN">
              <a:solidFill>
                <a:schemeClr val="tx1"/>
              </a:solidFill>
            </a:endParaRPr>
          </a:p>
        </p:txBody>
      </p:sp>
      <p:sp>
        <p:nvSpPr>
          <p:cNvPr id="134146" name="Rectangle 2">
            <a:extLst>
              <a:ext uri="{FF2B5EF4-FFF2-40B4-BE49-F238E27FC236}">
                <a16:creationId xmlns:a16="http://schemas.microsoft.com/office/drawing/2014/main" id="{E593799A-299E-4A7C-B4F3-A86772F03BA4}"/>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2800">
                <a:solidFill>
                  <a:srgbClr val="FFFFFF"/>
                </a:solidFill>
                <a:latin typeface="Arial Narrow" panose="020B06060202020A0204" pitchFamily="34" charset="0"/>
              </a:rPr>
              <a:t>第四节    寿命期不同的方案的评价与选择</a:t>
            </a:r>
          </a:p>
        </p:txBody>
      </p:sp>
      <p:sp>
        <p:nvSpPr>
          <p:cNvPr id="134147" name="Rectangle 3">
            <a:extLst>
              <a:ext uri="{FF2B5EF4-FFF2-40B4-BE49-F238E27FC236}">
                <a16:creationId xmlns:a16="http://schemas.microsoft.com/office/drawing/2014/main" id="{805A454E-71E3-4B21-8E9C-F400C60914C9}"/>
              </a:ext>
            </a:extLst>
          </p:cNvPr>
          <p:cNvSpPr>
            <a:spLocks noGrp="1" noChangeArrowheads="1"/>
          </p:cNvSpPr>
          <p:nvPr>
            <p:ph type="body" sz="half" idx="1"/>
          </p:nvPr>
        </p:nvSpPr>
        <p:spPr>
          <a:xfrm>
            <a:off x="2411413" y="0"/>
            <a:ext cx="6408737" cy="4868863"/>
          </a:xfrm>
        </p:spPr>
        <p:txBody>
          <a:bodyPr/>
          <a:lstStyle/>
          <a:p>
            <a:r>
              <a:rPr lang="en-US" altLang="zh-CN" sz="2800"/>
              <a:t> </a:t>
            </a:r>
            <a:r>
              <a:rPr lang="en-US" altLang="zh-CN" sz="2000" b="1">
                <a:solidFill>
                  <a:srgbClr val="FF0000"/>
                </a:solidFill>
              </a:rPr>
              <a:t>1</a:t>
            </a:r>
            <a:r>
              <a:rPr lang="zh-CN" altLang="en-US" sz="2000" b="1">
                <a:solidFill>
                  <a:srgbClr val="FF0000"/>
                </a:solidFill>
              </a:rPr>
              <a:t>、年值法</a:t>
            </a:r>
          </a:p>
          <a:p>
            <a:r>
              <a:rPr lang="zh-CN" altLang="en-US" sz="1800" b="1"/>
              <a:t>年值法最为简便。</a:t>
            </a:r>
          </a:p>
          <a:p>
            <a:r>
              <a:rPr lang="zh-CN" altLang="en-US" sz="1800" b="1"/>
              <a:t>年值法使用的指标有净年值和费用年值。</a:t>
            </a:r>
          </a:p>
          <a:p>
            <a:r>
              <a:rPr lang="zh-CN" altLang="en-US" sz="1800" b="1"/>
              <a:t>设</a:t>
            </a:r>
            <a:r>
              <a:rPr lang="en-US" altLang="zh-CN" sz="1800" b="1" i="1"/>
              <a:t>m</a:t>
            </a:r>
            <a:r>
              <a:rPr lang="zh-CN" altLang="en-US" sz="1800" b="1"/>
              <a:t>个方案的寿命期分别为</a:t>
            </a:r>
            <a:r>
              <a:rPr lang="en-US" altLang="zh-CN" sz="1800" b="1" i="1"/>
              <a:t>N</a:t>
            </a:r>
            <a:r>
              <a:rPr lang="en-US" altLang="zh-CN" sz="1800" b="1" i="1" baseline="-25000"/>
              <a:t>1</a:t>
            </a:r>
            <a:r>
              <a:rPr lang="en-US" altLang="zh-CN" sz="1800" b="1" i="1"/>
              <a:t>, N</a:t>
            </a:r>
            <a:r>
              <a:rPr lang="en-US" altLang="zh-CN" sz="1800" b="1" baseline="-25000"/>
              <a:t>2</a:t>
            </a:r>
            <a:r>
              <a:rPr lang="en-US" altLang="zh-CN" sz="1800" b="1"/>
              <a:t>, </a:t>
            </a:r>
            <a:r>
              <a:rPr lang="en-US" altLang="zh-CN" sz="1800" b="1" i="1"/>
              <a:t>N</a:t>
            </a:r>
            <a:r>
              <a:rPr lang="en-US" altLang="zh-CN" sz="1800" b="1" baseline="-25000"/>
              <a:t>3</a:t>
            </a:r>
            <a:r>
              <a:rPr lang="en-US" altLang="zh-CN" sz="1800" b="1"/>
              <a:t>…… </a:t>
            </a:r>
            <a:r>
              <a:rPr lang="en-US" altLang="zh-CN" sz="1800" b="1" i="1"/>
              <a:t>N</a:t>
            </a:r>
            <a:r>
              <a:rPr lang="en-US" altLang="zh-CN" sz="1800" b="1" i="1" baseline="-25000"/>
              <a:t>m</a:t>
            </a:r>
            <a:r>
              <a:rPr lang="en-US" altLang="zh-CN" sz="1800" b="1"/>
              <a:t>,</a:t>
            </a:r>
            <a:r>
              <a:rPr lang="zh-CN" altLang="en-US" sz="1800" b="1"/>
              <a:t>方案</a:t>
            </a:r>
            <a:r>
              <a:rPr lang="en-US" altLang="zh-CN" sz="1800" b="1" i="1"/>
              <a:t>j</a:t>
            </a:r>
            <a:r>
              <a:rPr lang="zh-CN" altLang="en-US" sz="1800" b="1"/>
              <a:t>在其寿命期内的净年值为</a:t>
            </a:r>
            <a:r>
              <a:rPr lang="en-US" altLang="zh-CN" sz="1800" b="1"/>
              <a:t>:</a:t>
            </a:r>
          </a:p>
          <a:p>
            <a:r>
              <a:rPr lang="en-US" altLang="zh-CN" sz="1800" b="1"/>
              <a:t>   </a:t>
            </a:r>
            <a:r>
              <a:rPr lang="en-US" altLang="zh-CN" sz="1800" b="1" i="1"/>
              <a:t> NAVj</a:t>
            </a:r>
            <a:r>
              <a:rPr lang="en-US" altLang="zh-CN" sz="1800" b="1"/>
              <a:t> = </a:t>
            </a:r>
            <a:r>
              <a:rPr lang="en-US" altLang="zh-CN" sz="1800" b="1" i="1"/>
              <a:t>NPVj</a:t>
            </a:r>
            <a:r>
              <a:rPr lang="en-US" altLang="zh-CN" sz="1800" b="1"/>
              <a:t> ( </a:t>
            </a:r>
            <a:r>
              <a:rPr lang="en-US" altLang="zh-CN" sz="1800" b="1" i="1"/>
              <a:t>A/P</a:t>
            </a:r>
            <a:r>
              <a:rPr lang="en-US" altLang="zh-CN" sz="1800" b="1"/>
              <a:t>,</a:t>
            </a:r>
            <a:r>
              <a:rPr lang="en-US" altLang="zh-CN" sz="1800" b="1" i="1"/>
              <a:t> i</a:t>
            </a:r>
            <a:r>
              <a:rPr lang="en-US" altLang="zh-CN" sz="1800" b="1" i="1" baseline="-25000"/>
              <a:t>0</a:t>
            </a:r>
            <a:r>
              <a:rPr lang="en-US" altLang="zh-CN" sz="1800" b="1"/>
              <a:t>, </a:t>
            </a:r>
            <a:r>
              <a:rPr lang="en-US" altLang="zh-CN" sz="1800" b="1" i="1"/>
              <a:t>Nj </a:t>
            </a:r>
            <a:r>
              <a:rPr lang="en-US" altLang="zh-CN" sz="1800" b="1"/>
              <a:t>) </a:t>
            </a:r>
          </a:p>
          <a:p>
            <a:endParaRPr lang="en-US" altLang="zh-CN" sz="1800" b="1"/>
          </a:p>
          <a:p>
            <a:r>
              <a:rPr lang="en-US" altLang="zh-CN" sz="1800" b="1"/>
              <a:t>               =</a:t>
            </a:r>
          </a:p>
          <a:p>
            <a:endParaRPr lang="en-US" altLang="zh-CN" sz="1800" b="1"/>
          </a:p>
          <a:p>
            <a:r>
              <a:rPr lang="zh-CN" altLang="en-US" sz="1800" b="1">
                <a:solidFill>
                  <a:srgbClr val="FF3399"/>
                </a:solidFill>
              </a:rPr>
              <a:t>净年值最大且为非负的方案为最优方案。</a:t>
            </a:r>
          </a:p>
          <a:p>
            <a:endParaRPr lang="zh-CN" altLang="en-US" sz="1800" b="1">
              <a:solidFill>
                <a:srgbClr val="FF3399"/>
              </a:solidFill>
            </a:endParaRPr>
          </a:p>
          <a:p>
            <a:r>
              <a:rPr lang="zh-CN" altLang="en-US" sz="1800" b="1">
                <a:solidFill>
                  <a:srgbClr val="CC3300"/>
                </a:solidFill>
              </a:rPr>
              <a:t>例</a:t>
            </a:r>
            <a:r>
              <a:rPr lang="en-US" altLang="zh-CN" sz="1800" b="1">
                <a:solidFill>
                  <a:srgbClr val="CC3300"/>
                </a:solidFill>
              </a:rPr>
              <a:t>9</a:t>
            </a:r>
            <a:r>
              <a:rPr lang="zh-CN" altLang="en-US" sz="1800" b="1">
                <a:solidFill>
                  <a:srgbClr val="CC3300"/>
                </a:solidFill>
              </a:rPr>
              <a:t>：</a:t>
            </a:r>
            <a:r>
              <a:rPr lang="zh-CN" altLang="en-US" sz="1800" b="1"/>
              <a:t>两个互斥方案</a:t>
            </a:r>
            <a:r>
              <a:rPr lang="en-US" altLang="zh-CN" sz="1800" b="1"/>
              <a:t>A</a:t>
            </a:r>
            <a:r>
              <a:rPr lang="zh-CN" altLang="en-US" sz="1800" b="1"/>
              <a:t>和</a:t>
            </a:r>
            <a:r>
              <a:rPr lang="en-US" altLang="zh-CN" sz="1800" b="1"/>
              <a:t>B</a:t>
            </a:r>
            <a:r>
              <a:rPr lang="zh-CN" altLang="en-US" sz="1800" b="1"/>
              <a:t>的投资和净现金流量如表</a:t>
            </a:r>
            <a:r>
              <a:rPr lang="en-US" altLang="zh-CN" sz="1800" b="1"/>
              <a:t>4-7</a:t>
            </a:r>
            <a:r>
              <a:rPr lang="zh-CN" altLang="en-US" sz="1800" b="1"/>
              <a:t>所示，</a:t>
            </a:r>
            <a:r>
              <a:rPr lang="en-US" altLang="zh-CN" sz="1800" b="1"/>
              <a:t>A</a:t>
            </a:r>
            <a:r>
              <a:rPr lang="zh-CN" altLang="en-US" sz="1800" b="1"/>
              <a:t>方案的寿命为</a:t>
            </a:r>
            <a:r>
              <a:rPr lang="en-US" altLang="zh-CN" sz="1800" b="1"/>
              <a:t>6</a:t>
            </a:r>
            <a:r>
              <a:rPr lang="zh-CN" altLang="en-US" sz="1800" b="1"/>
              <a:t>年，</a:t>
            </a:r>
            <a:r>
              <a:rPr lang="en-US" altLang="zh-CN" sz="1800" b="1"/>
              <a:t>B</a:t>
            </a:r>
            <a:r>
              <a:rPr lang="zh-CN" altLang="en-US" sz="1800" b="1"/>
              <a:t>方案的寿命为</a:t>
            </a:r>
            <a:r>
              <a:rPr lang="en-US" altLang="zh-CN" sz="1800" b="1"/>
              <a:t>9</a:t>
            </a:r>
            <a:r>
              <a:rPr lang="zh-CN" altLang="en-US" sz="1800" b="1"/>
              <a:t>年。若基准折现率为</a:t>
            </a:r>
            <a:r>
              <a:rPr lang="en-US" altLang="zh-CN" sz="1800" b="1"/>
              <a:t>5%</a:t>
            </a:r>
            <a:r>
              <a:rPr lang="zh-CN" altLang="en-US" sz="1800" b="1"/>
              <a:t>，试用年值法比选方案。</a:t>
            </a:r>
          </a:p>
          <a:p>
            <a:r>
              <a:rPr lang="zh-CN" altLang="en-US" sz="1800" b="1">
                <a:solidFill>
                  <a:srgbClr val="0000FF"/>
                </a:solidFill>
              </a:rPr>
              <a:t>表</a:t>
            </a:r>
            <a:r>
              <a:rPr lang="en-US" altLang="zh-CN" sz="1800" b="1">
                <a:solidFill>
                  <a:srgbClr val="0000FF"/>
                </a:solidFill>
              </a:rPr>
              <a:t>4-7   </a:t>
            </a:r>
            <a:r>
              <a:rPr lang="zh-CN" altLang="en-US" sz="1800" b="1">
                <a:solidFill>
                  <a:srgbClr val="0000FF"/>
                </a:solidFill>
              </a:rPr>
              <a:t>方案</a:t>
            </a:r>
            <a:r>
              <a:rPr lang="en-US" altLang="zh-CN" sz="1800" b="1">
                <a:solidFill>
                  <a:srgbClr val="0000FF"/>
                </a:solidFill>
              </a:rPr>
              <a:t>A</a:t>
            </a:r>
            <a:r>
              <a:rPr lang="zh-CN" altLang="en-US" sz="1800" b="1">
                <a:solidFill>
                  <a:srgbClr val="0000FF"/>
                </a:solidFill>
              </a:rPr>
              <a:t>、</a:t>
            </a:r>
            <a:r>
              <a:rPr lang="en-US" altLang="zh-CN" sz="1800" b="1">
                <a:solidFill>
                  <a:srgbClr val="0000FF"/>
                </a:solidFill>
              </a:rPr>
              <a:t>B</a:t>
            </a:r>
            <a:r>
              <a:rPr lang="zh-CN" altLang="en-US" sz="1800" b="1">
                <a:solidFill>
                  <a:srgbClr val="0000FF"/>
                </a:solidFill>
              </a:rPr>
              <a:t>的投资和净现金流量  （单位：万元）</a:t>
            </a:r>
          </a:p>
        </p:txBody>
      </p:sp>
      <p:sp>
        <p:nvSpPr>
          <p:cNvPr id="134148" name="Rectangle 4">
            <a:extLst>
              <a:ext uri="{FF2B5EF4-FFF2-40B4-BE49-F238E27FC236}">
                <a16:creationId xmlns:a16="http://schemas.microsoft.com/office/drawing/2014/main" id="{DEA5947E-9299-4C63-B765-C51F6CCD2D69}"/>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34149" name="Object 5">
            <a:extLst>
              <a:ext uri="{FF2B5EF4-FFF2-40B4-BE49-F238E27FC236}">
                <a16:creationId xmlns:a16="http://schemas.microsoft.com/office/drawing/2014/main" id="{99EB7204-E2DA-4392-85AB-986E747E34AE}"/>
              </a:ext>
            </a:extLst>
          </p:cNvPr>
          <p:cNvGraphicFramePr>
            <a:graphicFrameLocks noChangeAspect="1"/>
          </p:cNvGraphicFramePr>
          <p:nvPr/>
        </p:nvGraphicFramePr>
        <p:xfrm>
          <a:off x="3995738" y="2205038"/>
          <a:ext cx="4537075" cy="792162"/>
        </p:xfrm>
        <a:graphic>
          <a:graphicData uri="http://schemas.openxmlformats.org/presentationml/2006/ole">
            <mc:AlternateContent xmlns:mc="http://schemas.openxmlformats.org/markup-compatibility/2006">
              <mc:Choice xmlns:v="urn:schemas-microsoft-com:vml" Requires="v">
                <p:oleObj spid="_x0000_s134182" name="公式" r:id="rId3" imgW="2603500" imgH="457200" progId="Equation.3">
                  <p:embed/>
                </p:oleObj>
              </mc:Choice>
              <mc:Fallback>
                <p:oleObj name="公式" r:id="rId3" imgW="26035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738" y="2205038"/>
                        <a:ext cx="4537075" cy="792162"/>
                      </a:xfrm>
                      <a:prstGeom prst="rect">
                        <a:avLst/>
                      </a:prstGeom>
                      <a:solidFill>
                        <a:srgbClr val="66FFFF"/>
                      </a:solidFill>
                    </p:spPr>
                  </p:pic>
                </p:oleObj>
              </mc:Fallback>
            </mc:AlternateContent>
          </a:graphicData>
        </a:graphic>
      </p:graphicFrame>
      <p:graphicFrame>
        <p:nvGraphicFramePr>
          <p:cNvPr id="134150" name="Group 6">
            <a:extLst>
              <a:ext uri="{FF2B5EF4-FFF2-40B4-BE49-F238E27FC236}">
                <a16:creationId xmlns:a16="http://schemas.microsoft.com/office/drawing/2014/main" id="{70E4B908-B3E7-4609-96A4-799B63FBEAB9}"/>
              </a:ext>
            </a:extLst>
          </p:cNvPr>
          <p:cNvGraphicFramePr>
            <a:graphicFrameLocks noGrp="1"/>
          </p:cNvGraphicFramePr>
          <p:nvPr>
            <p:ph sz="half" idx="2"/>
          </p:nvPr>
        </p:nvGraphicFramePr>
        <p:xfrm>
          <a:off x="2771775" y="5157788"/>
          <a:ext cx="5400675" cy="1460500"/>
        </p:xfrm>
        <a:graphic>
          <a:graphicData uri="http://schemas.openxmlformats.org/drawingml/2006/table">
            <a:tbl>
              <a:tblPr/>
              <a:tblGrid>
                <a:gridCol w="1512888">
                  <a:extLst>
                    <a:ext uri="{9D8B030D-6E8A-4147-A177-3AD203B41FA5}">
                      <a16:colId xmlns:a16="http://schemas.microsoft.com/office/drawing/2014/main" val="3319280251"/>
                    </a:ext>
                  </a:extLst>
                </a:gridCol>
                <a:gridCol w="1008062">
                  <a:extLst>
                    <a:ext uri="{9D8B030D-6E8A-4147-A177-3AD203B41FA5}">
                      <a16:colId xmlns:a16="http://schemas.microsoft.com/office/drawing/2014/main" val="5410087"/>
                    </a:ext>
                  </a:extLst>
                </a:gridCol>
                <a:gridCol w="935038">
                  <a:extLst>
                    <a:ext uri="{9D8B030D-6E8A-4147-A177-3AD203B41FA5}">
                      <a16:colId xmlns:a16="http://schemas.microsoft.com/office/drawing/2014/main" val="3442053321"/>
                    </a:ext>
                  </a:extLst>
                </a:gridCol>
                <a:gridCol w="936625">
                  <a:extLst>
                    <a:ext uri="{9D8B030D-6E8A-4147-A177-3AD203B41FA5}">
                      <a16:colId xmlns:a16="http://schemas.microsoft.com/office/drawing/2014/main" val="520653812"/>
                    </a:ext>
                  </a:extLst>
                </a:gridCol>
                <a:gridCol w="1008062">
                  <a:extLst>
                    <a:ext uri="{9D8B030D-6E8A-4147-A177-3AD203B41FA5}">
                      <a16:colId xmlns:a16="http://schemas.microsoft.com/office/drawing/2014/main" val="513011848"/>
                    </a:ext>
                  </a:extLst>
                </a:gridCol>
              </a:tblGrid>
              <a:tr h="215900">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a:t>
                      </a:r>
                      <a:r>
                        <a:rPr kumimoji="1" lang="zh-CN" altLang="en-US" sz="1800" b="1" i="0" u="none" strike="noStrike" cap="none" normalizeH="0" baseline="0">
                          <a:ln>
                            <a:noFill/>
                          </a:ln>
                          <a:solidFill>
                            <a:srgbClr val="9900CC"/>
                          </a:solidFill>
                          <a:effectLst/>
                          <a:latin typeface="宋体" panose="02010600030101010101" pitchFamily="2" charset="-122"/>
                          <a:ea typeface="宋体" panose="02010600030101010101" pitchFamily="2" charset="-122"/>
                          <a:cs typeface="Times New Roman" panose="02020603050405020304" pitchFamily="18" charset="0"/>
                        </a:rPr>
                        <a:t>年份</a:t>
                      </a:r>
                      <a:endPar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66FFCC"/>
                    </a:solidFill>
                  </a:tcPr>
                </a:tc>
                <a:extLst>
                  <a:ext uri="{0D108BD9-81ED-4DB2-BD59-A6C34878D82A}">
                    <a16:rowId xmlns:a16="http://schemas.microsoft.com/office/drawing/2014/main" val="2991734463"/>
                  </a:ext>
                </a:extLst>
              </a:tr>
              <a:tr h="211138">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9900CC"/>
                          </a:solidFill>
                          <a:effectLst/>
                          <a:latin typeface="宋体" panose="02010600030101010101" pitchFamily="2" charset="-122"/>
                          <a:ea typeface="宋体" panose="02010600030101010101" pitchFamily="2" charset="-122"/>
                        </a:rPr>
                        <a:t>方案</a:t>
                      </a:r>
                      <a:endPar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0</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1~3</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4~6</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7~9</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741366565"/>
                  </a:ext>
                </a:extLst>
              </a:tr>
              <a:tr h="288925">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A</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宋体" panose="02010600030101010101" pitchFamily="2" charset="-122"/>
                          <a:ea typeface="宋体" panose="02010600030101010101" pitchFamily="2" charset="-122"/>
                        </a:rPr>
                        <a:t>-300</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70</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80</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90</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398015450"/>
                  </a:ext>
                </a:extLst>
              </a:tr>
              <a:tr h="247650">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just"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B</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宋体" panose="02010600030101010101" pitchFamily="2" charset="-122"/>
                          <a:ea typeface="宋体" panose="02010600030101010101" pitchFamily="2" charset="-122"/>
                        </a:rPr>
                        <a:t>-100</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30</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40</a:t>
                      </a:r>
                      <a:endParaRPr kumimoji="1" lang="en-US" altLang="zh-CN"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tc>
                  <a:txBody>
                    <a:bodyPr/>
                    <a:lstStyle>
                      <a:lvl1pPr marL="342900" indent="-342900">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marL="25146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marL="29718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marL="34290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marL="3886200" indent="-228600"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800" b="1" i="0" u="none" strike="noStrike" cap="none" normalizeH="0" baseline="0">
                        <a:ln>
                          <a:noFill/>
                        </a:ln>
                        <a:solidFill>
                          <a:srgbClr val="9900CC"/>
                        </a:solidFill>
                        <a:effectLst/>
                        <a:latin typeface="Times New Roman" panose="02020603050405020304" pitchFamily="18" charset="0"/>
                        <a:ea typeface="宋体" panose="02010600030101010101" pitchFamily="2"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FFCC"/>
                    </a:solidFill>
                  </a:tcPr>
                </a:tc>
                <a:extLst>
                  <a:ext uri="{0D108BD9-81ED-4DB2-BD59-A6C34878D82A}">
                    <a16:rowId xmlns:a16="http://schemas.microsoft.com/office/drawing/2014/main" val="3740502494"/>
                  </a:ext>
                </a:extLst>
              </a:tr>
            </a:tbl>
          </a:graphicData>
        </a:graphic>
      </p:graphicFrame>
      <p:sp>
        <p:nvSpPr>
          <p:cNvPr id="134181" name="Line 37">
            <a:extLst>
              <a:ext uri="{FF2B5EF4-FFF2-40B4-BE49-F238E27FC236}">
                <a16:creationId xmlns:a16="http://schemas.microsoft.com/office/drawing/2014/main" id="{1E602BC6-6CF1-4156-9539-7D3F092A2081}"/>
              </a:ext>
            </a:extLst>
          </p:cNvPr>
          <p:cNvSpPr>
            <a:spLocks noChangeShapeType="1"/>
          </p:cNvSpPr>
          <p:nvPr/>
        </p:nvSpPr>
        <p:spPr bwMode="auto">
          <a:xfrm>
            <a:off x="2771775" y="5157788"/>
            <a:ext cx="1439863"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灯片编号占位符 3">
            <a:extLst>
              <a:ext uri="{FF2B5EF4-FFF2-40B4-BE49-F238E27FC236}">
                <a16:creationId xmlns:a16="http://schemas.microsoft.com/office/drawing/2014/main" id="{496985C8-72AB-46CA-8ADE-1C1A7BDFED1A}"/>
              </a:ext>
            </a:extLst>
          </p:cNvPr>
          <p:cNvSpPr>
            <a:spLocks noGrp="1"/>
          </p:cNvSpPr>
          <p:nvPr>
            <p:ph type="sldNum" sz="quarter" idx="10"/>
          </p:nvPr>
        </p:nvSpPr>
        <p:spPr/>
        <p:txBody>
          <a:bodyPr/>
          <a:lstStyle/>
          <a:p>
            <a:fld id="{D1148685-380B-4FB9-BD53-1426D0D498C5}" type="slidenum">
              <a:rPr lang="en-US" altLang="zh-CN"/>
              <a:pPr/>
              <a:t>7</a:t>
            </a:fld>
            <a:endParaRPr lang="en-US" altLang="zh-CN">
              <a:solidFill>
                <a:schemeClr val="tx1"/>
              </a:solidFill>
            </a:endParaRPr>
          </a:p>
        </p:txBody>
      </p:sp>
      <p:sp>
        <p:nvSpPr>
          <p:cNvPr id="49154" name="Rectangle 2">
            <a:extLst>
              <a:ext uri="{FF2B5EF4-FFF2-40B4-BE49-F238E27FC236}">
                <a16:creationId xmlns:a16="http://schemas.microsoft.com/office/drawing/2014/main" id="{F0E3B8D9-C9D7-4F51-8057-1FB6081AB04A}"/>
              </a:ext>
            </a:extLst>
          </p:cNvPr>
          <p:cNvSpPr>
            <a:spLocks noChangeArrowheads="1"/>
          </p:cNvSpPr>
          <p:nvPr>
            <p:ph type="title"/>
          </p:nvPr>
        </p:nvSpPr>
        <p:spPr bwMode="auto">
          <a:xfrm>
            <a:off x="609600" y="0"/>
            <a:ext cx="16002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t>第四节      资金的等值计算</a:t>
            </a:r>
          </a:p>
        </p:txBody>
      </p:sp>
      <p:sp>
        <p:nvSpPr>
          <p:cNvPr id="49155" name="Rectangle 3">
            <a:extLst>
              <a:ext uri="{FF2B5EF4-FFF2-40B4-BE49-F238E27FC236}">
                <a16:creationId xmlns:a16="http://schemas.microsoft.com/office/drawing/2014/main" id="{88192F0F-8A78-488F-AAF6-EA44BCCE63EA}"/>
              </a:ext>
            </a:extLst>
          </p:cNvPr>
          <p:cNvSpPr>
            <a:spLocks noGrp="1" noChangeArrowheads="1"/>
          </p:cNvSpPr>
          <p:nvPr>
            <p:ph type="body" idx="1"/>
          </p:nvPr>
        </p:nvSpPr>
        <p:spPr>
          <a:xfrm>
            <a:off x="2438400" y="0"/>
            <a:ext cx="6705600" cy="6858000"/>
          </a:xfrm>
        </p:spPr>
        <p:txBody>
          <a:bodyPr/>
          <a:lstStyle/>
          <a:p>
            <a:r>
              <a:rPr lang="en-US" altLang="zh-CN" sz="2000" b="1">
                <a:solidFill>
                  <a:srgbClr val="FF0066"/>
                </a:solidFill>
              </a:rPr>
              <a:t>1</a:t>
            </a:r>
            <a:r>
              <a:rPr lang="zh-CN" altLang="en-US" sz="2000" b="1">
                <a:solidFill>
                  <a:srgbClr val="FF0066"/>
                </a:solidFill>
              </a:rPr>
              <a:t>、一次支付终值</a:t>
            </a:r>
          </a:p>
          <a:p>
            <a:pPr>
              <a:buFont typeface="Wingdings" panose="05000000000000000000" pitchFamily="2" charset="2"/>
              <a:buNone/>
            </a:pPr>
            <a:r>
              <a:rPr lang="zh-CN" altLang="en-US" sz="1800" b="1"/>
              <a:t>是指无论现金量是流出还是流入都在一个点上发生。如下图</a:t>
            </a:r>
            <a:r>
              <a:rPr lang="en-US" altLang="zh-CN" sz="1800" b="1"/>
              <a:t>2.1</a:t>
            </a:r>
            <a:r>
              <a:rPr lang="zh-CN" altLang="en-US" sz="1800" b="1"/>
              <a:t>。</a:t>
            </a:r>
          </a:p>
          <a:p>
            <a:r>
              <a:rPr lang="zh-CN" altLang="en-US" sz="1600" b="1"/>
              <a:t>                                                          </a:t>
            </a:r>
            <a:r>
              <a:rPr lang="en-US" altLang="zh-CN" sz="1600" b="1"/>
              <a:t>300</a:t>
            </a:r>
          </a:p>
          <a:p>
            <a:r>
              <a:rPr lang="en-US" altLang="zh-CN" sz="1600" b="1"/>
              <a:t>          0.      1.       2.      3………..        n                            </a:t>
            </a:r>
            <a:r>
              <a:rPr lang="zh-CN" altLang="en-US" sz="1600" b="1"/>
              <a:t>时间     </a:t>
            </a:r>
          </a:p>
          <a:p>
            <a:endParaRPr lang="zh-CN" altLang="en-US" sz="1600" b="1"/>
          </a:p>
          <a:p>
            <a:r>
              <a:rPr lang="zh-CN" altLang="en-US" sz="1600" b="1"/>
              <a:t>                                                图</a:t>
            </a:r>
            <a:r>
              <a:rPr lang="en-US" altLang="zh-CN" sz="1600" b="1"/>
              <a:t>2.1</a:t>
            </a:r>
          </a:p>
          <a:p>
            <a:r>
              <a:rPr lang="en-US" altLang="zh-CN" sz="2000" b="1">
                <a:solidFill>
                  <a:srgbClr val="0000FF"/>
                </a:solidFill>
              </a:rPr>
              <a:t>   F =  P</a:t>
            </a:r>
            <a:r>
              <a:rPr lang="zh-CN" altLang="en-US" sz="2000" b="1">
                <a:solidFill>
                  <a:srgbClr val="0000FF"/>
                </a:solidFill>
              </a:rPr>
              <a:t>（</a:t>
            </a:r>
            <a:r>
              <a:rPr lang="en-US" altLang="zh-CN" sz="2000" b="1">
                <a:solidFill>
                  <a:srgbClr val="0000FF"/>
                </a:solidFill>
              </a:rPr>
              <a:t>1 + i)</a:t>
            </a:r>
            <a:r>
              <a:rPr lang="en-US" altLang="zh-CN" sz="2000" b="1" baseline="30000">
                <a:solidFill>
                  <a:srgbClr val="0000FF"/>
                </a:solidFill>
              </a:rPr>
              <a:t>n  </a:t>
            </a:r>
            <a:r>
              <a:rPr lang="en-US" altLang="zh-CN" sz="2000" b="1">
                <a:solidFill>
                  <a:srgbClr val="0000FF"/>
                </a:solidFill>
              </a:rPr>
              <a:t>= P</a:t>
            </a:r>
            <a:r>
              <a:rPr lang="zh-CN" altLang="en-US" sz="2000" b="1">
                <a:solidFill>
                  <a:srgbClr val="0000FF"/>
                </a:solidFill>
              </a:rPr>
              <a:t>（</a:t>
            </a:r>
            <a:r>
              <a:rPr lang="en-US" altLang="zh-CN" sz="2000" b="1">
                <a:solidFill>
                  <a:srgbClr val="0000FF"/>
                </a:solidFill>
              </a:rPr>
              <a:t>F/P, i ,n)</a:t>
            </a:r>
          </a:p>
          <a:p>
            <a:r>
              <a:rPr lang="zh-CN" altLang="en-US" sz="2000" b="1"/>
              <a:t>（</a:t>
            </a:r>
            <a:r>
              <a:rPr lang="en-US" altLang="zh-CN" sz="2000" b="1"/>
              <a:t>F/P, i ,n)--------</a:t>
            </a:r>
            <a:r>
              <a:rPr lang="zh-CN" altLang="en-US" sz="1800" b="1"/>
              <a:t>一次支付终值系数</a:t>
            </a:r>
            <a:r>
              <a:rPr lang="zh-CN" altLang="en-US" sz="1600" b="1"/>
              <a:t>。    </a:t>
            </a:r>
            <a:r>
              <a:rPr lang="zh-CN" altLang="en-US" sz="1800" b="1"/>
              <a:t>方便查表。</a:t>
            </a:r>
          </a:p>
          <a:p>
            <a:r>
              <a:rPr lang="zh-CN" altLang="en-US" sz="1800" b="1"/>
              <a:t>例</a:t>
            </a:r>
            <a:r>
              <a:rPr lang="en-US" altLang="zh-CN" sz="1800" b="1"/>
              <a:t>2</a:t>
            </a:r>
            <a:r>
              <a:rPr lang="zh-CN" altLang="en-US" sz="1800" b="1"/>
              <a:t>：某企业向银行借款</a:t>
            </a:r>
            <a:r>
              <a:rPr lang="en-US" altLang="zh-CN" sz="1800" b="1"/>
              <a:t>50000</a:t>
            </a:r>
            <a:r>
              <a:rPr lang="zh-CN" altLang="en-US" sz="1800" b="1"/>
              <a:t>元，借款时间为</a:t>
            </a:r>
            <a:r>
              <a:rPr lang="en-US" altLang="zh-CN" sz="1800" b="1"/>
              <a:t>10</a:t>
            </a:r>
            <a:r>
              <a:rPr lang="zh-CN" altLang="en-US" sz="1800" b="1"/>
              <a:t>年，借款年利</a:t>
            </a:r>
          </a:p>
          <a:p>
            <a:pPr>
              <a:buFont typeface="Wingdings" panose="05000000000000000000" pitchFamily="2" charset="2"/>
              <a:buNone/>
            </a:pPr>
            <a:r>
              <a:rPr lang="zh-CN" altLang="en-US" sz="1800" b="1"/>
              <a:t>率为</a:t>
            </a:r>
            <a:r>
              <a:rPr lang="en-US" altLang="zh-CN" sz="1800" b="1"/>
              <a:t>10%</a:t>
            </a:r>
            <a:r>
              <a:rPr lang="zh-CN" altLang="en-US" sz="1800" b="1"/>
              <a:t>，问</a:t>
            </a:r>
            <a:r>
              <a:rPr lang="en-US" altLang="zh-CN" sz="1800" b="1"/>
              <a:t>10</a:t>
            </a:r>
            <a:r>
              <a:rPr lang="zh-CN" altLang="en-US" sz="1800" b="1"/>
              <a:t>年后该企业应还银行多少钱？</a:t>
            </a:r>
          </a:p>
          <a:p>
            <a:pPr>
              <a:buFont typeface="Wingdings" panose="05000000000000000000" pitchFamily="2" charset="2"/>
              <a:buNone/>
            </a:pPr>
            <a:r>
              <a:rPr lang="zh-CN" altLang="en-US" sz="1600" b="1"/>
              <a:t>       </a:t>
            </a:r>
            <a:r>
              <a:rPr lang="zh-CN" altLang="en-US" sz="1800" b="1"/>
              <a:t>解：</a:t>
            </a:r>
            <a:r>
              <a:rPr lang="zh-CN" altLang="en-US" sz="1600" b="1"/>
              <a:t> </a:t>
            </a:r>
            <a:r>
              <a:rPr lang="en-US" altLang="zh-CN" sz="1800" b="1"/>
              <a:t>F =  P</a:t>
            </a:r>
            <a:r>
              <a:rPr lang="zh-CN" altLang="en-US" sz="1800" b="1"/>
              <a:t>（</a:t>
            </a:r>
            <a:r>
              <a:rPr lang="en-US" altLang="zh-CN" sz="1800" b="1"/>
              <a:t>1 + i)</a:t>
            </a:r>
            <a:r>
              <a:rPr lang="en-US" altLang="zh-CN" sz="1800" b="1" baseline="30000"/>
              <a:t>n</a:t>
            </a:r>
          </a:p>
          <a:p>
            <a:pPr>
              <a:buFont typeface="Wingdings" panose="05000000000000000000" pitchFamily="2" charset="2"/>
              <a:buNone/>
            </a:pPr>
            <a:r>
              <a:rPr lang="en-US" altLang="zh-CN" sz="1800" b="1" baseline="30000"/>
              <a:t>                </a:t>
            </a:r>
            <a:r>
              <a:rPr lang="en-US" altLang="zh-CN" sz="2000" b="1" baseline="30000"/>
              <a:t>         </a:t>
            </a:r>
            <a:r>
              <a:rPr lang="en-US" altLang="zh-CN" sz="2000" b="1"/>
              <a:t>= </a:t>
            </a:r>
            <a:r>
              <a:rPr lang="en-US" altLang="zh-CN" sz="1800" b="1"/>
              <a:t>50000</a:t>
            </a:r>
            <a:r>
              <a:rPr lang="zh-CN" altLang="en-US" sz="1800" b="1"/>
              <a:t>（</a:t>
            </a:r>
            <a:r>
              <a:rPr lang="en-US" altLang="zh-CN" sz="1800" b="1"/>
              <a:t>1+10%</a:t>
            </a:r>
            <a:r>
              <a:rPr lang="zh-CN" altLang="en-US" sz="1800" b="1"/>
              <a:t>）</a:t>
            </a:r>
            <a:r>
              <a:rPr lang="en-US" altLang="zh-CN" sz="1800" b="1" baseline="30000"/>
              <a:t>10</a:t>
            </a:r>
            <a:r>
              <a:rPr lang="en-US" altLang="zh-CN" sz="1800" b="1"/>
              <a:t> = 129687.123</a:t>
            </a:r>
            <a:r>
              <a:rPr lang="zh-CN" altLang="en-US" sz="1800" b="1"/>
              <a:t>（元）</a:t>
            </a:r>
          </a:p>
          <a:p>
            <a:r>
              <a:rPr lang="en-US" altLang="zh-CN" sz="2000" b="1">
                <a:solidFill>
                  <a:srgbClr val="FF0066"/>
                </a:solidFill>
              </a:rPr>
              <a:t>2</a:t>
            </a:r>
            <a:r>
              <a:rPr lang="zh-CN" altLang="en-US" sz="2000" b="1">
                <a:solidFill>
                  <a:srgbClr val="FF0066"/>
                </a:solidFill>
              </a:rPr>
              <a:t>、一次支付现值</a:t>
            </a:r>
          </a:p>
          <a:p>
            <a:pPr>
              <a:buFont typeface="Wingdings" panose="05000000000000000000" pitchFamily="2" charset="2"/>
              <a:buNone/>
            </a:pPr>
            <a:r>
              <a:rPr lang="zh-CN" altLang="en-US" sz="1800" b="1"/>
              <a:t>    求现值。                  </a:t>
            </a:r>
            <a:r>
              <a:rPr lang="en-US" altLang="zh-CN" sz="1800" b="1">
                <a:solidFill>
                  <a:srgbClr val="0000FF"/>
                </a:solidFill>
              </a:rPr>
              <a:t>P =                             = F</a:t>
            </a:r>
            <a:r>
              <a:rPr lang="zh-CN" altLang="en-US" sz="1800" b="1">
                <a:solidFill>
                  <a:srgbClr val="0000FF"/>
                </a:solidFill>
              </a:rPr>
              <a:t>（</a:t>
            </a:r>
            <a:r>
              <a:rPr lang="en-US" altLang="zh-CN" sz="2000" b="1">
                <a:solidFill>
                  <a:srgbClr val="0000FF"/>
                </a:solidFill>
              </a:rPr>
              <a:t>P/F, i ,n)</a:t>
            </a:r>
          </a:p>
          <a:p>
            <a:pPr>
              <a:buFont typeface="Wingdings" panose="05000000000000000000" pitchFamily="2" charset="2"/>
              <a:buNone/>
            </a:pPr>
            <a:r>
              <a:rPr lang="en-US" altLang="zh-CN" sz="1800" b="1">
                <a:solidFill>
                  <a:srgbClr val="0000FF"/>
                </a:solidFill>
              </a:rPr>
              <a:t>    </a:t>
            </a:r>
            <a:r>
              <a:rPr lang="zh-CN" altLang="en-US" sz="1800" b="1">
                <a:solidFill>
                  <a:srgbClr val="0000FF"/>
                </a:solidFill>
              </a:rPr>
              <a:t>（</a:t>
            </a:r>
            <a:r>
              <a:rPr lang="en-US" altLang="zh-CN" sz="2000" b="1">
                <a:solidFill>
                  <a:srgbClr val="0000FF"/>
                </a:solidFill>
              </a:rPr>
              <a:t>P/F, i ,n) </a:t>
            </a:r>
            <a:r>
              <a:rPr lang="en-US" altLang="zh-CN" sz="2000" b="1"/>
              <a:t>--------</a:t>
            </a:r>
            <a:r>
              <a:rPr lang="zh-CN" altLang="en-US" sz="1800" b="1"/>
              <a:t>一次支付现值系数</a:t>
            </a:r>
            <a:endParaRPr lang="zh-CN" altLang="en-US" sz="2000" b="1">
              <a:solidFill>
                <a:srgbClr val="0000FF"/>
              </a:solidFill>
            </a:endParaRPr>
          </a:p>
          <a:p>
            <a:r>
              <a:rPr lang="zh-CN" altLang="en-US" sz="1800" b="1"/>
              <a:t>例</a:t>
            </a:r>
            <a:r>
              <a:rPr lang="en-US" altLang="zh-CN" sz="1800" b="1"/>
              <a:t>3</a:t>
            </a:r>
            <a:r>
              <a:rPr lang="zh-CN" altLang="en-US" sz="1800" b="1"/>
              <a:t>：某人打算</a:t>
            </a:r>
            <a:r>
              <a:rPr lang="en-US" altLang="zh-CN" sz="1800" b="1"/>
              <a:t>5</a:t>
            </a:r>
            <a:r>
              <a:rPr lang="zh-CN" altLang="en-US" sz="1800" b="1"/>
              <a:t>年后从银行取出</a:t>
            </a:r>
            <a:r>
              <a:rPr lang="en-US" altLang="zh-CN" sz="1800" b="1"/>
              <a:t>50000</a:t>
            </a:r>
            <a:r>
              <a:rPr lang="zh-CN" altLang="en-US" sz="1800" b="1"/>
              <a:t>元，银行存款年利率为</a:t>
            </a:r>
          </a:p>
          <a:p>
            <a:pPr>
              <a:buFont typeface="Wingdings" panose="05000000000000000000" pitchFamily="2" charset="2"/>
              <a:buNone/>
            </a:pPr>
            <a:r>
              <a:rPr lang="en-US" altLang="zh-CN" sz="1800" b="1"/>
              <a:t>3%</a:t>
            </a:r>
            <a:r>
              <a:rPr lang="zh-CN" altLang="en-US" sz="1800" b="1"/>
              <a:t>，问此人现在应存入银行多少钱？（按复利计算）</a:t>
            </a:r>
          </a:p>
          <a:p>
            <a:pPr>
              <a:buFont typeface="Wingdings" panose="05000000000000000000" pitchFamily="2" charset="2"/>
              <a:buNone/>
            </a:pPr>
            <a:r>
              <a:rPr lang="zh-CN" altLang="en-US" sz="1800" b="1"/>
              <a:t>      解：现金流量图略，</a:t>
            </a:r>
          </a:p>
          <a:p>
            <a:pPr>
              <a:buFont typeface="Wingdings" panose="05000000000000000000" pitchFamily="2" charset="2"/>
              <a:buNone/>
            </a:pPr>
            <a:r>
              <a:rPr lang="zh-CN" altLang="en-US" sz="1800" b="1"/>
              <a:t>       </a:t>
            </a:r>
            <a:r>
              <a:rPr lang="en-US" altLang="zh-CN" sz="1800" b="1"/>
              <a:t>P = 50000/</a:t>
            </a:r>
            <a:r>
              <a:rPr lang="zh-CN" altLang="en-US" sz="1800" b="1"/>
              <a:t>（</a:t>
            </a:r>
            <a:r>
              <a:rPr lang="en-US" altLang="zh-CN" sz="1800" b="1"/>
              <a:t>1+3%</a:t>
            </a:r>
            <a:r>
              <a:rPr lang="zh-CN" altLang="en-US" sz="1800" b="1"/>
              <a:t>）</a:t>
            </a:r>
            <a:r>
              <a:rPr lang="en-US" altLang="zh-CN" sz="1800" b="1" baseline="30000"/>
              <a:t>5</a:t>
            </a:r>
            <a:r>
              <a:rPr lang="en-US" altLang="zh-CN" sz="1800" b="1"/>
              <a:t>  =  43130.44 (</a:t>
            </a:r>
            <a:r>
              <a:rPr lang="zh-CN" altLang="en-US" sz="1800" b="1"/>
              <a:t>元）</a:t>
            </a:r>
            <a:endParaRPr lang="zh-CN" altLang="en-US" sz="2000" b="1" baseline="30000">
              <a:solidFill>
                <a:srgbClr val="0000FF"/>
              </a:solidFill>
            </a:endParaRPr>
          </a:p>
          <a:p>
            <a:r>
              <a:rPr lang="zh-CN" altLang="en-US" sz="2000" b="1">
                <a:solidFill>
                  <a:srgbClr val="FF0066"/>
                </a:solidFill>
              </a:rPr>
              <a:t>一次支付终值系数和一次支付现值互为倒数系数</a:t>
            </a:r>
          </a:p>
        </p:txBody>
      </p:sp>
      <p:sp>
        <p:nvSpPr>
          <p:cNvPr id="49157" name="Line 5">
            <a:extLst>
              <a:ext uri="{FF2B5EF4-FFF2-40B4-BE49-F238E27FC236}">
                <a16:creationId xmlns:a16="http://schemas.microsoft.com/office/drawing/2014/main" id="{91BCEE3F-31ED-4D41-9B3A-C6CA709ED4D3}"/>
              </a:ext>
            </a:extLst>
          </p:cNvPr>
          <p:cNvSpPr>
            <a:spLocks noChangeShapeType="1"/>
          </p:cNvSpPr>
          <p:nvPr/>
        </p:nvSpPr>
        <p:spPr bwMode="auto">
          <a:xfrm>
            <a:off x="3505200" y="1219200"/>
            <a:ext cx="4114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158" name="Line 6">
            <a:extLst>
              <a:ext uri="{FF2B5EF4-FFF2-40B4-BE49-F238E27FC236}">
                <a16:creationId xmlns:a16="http://schemas.microsoft.com/office/drawing/2014/main" id="{1AF7E365-FF10-4661-8C1B-182FEE0BC939}"/>
              </a:ext>
            </a:extLst>
          </p:cNvPr>
          <p:cNvSpPr>
            <a:spLocks noChangeShapeType="1"/>
          </p:cNvSpPr>
          <p:nvPr/>
        </p:nvSpPr>
        <p:spPr bwMode="auto">
          <a:xfrm>
            <a:off x="3505200" y="1219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159" name="Line 7">
            <a:extLst>
              <a:ext uri="{FF2B5EF4-FFF2-40B4-BE49-F238E27FC236}">
                <a16:creationId xmlns:a16="http://schemas.microsoft.com/office/drawing/2014/main" id="{7A58713E-13A4-4988-980A-7C83C4A8F255}"/>
              </a:ext>
            </a:extLst>
          </p:cNvPr>
          <p:cNvSpPr>
            <a:spLocks noChangeShapeType="1"/>
          </p:cNvSpPr>
          <p:nvPr/>
        </p:nvSpPr>
        <p:spPr bwMode="auto">
          <a:xfrm flipV="1">
            <a:off x="6248400" y="609600"/>
            <a:ext cx="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160" name="Line 8">
            <a:extLst>
              <a:ext uri="{FF2B5EF4-FFF2-40B4-BE49-F238E27FC236}">
                <a16:creationId xmlns:a16="http://schemas.microsoft.com/office/drawing/2014/main" id="{C86F2334-7A97-4DB1-ACB9-9D2C02C01B47}"/>
              </a:ext>
            </a:extLst>
          </p:cNvPr>
          <p:cNvSpPr>
            <a:spLocks noChangeShapeType="1"/>
          </p:cNvSpPr>
          <p:nvPr/>
        </p:nvSpPr>
        <p:spPr bwMode="auto">
          <a:xfrm>
            <a:off x="4038600" y="1219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9163" name="Rectangle 11">
            <a:extLst>
              <a:ext uri="{FF2B5EF4-FFF2-40B4-BE49-F238E27FC236}">
                <a16:creationId xmlns:a16="http://schemas.microsoft.com/office/drawing/2014/main" id="{39A118C5-CC9D-46EB-9439-70B749A5BC7E}"/>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49162" name="Object 10">
            <a:extLst>
              <a:ext uri="{FF2B5EF4-FFF2-40B4-BE49-F238E27FC236}">
                <a16:creationId xmlns:a16="http://schemas.microsoft.com/office/drawing/2014/main" id="{0B1BB40C-BC7B-42D0-B031-8D11365D9DF4}"/>
              </a:ext>
            </a:extLst>
          </p:cNvPr>
          <p:cNvGraphicFramePr>
            <a:graphicFrameLocks noChangeAspect="1"/>
          </p:cNvGraphicFramePr>
          <p:nvPr/>
        </p:nvGraphicFramePr>
        <p:xfrm>
          <a:off x="5148263" y="4221163"/>
          <a:ext cx="1368425" cy="576262"/>
        </p:xfrm>
        <a:graphic>
          <a:graphicData uri="http://schemas.openxmlformats.org/presentationml/2006/ole">
            <mc:AlternateContent xmlns:mc="http://schemas.openxmlformats.org/markup-compatibility/2006">
              <mc:Choice xmlns:v="urn:schemas-microsoft-com:vml" Requires="v">
                <p:oleObj spid="_x0000_s49164" name="公式" r:id="rId3" imgW="761669" imgH="431613" progId="Equation.3">
                  <p:embed/>
                </p:oleObj>
              </mc:Choice>
              <mc:Fallback>
                <p:oleObj name="公式" r:id="rId3" imgW="761669" imgH="431613" progId="Equation.3">
                  <p:embed/>
                  <p:pic>
                    <p:nvPicPr>
                      <p:cNvPr id="0"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4221163"/>
                        <a:ext cx="1368425" cy="5762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randomBar dir="vert"/>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486687D7-4D45-435B-B5F3-AFFE7F0B5BC4}"/>
              </a:ext>
            </a:extLst>
          </p:cNvPr>
          <p:cNvSpPr>
            <a:spLocks noGrp="1"/>
          </p:cNvSpPr>
          <p:nvPr>
            <p:ph type="sldNum" sz="quarter" idx="10"/>
          </p:nvPr>
        </p:nvSpPr>
        <p:spPr/>
        <p:txBody>
          <a:bodyPr/>
          <a:lstStyle/>
          <a:p>
            <a:fld id="{54DEC5AA-04AA-4DDA-BDF0-0682BDE25203}" type="slidenum">
              <a:rPr lang="en-US" altLang="zh-CN"/>
              <a:pPr/>
              <a:t>70</a:t>
            </a:fld>
            <a:endParaRPr lang="en-US" altLang="zh-CN">
              <a:solidFill>
                <a:schemeClr val="tx1"/>
              </a:solidFill>
            </a:endParaRPr>
          </a:p>
        </p:txBody>
      </p:sp>
      <p:sp>
        <p:nvSpPr>
          <p:cNvPr id="135170" name="Rectangle 2">
            <a:extLst>
              <a:ext uri="{FF2B5EF4-FFF2-40B4-BE49-F238E27FC236}">
                <a16:creationId xmlns:a16="http://schemas.microsoft.com/office/drawing/2014/main" id="{850DB57B-EEE4-4029-B01B-3C3776A41185}"/>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2800">
                <a:solidFill>
                  <a:srgbClr val="FFFFFF"/>
                </a:solidFill>
                <a:latin typeface="Arial Narrow" panose="020B06060202020A0204" pitchFamily="34" charset="0"/>
              </a:rPr>
              <a:t>第四节    寿命期不同的方案的评价与选择</a:t>
            </a:r>
          </a:p>
        </p:txBody>
      </p:sp>
      <p:sp>
        <p:nvSpPr>
          <p:cNvPr id="135171" name="Rectangle 3">
            <a:extLst>
              <a:ext uri="{FF2B5EF4-FFF2-40B4-BE49-F238E27FC236}">
                <a16:creationId xmlns:a16="http://schemas.microsoft.com/office/drawing/2014/main" id="{E4872D68-613D-4119-B70B-E0031AB460E8}"/>
              </a:ext>
            </a:extLst>
          </p:cNvPr>
          <p:cNvSpPr>
            <a:spLocks noGrp="1" noChangeArrowheads="1"/>
          </p:cNvSpPr>
          <p:nvPr>
            <p:ph type="body" idx="1"/>
          </p:nvPr>
        </p:nvSpPr>
        <p:spPr>
          <a:xfrm>
            <a:off x="2438400" y="0"/>
            <a:ext cx="6526213" cy="6669088"/>
          </a:xfrm>
        </p:spPr>
        <p:txBody>
          <a:bodyPr/>
          <a:lstStyle/>
          <a:p>
            <a:r>
              <a:rPr lang="zh-CN" altLang="en-US" sz="2000" b="1">
                <a:solidFill>
                  <a:srgbClr val="FF0000"/>
                </a:solidFill>
              </a:rPr>
              <a:t>解：</a:t>
            </a:r>
            <a:r>
              <a:rPr lang="zh-CN" altLang="en-US" sz="2000" b="1"/>
              <a:t>两个方案的净年值为，</a:t>
            </a:r>
            <a:endParaRPr lang="zh-CN" altLang="en-US" sz="2000" b="1" i="1"/>
          </a:p>
          <a:p>
            <a:r>
              <a:rPr lang="en-US" altLang="zh-CN" sz="2000" b="1" i="1"/>
              <a:t>NAV</a:t>
            </a:r>
            <a:r>
              <a:rPr lang="en-US" altLang="zh-CN" sz="2000" b="1" i="1" baseline="-25000"/>
              <a:t>A</a:t>
            </a:r>
            <a:r>
              <a:rPr lang="en-US" altLang="zh-CN" sz="2000" b="1" i="1"/>
              <a:t> </a:t>
            </a:r>
            <a:r>
              <a:rPr lang="en-US" altLang="zh-CN" sz="2000" b="1"/>
              <a:t>= [ 70 (</a:t>
            </a:r>
            <a:r>
              <a:rPr lang="en-US" altLang="zh-CN" sz="2000" b="1" i="1"/>
              <a:t>P/A</a:t>
            </a:r>
            <a:r>
              <a:rPr lang="en-US" altLang="zh-CN" sz="2000" b="1"/>
              <a:t>,5%,3) + 80 (</a:t>
            </a:r>
            <a:r>
              <a:rPr lang="en-US" altLang="zh-CN" sz="2000" b="1" i="1"/>
              <a:t>P/A</a:t>
            </a:r>
            <a:r>
              <a:rPr lang="en-US" altLang="zh-CN" sz="2000" b="1"/>
              <a:t>,5%,3) (</a:t>
            </a:r>
            <a:r>
              <a:rPr lang="en-US" altLang="zh-CN" sz="2000" b="1" i="1"/>
              <a:t>P/F</a:t>
            </a:r>
            <a:r>
              <a:rPr lang="en-US" altLang="zh-CN" sz="2000" b="1"/>
              <a:t>,5%,3)</a:t>
            </a:r>
          </a:p>
          <a:p>
            <a:r>
              <a:rPr lang="en-US" altLang="zh-CN" sz="2000" b="1"/>
              <a:t>            + 90 (</a:t>
            </a:r>
            <a:r>
              <a:rPr lang="en-US" altLang="zh-CN" sz="2000" b="1" i="1"/>
              <a:t>P/A</a:t>
            </a:r>
            <a:r>
              <a:rPr lang="en-US" altLang="zh-CN" sz="2000" b="1"/>
              <a:t>,5%,3) (</a:t>
            </a:r>
            <a:r>
              <a:rPr lang="en-US" altLang="zh-CN" sz="2000" b="1" i="1"/>
              <a:t>P/F</a:t>
            </a:r>
            <a:r>
              <a:rPr lang="en-US" altLang="zh-CN" sz="2000" b="1"/>
              <a:t>,5%,6) -300] (</a:t>
            </a:r>
            <a:r>
              <a:rPr lang="en-US" altLang="zh-CN" sz="2000" b="1" i="1"/>
              <a:t>A/P</a:t>
            </a:r>
            <a:r>
              <a:rPr lang="en-US" altLang="zh-CN" sz="2000" b="1"/>
              <a:t>,5%,9) </a:t>
            </a:r>
          </a:p>
          <a:p>
            <a:r>
              <a:rPr lang="en-US" altLang="zh-CN" sz="2000" b="1"/>
              <a:t>           = 36.8117(</a:t>
            </a:r>
            <a:r>
              <a:rPr lang="zh-CN" altLang="en-US" sz="2000" b="1"/>
              <a:t>万元</a:t>
            </a:r>
            <a:r>
              <a:rPr lang="en-US" altLang="zh-CN" sz="2000" b="1"/>
              <a:t>)</a:t>
            </a:r>
          </a:p>
          <a:p>
            <a:r>
              <a:rPr lang="en-US" altLang="zh-CN" sz="2000" b="1" i="1"/>
              <a:t>NAV</a:t>
            </a:r>
            <a:r>
              <a:rPr lang="en-US" altLang="zh-CN" sz="2000" b="1" baseline="-25000"/>
              <a:t>B</a:t>
            </a:r>
            <a:r>
              <a:rPr lang="en-US" altLang="zh-CN" sz="2000" b="1"/>
              <a:t> = [30 (P/A,5%,3) + 40 (P/A,5%,3) (P/F,5%,3)</a:t>
            </a:r>
          </a:p>
          <a:p>
            <a:r>
              <a:rPr lang="en-US" altLang="zh-CN" sz="2000" b="1"/>
              <a:t>         -100] (A/P,5%,6) = 14.9292(</a:t>
            </a:r>
            <a:r>
              <a:rPr lang="zh-CN" altLang="en-US" sz="2000" b="1"/>
              <a:t>万元</a:t>
            </a:r>
            <a:r>
              <a:rPr lang="en-US" altLang="zh-CN" sz="2000" b="1"/>
              <a:t>) </a:t>
            </a:r>
          </a:p>
          <a:p>
            <a:r>
              <a:rPr lang="zh-CN" altLang="en-US" sz="2000" b="1">
                <a:solidFill>
                  <a:srgbClr val="9900CC"/>
                </a:solidFill>
              </a:rPr>
              <a:t>由于方案</a:t>
            </a:r>
            <a:r>
              <a:rPr lang="en-US" altLang="zh-CN" sz="2000" b="1">
                <a:solidFill>
                  <a:srgbClr val="9900CC"/>
                </a:solidFill>
              </a:rPr>
              <a:t>A</a:t>
            </a:r>
            <a:r>
              <a:rPr lang="zh-CN" altLang="en-US" sz="2000" b="1">
                <a:solidFill>
                  <a:srgbClr val="9900CC"/>
                </a:solidFill>
              </a:rPr>
              <a:t>的净年值大于方案</a:t>
            </a:r>
            <a:r>
              <a:rPr lang="en-US" altLang="zh-CN" sz="2000" b="1">
                <a:solidFill>
                  <a:srgbClr val="9900CC"/>
                </a:solidFill>
              </a:rPr>
              <a:t>B</a:t>
            </a:r>
            <a:r>
              <a:rPr lang="zh-CN" altLang="en-US" sz="2000" b="1">
                <a:solidFill>
                  <a:srgbClr val="9900CC"/>
                </a:solidFill>
              </a:rPr>
              <a:t>的净年值，所以，</a:t>
            </a:r>
            <a:r>
              <a:rPr lang="en-US" altLang="zh-CN" sz="2000" b="1">
                <a:solidFill>
                  <a:srgbClr val="9900CC"/>
                </a:solidFill>
              </a:rPr>
              <a:t>A</a:t>
            </a:r>
            <a:r>
              <a:rPr lang="zh-CN" altLang="en-US" sz="2000" b="1">
                <a:solidFill>
                  <a:srgbClr val="9900CC"/>
                </a:solidFill>
              </a:rPr>
              <a:t>方案优于</a:t>
            </a:r>
            <a:r>
              <a:rPr lang="en-US" altLang="zh-CN" sz="2000" b="1">
                <a:solidFill>
                  <a:srgbClr val="9900CC"/>
                </a:solidFill>
              </a:rPr>
              <a:t>B</a:t>
            </a:r>
            <a:r>
              <a:rPr lang="zh-CN" altLang="en-US" sz="2000" b="1">
                <a:solidFill>
                  <a:srgbClr val="9900CC"/>
                </a:solidFill>
              </a:rPr>
              <a:t>方案，应选择</a:t>
            </a:r>
            <a:r>
              <a:rPr lang="en-US" altLang="zh-CN" sz="2000" b="1">
                <a:solidFill>
                  <a:srgbClr val="9900CC"/>
                </a:solidFill>
              </a:rPr>
              <a:t>A</a:t>
            </a:r>
            <a:r>
              <a:rPr lang="zh-CN" altLang="en-US" sz="2000" b="1">
                <a:solidFill>
                  <a:srgbClr val="9900CC"/>
                </a:solidFill>
              </a:rPr>
              <a:t>方案。</a:t>
            </a:r>
          </a:p>
          <a:p>
            <a:r>
              <a:rPr lang="en-US" altLang="zh-CN" sz="2800" b="1">
                <a:solidFill>
                  <a:srgbClr val="FF0000"/>
                </a:solidFill>
              </a:rPr>
              <a:t>2 </a:t>
            </a:r>
            <a:r>
              <a:rPr lang="zh-CN" altLang="en-US" sz="2800" b="1">
                <a:solidFill>
                  <a:srgbClr val="FF0000"/>
                </a:solidFill>
              </a:rPr>
              <a:t>、寿命期最小公倍数法</a:t>
            </a:r>
            <a:r>
              <a:rPr lang="zh-CN" altLang="en-US" sz="2800">
                <a:solidFill>
                  <a:srgbClr val="FF0000"/>
                </a:solidFill>
              </a:rPr>
              <a:t> </a:t>
            </a:r>
          </a:p>
          <a:p>
            <a:pPr>
              <a:lnSpc>
                <a:spcPct val="110000"/>
              </a:lnSpc>
            </a:pPr>
            <a:r>
              <a:rPr lang="zh-CN" altLang="en-US" sz="2000" b="1"/>
              <a:t>假定备选择方案中的一个或若干个在其寿命期结束后按原方案重复实施若干次</a:t>
            </a:r>
            <a:r>
              <a:rPr lang="en-US" altLang="zh-CN" sz="2000" b="1"/>
              <a:t>,</a:t>
            </a:r>
            <a:r>
              <a:rPr lang="zh-CN" altLang="en-US" sz="2000" b="1"/>
              <a:t>取各备选方案寿命期的最小公倍数作为共同的分析期。 </a:t>
            </a:r>
          </a:p>
          <a:p>
            <a:pPr>
              <a:lnSpc>
                <a:spcPct val="110000"/>
              </a:lnSpc>
            </a:pPr>
            <a:r>
              <a:rPr lang="zh-CN" altLang="en-US" sz="2000" b="1">
                <a:solidFill>
                  <a:srgbClr val="FF0000"/>
                </a:solidFill>
              </a:rPr>
              <a:t>例</a:t>
            </a:r>
            <a:r>
              <a:rPr lang="en-US" altLang="zh-CN" sz="2000" b="1">
                <a:solidFill>
                  <a:srgbClr val="FF0000"/>
                </a:solidFill>
              </a:rPr>
              <a:t>10</a:t>
            </a:r>
            <a:r>
              <a:rPr lang="zh-CN" altLang="en-US" sz="2000" b="1">
                <a:solidFill>
                  <a:srgbClr val="FF0000"/>
                </a:solidFill>
              </a:rPr>
              <a:t>：</a:t>
            </a:r>
            <a:r>
              <a:rPr lang="zh-CN" altLang="en-US" sz="2000" b="1">
                <a:solidFill>
                  <a:srgbClr val="0000FF"/>
                </a:solidFill>
              </a:rPr>
              <a:t>有</a:t>
            </a:r>
            <a:r>
              <a:rPr lang="en-US" altLang="zh-CN" sz="2000" b="1">
                <a:solidFill>
                  <a:srgbClr val="0000FF"/>
                </a:solidFill>
              </a:rPr>
              <a:t>C</a:t>
            </a:r>
            <a:r>
              <a:rPr lang="zh-CN" altLang="en-US" sz="2000" b="1">
                <a:solidFill>
                  <a:srgbClr val="0000FF"/>
                </a:solidFill>
              </a:rPr>
              <a:t>、</a:t>
            </a:r>
            <a:r>
              <a:rPr lang="en-US" altLang="zh-CN" sz="2000" b="1">
                <a:solidFill>
                  <a:srgbClr val="0000FF"/>
                </a:solidFill>
              </a:rPr>
              <a:t>D</a:t>
            </a:r>
            <a:r>
              <a:rPr lang="zh-CN" altLang="en-US" sz="2000" b="1">
                <a:solidFill>
                  <a:srgbClr val="0000FF"/>
                </a:solidFill>
              </a:rPr>
              <a:t>两个互斥方案，</a:t>
            </a:r>
            <a:r>
              <a:rPr lang="en-US" altLang="zh-CN" sz="2000" b="1">
                <a:solidFill>
                  <a:srgbClr val="0000FF"/>
                </a:solidFill>
              </a:rPr>
              <a:t>C</a:t>
            </a:r>
            <a:r>
              <a:rPr lang="zh-CN" altLang="en-US" sz="2000" b="1">
                <a:solidFill>
                  <a:srgbClr val="0000FF"/>
                </a:solidFill>
              </a:rPr>
              <a:t>方案的初期投资为</a:t>
            </a:r>
            <a:r>
              <a:rPr lang="en-US" altLang="zh-CN" sz="2000" b="1">
                <a:solidFill>
                  <a:srgbClr val="0000FF"/>
                </a:solidFill>
              </a:rPr>
              <a:t>15000</a:t>
            </a:r>
            <a:r>
              <a:rPr lang="zh-CN" altLang="en-US" sz="2000" b="1">
                <a:solidFill>
                  <a:srgbClr val="0000FF"/>
                </a:solidFill>
              </a:rPr>
              <a:t>元，寿命期为</a:t>
            </a:r>
            <a:r>
              <a:rPr lang="en-US" altLang="zh-CN" sz="2000" b="1">
                <a:solidFill>
                  <a:srgbClr val="0000FF"/>
                </a:solidFill>
              </a:rPr>
              <a:t>5</a:t>
            </a:r>
            <a:r>
              <a:rPr lang="zh-CN" altLang="en-US" sz="2000" b="1">
                <a:solidFill>
                  <a:srgbClr val="0000FF"/>
                </a:solidFill>
              </a:rPr>
              <a:t>年，每年的净收益为</a:t>
            </a:r>
            <a:r>
              <a:rPr lang="en-US" altLang="zh-CN" sz="2000" b="1">
                <a:solidFill>
                  <a:srgbClr val="0000FF"/>
                </a:solidFill>
              </a:rPr>
              <a:t>5000</a:t>
            </a:r>
            <a:r>
              <a:rPr lang="zh-CN" altLang="en-US" sz="2000" b="1">
                <a:solidFill>
                  <a:srgbClr val="0000FF"/>
                </a:solidFill>
              </a:rPr>
              <a:t>元；</a:t>
            </a:r>
            <a:r>
              <a:rPr lang="en-US" altLang="zh-CN" sz="2000" b="1">
                <a:solidFill>
                  <a:srgbClr val="0000FF"/>
                </a:solidFill>
              </a:rPr>
              <a:t>D</a:t>
            </a:r>
            <a:r>
              <a:rPr lang="zh-CN" altLang="en-US" sz="2000" b="1">
                <a:solidFill>
                  <a:srgbClr val="0000FF"/>
                </a:solidFill>
              </a:rPr>
              <a:t>的初期投资为</a:t>
            </a:r>
            <a:r>
              <a:rPr lang="en-US" altLang="zh-CN" sz="2000" b="1">
                <a:solidFill>
                  <a:srgbClr val="0000FF"/>
                </a:solidFill>
              </a:rPr>
              <a:t>20000</a:t>
            </a:r>
            <a:r>
              <a:rPr lang="zh-CN" altLang="en-US" sz="2000" b="1">
                <a:solidFill>
                  <a:srgbClr val="0000FF"/>
                </a:solidFill>
              </a:rPr>
              <a:t>元，寿命期为</a:t>
            </a:r>
            <a:r>
              <a:rPr lang="en-US" altLang="zh-CN" sz="2000" b="1">
                <a:solidFill>
                  <a:srgbClr val="0000FF"/>
                </a:solidFill>
              </a:rPr>
              <a:t>3</a:t>
            </a:r>
            <a:r>
              <a:rPr lang="zh-CN" altLang="en-US" sz="2000" b="1">
                <a:solidFill>
                  <a:srgbClr val="0000FF"/>
                </a:solidFill>
              </a:rPr>
              <a:t>年，每年的净收益为</a:t>
            </a:r>
            <a:r>
              <a:rPr lang="en-US" altLang="zh-CN" sz="2000" b="1">
                <a:solidFill>
                  <a:srgbClr val="0000FF"/>
                </a:solidFill>
              </a:rPr>
              <a:t>10000</a:t>
            </a:r>
            <a:r>
              <a:rPr lang="zh-CN" altLang="en-US" sz="2000" b="1">
                <a:solidFill>
                  <a:srgbClr val="0000FF"/>
                </a:solidFill>
              </a:rPr>
              <a:t>元。若年折现率为</a:t>
            </a:r>
            <a:r>
              <a:rPr lang="en-US" altLang="zh-CN" sz="2000" b="1">
                <a:solidFill>
                  <a:srgbClr val="0000FF"/>
                </a:solidFill>
              </a:rPr>
              <a:t>8%</a:t>
            </a:r>
            <a:r>
              <a:rPr lang="zh-CN" altLang="en-US" sz="2000" b="1">
                <a:solidFill>
                  <a:srgbClr val="0000FF"/>
                </a:solidFill>
              </a:rPr>
              <a:t>，问：应选择哪个方案？</a:t>
            </a:r>
          </a:p>
        </p:txBody>
      </p:sp>
    </p:spTree>
  </p:cSld>
  <p:clrMapOvr>
    <a:masterClrMapping/>
  </p:clrMapOvr>
  <p:transition spd="slow">
    <p:randomBar dir="ver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灯片编号占位符 3">
            <a:extLst>
              <a:ext uri="{FF2B5EF4-FFF2-40B4-BE49-F238E27FC236}">
                <a16:creationId xmlns:a16="http://schemas.microsoft.com/office/drawing/2014/main" id="{B3AD31D8-A884-486A-ADFF-C055BA16BF84}"/>
              </a:ext>
            </a:extLst>
          </p:cNvPr>
          <p:cNvSpPr>
            <a:spLocks noGrp="1"/>
          </p:cNvSpPr>
          <p:nvPr>
            <p:ph type="sldNum" sz="quarter" idx="10"/>
          </p:nvPr>
        </p:nvSpPr>
        <p:spPr/>
        <p:txBody>
          <a:bodyPr/>
          <a:lstStyle/>
          <a:p>
            <a:fld id="{3B2972FA-086C-427E-A13F-FA789AEBA09E}" type="slidenum">
              <a:rPr lang="en-US" altLang="zh-CN"/>
              <a:pPr/>
              <a:t>71</a:t>
            </a:fld>
            <a:endParaRPr lang="en-US" altLang="zh-CN">
              <a:solidFill>
                <a:schemeClr val="tx1"/>
              </a:solidFill>
            </a:endParaRPr>
          </a:p>
        </p:txBody>
      </p:sp>
      <p:sp>
        <p:nvSpPr>
          <p:cNvPr id="136194" name="Rectangle 2">
            <a:extLst>
              <a:ext uri="{FF2B5EF4-FFF2-40B4-BE49-F238E27FC236}">
                <a16:creationId xmlns:a16="http://schemas.microsoft.com/office/drawing/2014/main" id="{F7F43547-5C30-47E9-8AA3-497C02BF7D3F}"/>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2800">
                <a:solidFill>
                  <a:srgbClr val="FFFFFF"/>
                </a:solidFill>
                <a:latin typeface="Arial Narrow" panose="020B06060202020A0204" pitchFamily="34" charset="0"/>
              </a:rPr>
              <a:t>第四节    寿命期不同的方案的评价与选择</a:t>
            </a:r>
          </a:p>
        </p:txBody>
      </p:sp>
      <p:sp>
        <p:nvSpPr>
          <p:cNvPr id="136195" name="Rectangle 3">
            <a:extLst>
              <a:ext uri="{FF2B5EF4-FFF2-40B4-BE49-F238E27FC236}">
                <a16:creationId xmlns:a16="http://schemas.microsoft.com/office/drawing/2014/main" id="{8E7D1429-703E-4191-8739-B3DEEDA01DCF}"/>
              </a:ext>
            </a:extLst>
          </p:cNvPr>
          <p:cNvSpPr>
            <a:spLocks noGrp="1" noChangeArrowheads="1"/>
          </p:cNvSpPr>
          <p:nvPr>
            <p:ph type="body" idx="1"/>
          </p:nvPr>
        </p:nvSpPr>
        <p:spPr>
          <a:xfrm>
            <a:off x="2438400" y="260350"/>
            <a:ext cx="6705600" cy="6597650"/>
          </a:xfrm>
        </p:spPr>
        <p:txBody>
          <a:bodyPr/>
          <a:lstStyle/>
          <a:p>
            <a:r>
              <a:rPr lang="zh-CN" altLang="en-US" sz="2000" b="1"/>
              <a:t>解：两个方案寿命期的最小公倍数为</a:t>
            </a:r>
            <a:r>
              <a:rPr lang="en-US" altLang="zh-CN" sz="2000" b="1"/>
              <a:t>3×5=15</a:t>
            </a:r>
            <a:r>
              <a:rPr lang="zh-CN" altLang="en-US" sz="2000" b="1"/>
              <a:t>年。</a:t>
            </a:r>
          </a:p>
          <a:p>
            <a:r>
              <a:rPr lang="zh-CN" altLang="en-US" sz="2000" b="1"/>
              <a:t>为了计算方便，画出两个方案在最小公倍数内重复实施的现金流量图，如图</a:t>
            </a:r>
            <a:r>
              <a:rPr lang="en-US" altLang="zh-CN" sz="2000" b="1"/>
              <a:t>1</a:t>
            </a:r>
            <a:r>
              <a:rPr lang="zh-CN" altLang="en-US" sz="2000" b="1"/>
              <a:t>和图</a:t>
            </a:r>
            <a:r>
              <a:rPr lang="en-US" altLang="zh-CN" sz="2000" b="1"/>
              <a:t>2</a:t>
            </a:r>
            <a:r>
              <a:rPr lang="zh-CN" altLang="en-US" sz="2000" b="1"/>
              <a:t>所示。</a:t>
            </a:r>
          </a:p>
          <a:p>
            <a:r>
              <a:rPr lang="en-US" altLang="zh-CN" sz="1600" b="1"/>
              <a:t>5000                     5000                         5000</a:t>
            </a:r>
          </a:p>
          <a:p>
            <a:pPr>
              <a:buFont typeface="Wingdings" panose="05000000000000000000" pitchFamily="2" charset="2"/>
              <a:buNone/>
            </a:pPr>
            <a:endParaRPr lang="en-US" altLang="zh-CN" sz="1600" b="1"/>
          </a:p>
          <a:p>
            <a:pPr>
              <a:buFont typeface="Wingdings" panose="05000000000000000000" pitchFamily="2" charset="2"/>
              <a:buNone/>
            </a:pPr>
            <a:r>
              <a:rPr lang="en-US" altLang="zh-CN" sz="1600" b="1"/>
              <a:t>0    1    2    3    4   5   6    7    8    9  10  11  12  13  14  15                                 </a:t>
            </a:r>
            <a:r>
              <a:rPr lang="zh-CN" altLang="en-US" sz="1600" b="1"/>
              <a:t>年</a:t>
            </a:r>
          </a:p>
          <a:p>
            <a:pPr>
              <a:buFont typeface="Wingdings" panose="05000000000000000000" pitchFamily="2" charset="2"/>
              <a:buNone/>
            </a:pPr>
            <a:endParaRPr lang="zh-CN" altLang="en-US" sz="1600" b="1"/>
          </a:p>
          <a:p>
            <a:pPr>
              <a:buFont typeface="Wingdings" panose="05000000000000000000" pitchFamily="2" charset="2"/>
              <a:buNone/>
            </a:pPr>
            <a:endParaRPr lang="zh-CN" altLang="en-US" sz="1600" b="1"/>
          </a:p>
          <a:p>
            <a:pPr>
              <a:buFont typeface="Wingdings" panose="05000000000000000000" pitchFamily="2" charset="2"/>
              <a:buNone/>
            </a:pPr>
            <a:endParaRPr lang="zh-CN" altLang="en-US" sz="1600" b="1"/>
          </a:p>
          <a:p>
            <a:pPr>
              <a:buFont typeface="Wingdings" panose="05000000000000000000" pitchFamily="2" charset="2"/>
              <a:buNone/>
            </a:pPr>
            <a:endParaRPr lang="zh-CN" altLang="en-US" sz="1600" b="1"/>
          </a:p>
          <a:p>
            <a:pPr>
              <a:buFont typeface="Wingdings" panose="05000000000000000000" pitchFamily="2" charset="2"/>
              <a:buNone/>
            </a:pPr>
            <a:endParaRPr lang="zh-CN" altLang="en-US" sz="1600" b="1"/>
          </a:p>
          <a:p>
            <a:pPr>
              <a:buFont typeface="Wingdings" panose="05000000000000000000" pitchFamily="2" charset="2"/>
              <a:buNone/>
            </a:pPr>
            <a:r>
              <a:rPr lang="en-US" altLang="zh-CN" sz="1600" b="1"/>
              <a:t>15000               15000                   15000</a:t>
            </a:r>
          </a:p>
          <a:p>
            <a:pPr>
              <a:buFont typeface="Wingdings" panose="05000000000000000000" pitchFamily="2" charset="2"/>
              <a:buNone/>
            </a:pPr>
            <a:r>
              <a:rPr lang="en-US" altLang="zh-CN" sz="1600" b="1"/>
              <a:t>                            </a:t>
            </a:r>
            <a:r>
              <a:rPr lang="zh-CN" altLang="en-US" sz="1600" b="1"/>
              <a:t>图</a:t>
            </a:r>
            <a:r>
              <a:rPr lang="en-US" altLang="zh-CN" sz="1600" b="1"/>
              <a:t>1</a:t>
            </a:r>
            <a:r>
              <a:rPr lang="zh-CN" altLang="en-US" sz="1600" b="1"/>
              <a:t>：</a:t>
            </a:r>
            <a:r>
              <a:rPr lang="en-US" altLang="zh-CN" sz="1600" b="1"/>
              <a:t>C</a:t>
            </a:r>
            <a:r>
              <a:rPr lang="zh-CN" altLang="en-US" sz="1600" b="1"/>
              <a:t>方案重复实施的现金流量图</a:t>
            </a:r>
          </a:p>
          <a:p>
            <a:pPr>
              <a:buFont typeface="Wingdings" panose="05000000000000000000" pitchFamily="2" charset="2"/>
              <a:buNone/>
            </a:pPr>
            <a:r>
              <a:rPr lang="zh-CN" altLang="en-US" sz="1600" b="1"/>
              <a:t>       </a:t>
            </a:r>
            <a:r>
              <a:rPr lang="en-US" altLang="zh-CN" sz="1600" b="1"/>
              <a:t>10000                         10000                                 10000</a:t>
            </a:r>
          </a:p>
          <a:p>
            <a:pPr>
              <a:buFont typeface="Wingdings" panose="05000000000000000000" pitchFamily="2" charset="2"/>
              <a:buNone/>
            </a:pPr>
            <a:endParaRPr lang="en-US" altLang="zh-CN" sz="1600" b="1"/>
          </a:p>
          <a:p>
            <a:pPr>
              <a:buFont typeface="Wingdings" panose="05000000000000000000" pitchFamily="2" charset="2"/>
              <a:buNone/>
            </a:pPr>
            <a:r>
              <a:rPr lang="en-US" altLang="zh-CN" sz="1600" b="1"/>
              <a:t>0   1    2    3   4    5    6   7    8    9   10  11  12 13 14  15</a:t>
            </a:r>
          </a:p>
          <a:p>
            <a:pPr>
              <a:buFont typeface="Wingdings" panose="05000000000000000000" pitchFamily="2" charset="2"/>
              <a:buNone/>
            </a:pPr>
            <a:endParaRPr lang="en-US" altLang="zh-CN" sz="1600" b="1"/>
          </a:p>
          <a:p>
            <a:pPr>
              <a:buFont typeface="Wingdings" panose="05000000000000000000" pitchFamily="2" charset="2"/>
              <a:buNone/>
            </a:pPr>
            <a:endParaRPr lang="en-US" altLang="zh-CN" sz="1600" b="1"/>
          </a:p>
          <a:p>
            <a:pPr>
              <a:buFont typeface="Wingdings" panose="05000000000000000000" pitchFamily="2" charset="2"/>
              <a:buNone/>
            </a:pPr>
            <a:endParaRPr lang="en-US" altLang="zh-CN" sz="1600" b="1"/>
          </a:p>
          <a:p>
            <a:pPr>
              <a:buFont typeface="Wingdings" panose="05000000000000000000" pitchFamily="2" charset="2"/>
              <a:buNone/>
            </a:pPr>
            <a:r>
              <a:rPr lang="en-US" altLang="zh-CN" sz="1600" b="1"/>
              <a:t>20000                                                              20000</a:t>
            </a:r>
          </a:p>
          <a:p>
            <a:pPr>
              <a:buFont typeface="Wingdings" panose="05000000000000000000" pitchFamily="2" charset="2"/>
              <a:buNone/>
            </a:pPr>
            <a:r>
              <a:rPr lang="en-US" altLang="zh-CN" sz="1600" b="1"/>
              <a:t>                              </a:t>
            </a:r>
            <a:r>
              <a:rPr lang="zh-CN" altLang="en-US" sz="1600" b="1"/>
              <a:t>图</a:t>
            </a:r>
            <a:r>
              <a:rPr lang="en-US" altLang="zh-CN" sz="1600" b="1"/>
              <a:t>1</a:t>
            </a:r>
            <a:r>
              <a:rPr lang="zh-CN" altLang="en-US" sz="1600" b="1"/>
              <a:t>：</a:t>
            </a:r>
            <a:r>
              <a:rPr lang="en-US" altLang="zh-CN" sz="1600" b="1"/>
              <a:t>D</a:t>
            </a:r>
            <a:r>
              <a:rPr lang="zh-CN" altLang="en-US" sz="1600" b="1"/>
              <a:t>方案重复实施的现金流量图</a:t>
            </a:r>
            <a:endParaRPr lang="zh-CN" altLang="en-US" sz="2000"/>
          </a:p>
        </p:txBody>
      </p:sp>
      <p:sp>
        <p:nvSpPr>
          <p:cNvPr id="136196" name="Line 4">
            <a:extLst>
              <a:ext uri="{FF2B5EF4-FFF2-40B4-BE49-F238E27FC236}">
                <a16:creationId xmlns:a16="http://schemas.microsoft.com/office/drawing/2014/main" id="{8196FFDF-815C-4108-8D7F-34DEDB32E950}"/>
              </a:ext>
            </a:extLst>
          </p:cNvPr>
          <p:cNvSpPr>
            <a:spLocks noChangeShapeType="1"/>
          </p:cNvSpPr>
          <p:nvPr/>
        </p:nvSpPr>
        <p:spPr bwMode="auto">
          <a:xfrm>
            <a:off x="2627313" y="1989138"/>
            <a:ext cx="60483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197" name="Line 5">
            <a:extLst>
              <a:ext uri="{FF2B5EF4-FFF2-40B4-BE49-F238E27FC236}">
                <a16:creationId xmlns:a16="http://schemas.microsoft.com/office/drawing/2014/main" id="{9432A7D4-B173-4B1F-BD6F-E1B662C2F96C}"/>
              </a:ext>
            </a:extLst>
          </p:cNvPr>
          <p:cNvSpPr>
            <a:spLocks noChangeShapeType="1"/>
          </p:cNvSpPr>
          <p:nvPr/>
        </p:nvSpPr>
        <p:spPr bwMode="auto">
          <a:xfrm flipV="1">
            <a:off x="2916238"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198" name="Line 6">
            <a:extLst>
              <a:ext uri="{FF2B5EF4-FFF2-40B4-BE49-F238E27FC236}">
                <a16:creationId xmlns:a16="http://schemas.microsoft.com/office/drawing/2014/main" id="{E90D62CD-F889-485A-9729-B81202501922}"/>
              </a:ext>
            </a:extLst>
          </p:cNvPr>
          <p:cNvSpPr>
            <a:spLocks noChangeShapeType="1"/>
          </p:cNvSpPr>
          <p:nvPr/>
        </p:nvSpPr>
        <p:spPr bwMode="auto">
          <a:xfrm>
            <a:off x="2627313" y="1989138"/>
            <a:ext cx="0" cy="1657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199" name="Line 7">
            <a:extLst>
              <a:ext uri="{FF2B5EF4-FFF2-40B4-BE49-F238E27FC236}">
                <a16:creationId xmlns:a16="http://schemas.microsoft.com/office/drawing/2014/main" id="{9DAC73FA-8D69-4523-9D46-DD44F476908D}"/>
              </a:ext>
            </a:extLst>
          </p:cNvPr>
          <p:cNvSpPr>
            <a:spLocks noChangeShapeType="1"/>
          </p:cNvSpPr>
          <p:nvPr/>
        </p:nvSpPr>
        <p:spPr bwMode="auto">
          <a:xfrm flipV="1">
            <a:off x="3203575"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0" name="Line 8">
            <a:extLst>
              <a:ext uri="{FF2B5EF4-FFF2-40B4-BE49-F238E27FC236}">
                <a16:creationId xmlns:a16="http://schemas.microsoft.com/office/drawing/2014/main" id="{E3530B40-9EB8-447A-9946-4B25943F0109}"/>
              </a:ext>
            </a:extLst>
          </p:cNvPr>
          <p:cNvSpPr>
            <a:spLocks noChangeShapeType="1"/>
          </p:cNvSpPr>
          <p:nvPr/>
        </p:nvSpPr>
        <p:spPr bwMode="auto">
          <a:xfrm flipV="1">
            <a:off x="3492500"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1" name="Line 9">
            <a:extLst>
              <a:ext uri="{FF2B5EF4-FFF2-40B4-BE49-F238E27FC236}">
                <a16:creationId xmlns:a16="http://schemas.microsoft.com/office/drawing/2014/main" id="{C4BAAB80-F8D5-4F39-9154-EB0C6D023FDC}"/>
              </a:ext>
            </a:extLst>
          </p:cNvPr>
          <p:cNvSpPr>
            <a:spLocks noChangeShapeType="1"/>
          </p:cNvSpPr>
          <p:nvPr/>
        </p:nvSpPr>
        <p:spPr bwMode="auto">
          <a:xfrm flipV="1">
            <a:off x="3779838"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2" name="Line 10">
            <a:extLst>
              <a:ext uri="{FF2B5EF4-FFF2-40B4-BE49-F238E27FC236}">
                <a16:creationId xmlns:a16="http://schemas.microsoft.com/office/drawing/2014/main" id="{A793B370-1FDA-430F-99F3-893A090BC84D}"/>
              </a:ext>
            </a:extLst>
          </p:cNvPr>
          <p:cNvSpPr>
            <a:spLocks noChangeShapeType="1"/>
          </p:cNvSpPr>
          <p:nvPr/>
        </p:nvSpPr>
        <p:spPr bwMode="auto">
          <a:xfrm flipV="1">
            <a:off x="4067175"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3" name="Line 11">
            <a:extLst>
              <a:ext uri="{FF2B5EF4-FFF2-40B4-BE49-F238E27FC236}">
                <a16:creationId xmlns:a16="http://schemas.microsoft.com/office/drawing/2014/main" id="{3573656B-4C4E-4B07-B302-9133DAA77C22}"/>
              </a:ext>
            </a:extLst>
          </p:cNvPr>
          <p:cNvSpPr>
            <a:spLocks noChangeShapeType="1"/>
          </p:cNvSpPr>
          <p:nvPr/>
        </p:nvSpPr>
        <p:spPr bwMode="auto">
          <a:xfrm>
            <a:off x="4067175" y="1989138"/>
            <a:ext cx="0" cy="16557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4" name="Line 12">
            <a:extLst>
              <a:ext uri="{FF2B5EF4-FFF2-40B4-BE49-F238E27FC236}">
                <a16:creationId xmlns:a16="http://schemas.microsoft.com/office/drawing/2014/main" id="{88B7AE14-3091-462E-A107-86E40113D080}"/>
              </a:ext>
            </a:extLst>
          </p:cNvPr>
          <p:cNvSpPr>
            <a:spLocks noChangeShapeType="1"/>
          </p:cNvSpPr>
          <p:nvPr/>
        </p:nvSpPr>
        <p:spPr bwMode="auto">
          <a:xfrm flipV="1">
            <a:off x="4356100"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5" name="Line 13">
            <a:extLst>
              <a:ext uri="{FF2B5EF4-FFF2-40B4-BE49-F238E27FC236}">
                <a16:creationId xmlns:a16="http://schemas.microsoft.com/office/drawing/2014/main" id="{90C97257-92F0-45E8-9889-A309503578D1}"/>
              </a:ext>
            </a:extLst>
          </p:cNvPr>
          <p:cNvSpPr>
            <a:spLocks noChangeShapeType="1"/>
          </p:cNvSpPr>
          <p:nvPr/>
        </p:nvSpPr>
        <p:spPr bwMode="auto">
          <a:xfrm flipV="1">
            <a:off x="4643438"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6" name="Line 14">
            <a:extLst>
              <a:ext uri="{FF2B5EF4-FFF2-40B4-BE49-F238E27FC236}">
                <a16:creationId xmlns:a16="http://schemas.microsoft.com/office/drawing/2014/main" id="{A84B5BB8-5EB5-4A0F-B104-EC8987BE36E4}"/>
              </a:ext>
            </a:extLst>
          </p:cNvPr>
          <p:cNvSpPr>
            <a:spLocks noChangeShapeType="1"/>
          </p:cNvSpPr>
          <p:nvPr/>
        </p:nvSpPr>
        <p:spPr bwMode="auto">
          <a:xfrm flipV="1">
            <a:off x="4932363"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7" name="Line 15">
            <a:extLst>
              <a:ext uri="{FF2B5EF4-FFF2-40B4-BE49-F238E27FC236}">
                <a16:creationId xmlns:a16="http://schemas.microsoft.com/office/drawing/2014/main" id="{A87760B1-654A-4394-9476-48B05CA2C515}"/>
              </a:ext>
            </a:extLst>
          </p:cNvPr>
          <p:cNvSpPr>
            <a:spLocks noChangeShapeType="1"/>
          </p:cNvSpPr>
          <p:nvPr/>
        </p:nvSpPr>
        <p:spPr bwMode="auto">
          <a:xfrm flipV="1">
            <a:off x="5219700"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8" name="Line 16">
            <a:extLst>
              <a:ext uri="{FF2B5EF4-FFF2-40B4-BE49-F238E27FC236}">
                <a16:creationId xmlns:a16="http://schemas.microsoft.com/office/drawing/2014/main" id="{4DD58CD5-4597-4314-8D0C-111A15B26CA9}"/>
              </a:ext>
            </a:extLst>
          </p:cNvPr>
          <p:cNvSpPr>
            <a:spLocks noChangeShapeType="1"/>
          </p:cNvSpPr>
          <p:nvPr/>
        </p:nvSpPr>
        <p:spPr bwMode="auto">
          <a:xfrm flipV="1">
            <a:off x="5508625"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09" name="Line 17">
            <a:extLst>
              <a:ext uri="{FF2B5EF4-FFF2-40B4-BE49-F238E27FC236}">
                <a16:creationId xmlns:a16="http://schemas.microsoft.com/office/drawing/2014/main" id="{D3E1B298-CCB8-4F79-9278-3AD7684608A4}"/>
              </a:ext>
            </a:extLst>
          </p:cNvPr>
          <p:cNvSpPr>
            <a:spLocks noChangeShapeType="1"/>
          </p:cNvSpPr>
          <p:nvPr/>
        </p:nvSpPr>
        <p:spPr bwMode="auto">
          <a:xfrm flipV="1">
            <a:off x="5795963"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0" name="Line 18">
            <a:extLst>
              <a:ext uri="{FF2B5EF4-FFF2-40B4-BE49-F238E27FC236}">
                <a16:creationId xmlns:a16="http://schemas.microsoft.com/office/drawing/2014/main" id="{3A77E92C-9BD5-4FFD-9691-58C0FAAD7A41}"/>
              </a:ext>
            </a:extLst>
          </p:cNvPr>
          <p:cNvSpPr>
            <a:spLocks noChangeShapeType="1"/>
          </p:cNvSpPr>
          <p:nvPr/>
        </p:nvSpPr>
        <p:spPr bwMode="auto">
          <a:xfrm flipV="1">
            <a:off x="6084888"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1" name="Line 19">
            <a:extLst>
              <a:ext uri="{FF2B5EF4-FFF2-40B4-BE49-F238E27FC236}">
                <a16:creationId xmlns:a16="http://schemas.microsoft.com/office/drawing/2014/main" id="{E64464B8-E44D-4687-8E10-4B75F7A6622C}"/>
              </a:ext>
            </a:extLst>
          </p:cNvPr>
          <p:cNvSpPr>
            <a:spLocks noChangeShapeType="1"/>
          </p:cNvSpPr>
          <p:nvPr/>
        </p:nvSpPr>
        <p:spPr bwMode="auto">
          <a:xfrm flipV="1">
            <a:off x="6372225"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2" name="Line 20">
            <a:extLst>
              <a:ext uri="{FF2B5EF4-FFF2-40B4-BE49-F238E27FC236}">
                <a16:creationId xmlns:a16="http://schemas.microsoft.com/office/drawing/2014/main" id="{35646F53-3D4A-4A18-BC3D-CB38764D59B8}"/>
              </a:ext>
            </a:extLst>
          </p:cNvPr>
          <p:cNvSpPr>
            <a:spLocks noChangeShapeType="1"/>
          </p:cNvSpPr>
          <p:nvPr/>
        </p:nvSpPr>
        <p:spPr bwMode="auto">
          <a:xfrm flipV="1">
            <a:off x="6659563"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3" name="Line 21">
            <a:extLst>
              <a:ext uri="{FF2B5EF4-FFF2-40B4-BE49-F238E27FC236}">
                <a16:creationId xmlns:a16="http://schemas.microsoft.com/office/drawing/2014/main" id="{99B7799A-D2D0-40A0-81C8-27259142E908}"/>
              </a:ext>
            </a:extLst>
          </p:cNvPr>
          <p:cNvSpPr>
            <a:spLocks noChangeShapeType="1"/>
          </p:cNvSpPr>
          <p:nvPr/>
        </p:nvSpPr>
        <p:spPr bwMode="auto">
          <a:xfrm flipV="1">
            <a:off x="6948488" y="1557338"/>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4" name="Line 22">
            <a:extLst>
              <a:ext uri="{FF2B5EF4-FFF2-40B4-BE49-F238E27FC236}">
                <a16:creationId xmlns:a16="http://schemas.microsoft.com/office/drawing/2014/main" id="{C0790A53-FD6F-4D77-9652-EB82FE19E454}"/>
              </a:ext>
            </a:extLst>
          </p:cNvPr>
          <p:cNvSpPr>
            <a:spLocks noChangeShapeType="1"/>
          </p:cNvSpPr>
          <p:nvPr/>
        </p:nvSpPr>
        <p:spPr bwMode="auto">
          <a:xfrm>
            <a:off x="5508625" y="2060575"/>
            <a:ext cx="0" cy="1655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5" name="Line 23">
            <a:extLst>
              <a:ext uri="{FF2B5EF4-FFF2-40B4-BE49-F238E27FC236}">
                <a16:creationId xmlns:a16="http://schemas.microsoft.com/office/drawing/2014/main" id="{F9F67758-BA00-49CD-AB27-8DBEFCF29051}"/>
              </a:ext>
            </a:extLst>
          </p:cNvPr>
          <p:cNvSpPr>
            <a:spLocks noChangeShapeType="1"/>
          </p:cNvSpPr>
          <p:nvPr/>
        </p:nvSpPr>
        <p:spPr bwMode="auto">
          <a:xfrm>
            <a:off x="2627313" y="5084763"/>
            <a:ext cx="55451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6" name="Line 24">
            <a:extLst>
              <a:ext uri="{FF2B5EF4-FFF2-40B4-BE49-F238E27FC236}">
                <a16:creationId xmlns:a16="http://schemas.microsoft.com/office/drawing/2014/main" id="{389CD807-004A-436F-9B5D-1A45DF72C33E}"/>
              </a:ext>
            </a:extLst>
          </p:cNvPr>
          <p:cNvSpPr>
            <a:spLocks noChangeShapeType="1"/>
          </p:cNvSpPr>
          <p:nvPr/>
        </p:nvSpPr>
        <p:spPr bwMode="auto">
          <a:xfrm>
            <a:off x="2627313" y="5084763"/>
            <a:ext cx="0" cy="1081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7" name="Line 25">
            <a:extLst>
              <a:ext uri="{FF2B5EF4-FFF2-40B4-BE49-F238E27FC236}">
                <a16:creationId xmlns:a16="http://schemas.microsoft.com/office/drawing/2014/main" id="{DF07FE79-FE65-4888-9833-458573F4F4D7}"/>
              </a:ext>
            </a:extLst>
          </p:cNvPr>
          <p:cNvSpPr>
            <a:spLocks noChangeShapeType="1"/>
          </p:cNvSpPr>
          <p:nvPr/>
        </p:nvSpPr>
        <p:spPr bwMode="auto">
          <a:xfrm flipV="1">
            <a:off x="2916238"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8" name="Line 26">
            <a:extLst>
              <a:ext uri="{FF2B5EF4-FFF2-40B4-BE49-F238E27FC236}">
                <a16:creationId xmlns:a16="http://schemas.microsoft.com/office/drawing/2014/main" id="{AC1C6EC5-36BE-42E9-AFCA-7FA1FC5C6FDC}"/>
              </a:ext>
            </a:extLst>
          </p:cNvPr>
          <p:cNvSpPr>
            <a:spLocks noChangeShapeType="1"/>
          </p:cNvSpPr>
          <p:nvPr/>
        </p:nvSpPr>
        <p:spPr bwMode="auto">
          <a:xfrm flipV="1">
            <a:off x="3203575"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19" name="Line 27">
            <a:extLst>
              <a:ext uri="{FF2B5EF4-FFF2-40B4-BE49-F238E27FC236}">
                <a16:creationId xmlns:a16="http://schemas.microsoft.com/office/drawing/2014/main" id="{400C6630-16C8-41F3-A27B-02E3F2556AF0}"/>
              </a:ext>
            </a:extLst>
          </p:cNvPr>
          <p:cNvSpPr>
            <a:spLocks noChangeShapeType="1"/>
          </p:cNvSpPr>
          <p:nvPr/>
        </p:nvSpPr>
        <p:spPr bwMode="auto">
          <a:xfrm flipV="1">
            <a:off x="3492500"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0" name="Line 28">
            <a:extLst>
              <a:ext uri="{FF2B5EF4-FFF2-40B4-BE49-F238E27FC236}">
                <a16:creationId xmlns:a16="http://schemas.microsoft.com/office/drawing/2014/main" id="{546D08E6-8319-4FFF-ACA8-6A10515E890D}"/>
              </a:ext>
            </a:extLst>
          </p:cNvPr>
          <p:cNvSpPr>
            <a:spLocks noChangeShapeType="1"/>
          </p:cNvSpPr>
          <p:nvPr/>
        </p:nvSpPr>
        <p:spPr bwMode="auto">
          <a:xfrm flipV="1">
            <a:off x="3779838"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1" name="Line 29">
            <a:extLst>
              <a:ext uri="{FF2B5EF4-FFF2-40B4-BE49-F238E27FC236}">
                <a16:creationId xmlns:a16="http://schemas.microsoft.com/office/drawing/2014/main" id="{290A35DF-4561-441B-B34A-368000AA37C9}"/>
              </a:ext>
            </a:extLst>
          </p:cNvPr>
          <p:cNvSpPr>
            <a:spLocks noChangeShapeType="1"/>
          </p:cNvSpPr>
          <p:nvPr/>
        </p:nvSpPr>
        <p:spPr bwMode="auto">
          <a:xfrm flipV="1">
            <a:off x="4067175"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2" name="Line 30">
            <a:extLst>
              <a:ext uri="{FF2B5EF4-FFF2-40B4-BE49-F238E27FC236}">
                <a16:creationId xmlns:a16="http://schemas.microsoft.com/office/drawing/2014/main" id="{EA7AE147-8A0A-473A-90DE-F8D1E7CBAF20}"/>
              </a:ext>
            </a:extLst>
          </p:cNvPr>
          <p:cNvSpPr>
            <a:spLocks noChangeShapeType="1"/>
          </p:cNvSpPr>
          <p:nvPr/>
        </p:nvSpPr>
        <p:spPr bwMode="auto">
          <a:xfrm flipV="1">
            <a:off x="4356100"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3" name="Line 31">
            <a:extLst>
              <a:ext uri="{FF2B5EF4-FFF2-40B4-BE49-F238E27FC236}">
                <a16:creationId xmlns:a16="http://schemas.microsoft.com/office/drawing/2014/main" id="{A75E657C-FDB1-46ED-94D5-7D583E6FC22D}"/>
              </a:ext>
            </a:extLst>
          </p:cNvPr>
          <p:cNvSpPr>
            <a:spLocks noChangeShapeType="1"/>
          </p:cNvSpPr>
          <p:nvPr/>
        </p:nvSpPr>
        <p:spPr bwMode="auto">
          <a:xfrm flipV="1">
            <a:off x="4643438"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4" name="Line 32">
            <a:extLst>
              <a:ext uri="{FF2B5EF4-FFF2-40B4-BE49-F238E27FC236}">
                <a16:creationId xmlns:a16="http://schemas.microsoft.com/office/drawing/2014/main" id="{7D656034-6858-48A0-98CC-54F6F4C37AB1}"/>
              </a:ext>
            </a:extLst>
          </p:cNvPr>
          <p:cNvSpPr>
            <a:spLocks noChangeShapeType="1"/>
          </p:cNvSpPr>
          <p:nvPr/>
        </p:nvSpPr>
        <p:spPr bwMode="auto">
          <a:xfrm flipV="1">
            <a:off x="4932363"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5" name="Line 33">
            <a:extLst>
              <a:ext uri="{FF2B5EF4-FFF2-40B4-BE49-F238E27FC236}">
                <a16:creationId xmlns:a16="http://schemas.microsoft.com/office/drawing/2014/main" id="{C869DBDE-65EA-4C92-8B82-33B1891CB880}"/>
              </a:ext>
            </a:extLst>
          </p:cNvPr>
          <p:cNvSpPr>
            <a:spLocks noChangeShapeType="1"/>
          </p:cNvSpPr>
          <p:nvPr/>
        </p:nvSpPr>
        <p:spPr bwMode="auto">
          <a:xfrm flipV="1">
            <a:off x="5219700"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6" name="Line 34">
            <a:extLst>
              <a:ext uri="{FF2B5EF4-FFF2-40B4-BE49-F238E27FC236}">
                <a16:creationId xmlns:a16="http://schemas.microsoft.com/office/drawing/2014/main" id="{EE0EBB40-D0A9-4FB7-A55E-FA4D5A9AADBB}"/>
              </a:ext>
            </a:extLst>
          </p:cNvPr>
          <p:cNvSpPr>
            <a:spLocks noChangeShapeType="1"/>
          </p:cNvSpPr>
          <p:nvPr/>
        </p:nvSpPr>
        <p:spPr bwMode="auto">
          <a:xfrm flipV="1">
            <a:off x="5508625"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7" name="Line 35">
            <a:extLst>
              <a:ext uri="{FF2B5EF4-FFF2-40B4-BE49-F238E27FC236}">
                <a16:creationId xmlns:a16="http://schemas.microsoft.com/office/drawing/2014/main" id="{387038B5-B2F7-41ED-9413-3DB0481C5F92}"/>
              </a:ext>
            </a:extLst>
          </p:cNvPr>
          <p:cNvSpPr>
            <a:spLocks noChangeShapeType="1"/>
          </p:cNvSpPr>
          <p:nvPr/>
        </p:nvSpPr>
        <p:spPr bwMode="auto">
          <a:xfrm flipV="1">
            <a:off x="5795963"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8" name="Line 36">
            <a:extLst>
              <a:ext uri="{FF2B5EF4-FFF2-40B4-BE49-F238E27FC236}">
                <a16:creationId xmlns:a16="http://schemas.microsoft.com/office/drawing/2014/main" id="{6A3EF012-8007-435C-9A09-D17C9B1BF41F}"/>
              </a:ext>
            </a:extLst>
          </p:cNvPr>
          <p:cNvSpPr>
            <a:spLocks noChangeShapeType="1"/>
          </p:cNvSpPr>
          <p:nvPr/>
        </p:nvSpPr>
        <p:spPr bwMode="auto">
          <a:xfrm flipV="1">
            <a:off x="6084888"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29" name="Line 37">
            <a:extLst>
              <a:ext uri="{FF2B5EF4-FFF2-40B4-BE49-F238E27FC236}">
                <a16:creationId xmlns:a16="http://schemas.microsoft.com/office/drawing/2014/main" id="{18CE404F-E6AD-4600-91F3-FA77B4FBE18F}"/>
              </a:ext>
            </a:extLst>
          </p:cNvPr>
          <p:cNvSpPr>
            <a:spLocks noChangeShapeType="1"/>
          </p:cNvSpPr>
          <p:nvPr/>
        </p:nvSpPr>
        <p:spPr bwMode="auto">
          <a:xfrm flipV="1">
            <a:off x="6372225"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0" name="Line 38">
            <a:extLst>
              <a:ext uri="{FF2B5EF4-FFF2-40B4-BE49-F238E27FC236}">
                <a16:creationId xmlns:a16="http://schemas.microsoft.com/office/drawing/2014/main" id="{88A7DD26-06F3-43E5-8E68-D7808594BCC2}"/>
              </a:ext>
            </a:extLst>
          </p:cNvPr>
          <p:cNvSpPr>
            <a:spLocks noChangeShapeType="1"/>
          </p:cNvSpPr>
          <p:nvPr/>
        </p:nvSpPr>
        <p:spPr bwMode="auto">
          <a:xfrm flipV="1">
            <a:off x="6948488"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1" name="Line 39">
            <a:extLst>
              <a:ext uri="{FF2B5EF4-FFF2-40B4-BE49-F238E27FC236}">
                <a16:creationId xmlns:a16="http://schemas.microsoft.com/office/drawing/2014/main" id="{BC626CCA-3E60-4188-BC21-C7555F178685}"/>
              </a:ext>
            </a:extLst>
          </p:cNvPr>
          <p:cNvSpPr>
            <a:spLocks noChangeShapeType="1"/>
          </p:cNvSpPr>
          <p:nvPr/>
        </p:nvSpPr>
        <p:spPr bwMode="auto">
          <a:xfrm flipV="1">
            <a:off x="6659563" y="4581525"/>
            <a:ext cx="0" cy="503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2" name="Line 40">
            <a:extLst>
              <a:ext uri="{FF2B5EF4-FFF2-40B4-BE49-F238E27FC236}">
                <a16:creationId xmlns:a16="http://schemas.microsoft.com/office/drawing/2014/main" id="{0976CBD3-DA51-486F-B73F-70D72772D140}"/>
              </a:ext>
            </a:extLst>
          </p:cNvPr>
          <p:cNvSpPr>
            <a:spLocks noChangeShapeType="1"/>
          </p:cNvSpPr>
          <p:nvPr/>
        </p:nvSpPr>
        <p:spPr bwMode="auto">
          <a:xfrm>
            <a:off x="2916238" y="1557338"/>
            <a:ext cx="4032250" cy="0"/>
          </a:xfrm>
          <a:prstGeom prst="line">
            <a:avLst/>
          </a:prstGeom>
          <a:noFill/>
          <a:ln w="19050">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3" name="Line 41">
            <a:extLst>
              <a:ext uri="{FF2B5EF4-FFF2-40B4-BE49-F238E27FC236}">
                <a16:creationId xmlns:a16="http://schemas.microsoft.com/office/drawing/2014/main" id="{B0FA738A-87F3-4E7F-A479-F0503FA49361}"/>
              </a:ext>
            </a:extLst>
          </p:cNvPr>
          <p:cNvSpPr>
            <a:spLocks noChangeShapeType="1"/>
          </p:cNvSpPr>
          <p:nvPr/>
        </p:nvSpPr>
        <p:spPr bwMode="auto">
          <a:xfrm>
            <a:off x="3492500" y="5084763"/>
            <a:ext cx="0" cy="1081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4" name="Line 42">
            <a:extLst>
              <a:ext uri="{FF2B5EF4-FFF2-40B4-BE49-F238E27FC236}">
                <a16:creationId xmlns:a16="http://schemas.microsoft.com/office/drawing/2014/main" id="{8ECD2C91-BC6E-49C0-8B35-C14C3866CA20}"/>
              </a:ext>
            </a:extLst>
          </p:cNvPr>
          <p:cNvSpPr>
            <a:spLocks noChangeShapeType="1"/>
          </p:cNvSpPr>
          <p:nvPr/>
        </p:nvSpPr>
        <p:spPr bwMode="auto">
          <a:xfrm>
            <a:off x="4356100" y="5084763"/>
            <a:ext cx="0" cy="1081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5" name="Line 43">
            <a:extLst>
              <a:ext uri="{FF2B5EF4-FFF2-40B4-BE49-F238E27FC236}">
                <a16:creationId xmlns:a16="http://schemas.microsoft.com/office/drawing/2014/main" id="{4F65FB6E-0A6A-48B9-BD2F-959AF0A193C8}"/>
              </a:ext>
            </a:extLst>
          </p:cNvPr>
          <p:cNvSpPr>
            <a:spLocks noChangeShapeType="1"/>
          </p:cNvSpPr>
          <p:nvPr/>
        </p:nvSpPr>
        <p:spPr bwMode="auto">
          <a:xfrm>
            <a:off x="5219700" y="5084763"/>
            <a:ext cx="0" cy="1081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6" name="Line 44">
            <a:extLst>
              <a:ext uri="{FF2B5EF4-FFF2-40B4-BE49-F238E27FC236}">
                <a16:creationId xmlns:a16="http://schemas.microsoft.com/office/drawing/2014/main" id="{D764E4BE-DA40-47B6-9ACD-63500BB4C5D3}"/>
              </a:ext>
            </a:extLst>
          </p:cNvPr>
          <p:cNvSpPr>
            <a:spLocks noChangeShapeType="1"/>
          </p:cNvSpPr>
          <p:nvPr/>
        </p:nvSpPr>
        <p:spPr bwMode="auto">
          <a:xfrm>
            <a:off x="6084888" y="5084763"/>
            <a:ext cx="0" cy="10810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7" name="Line 45">
            <a:extLst>
              <a:ext uri="{FF2B5EF4-FFF2-40B4-BE49-F238E27FC236}">
                <a16:creationId xmlns:a16="http://schemas.microsoft.com/office/drawing/2014/main" id="{BAC91F1D-6D6E-414D-AB18-F48973047A1D}"/>
              </a:ext>
            </a:extLst>
          </p:cNvPr>
          <p:cNvSpPr>
            <a:spLocks noChangeShapeType="1"/>
          </p:cNvSpPr>
          <p:nvPr/>
        </p:nvSpPr>
        <p:spPr bwMode="auto">
          <a:xfrm>
            <a:off x="2627313" y="6165850"/>
            <a:ext cx="3457575" cy="0"/>
          </a:xfrm>
          <a:prstGeom prst="line">
            <a:avLst/>
          </a:prstGeom>
          <a:noFill/>
          <a:ln w="19050">
            <a:solidFill>
              <a:srgbClr val="CC33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36238" name="Line 46">
            <a:extLst>
              <a:ext uri="{FF2B5EF4-FFF2-40B4-BE49-F238E27FC236}">
                <a16:creationId xmlns:a16="http://schemas.microsoft.com/office/drawing/2014/main" id="{687C335D-613E-4C05-B39C-29DC5FB85929}"/>
              </a:ext>
            </a:extLst>
          </p:cNvPr>
          <p:cNvSpPr>
            <a:spLocks noChangeShapeType="1"/>
          </p:cNvSpPr>
          <p:nvPr/>
        </p:nvSpPr>
        <p:spPr bwMode="auto">
          <a:xfrm>
            <a:off x="2916238" y="4581525"/>
            <a:ext cx="4032250" cy="0"/>
          </a:xfrm>
          <a:prstGeom prst="line">
            <a:avLst/>
          </a:prstGeom>
          <a:noFill/>
          <a:ln w="9525">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CC7AE81D-C27F-465B-883E-2BE57858F2AD}"/>
              </a:ext>
            </a:extLst>
          </p:cNvPr>
          <p:cNvSpPr>
            <a:spLocks noGrp="1"/>
          </p:cNvSpPr>
          <p:nvPr>
            <p:ph type="sldNum" sz="quarter" idx="10"/>
          </p:nvPr>
        </p:nvSpPr>
        <p:spPr/>
        <p:txBody>
          <a:bodyPr/>
          <a:lstStyle/>
          <a:p>
            <a:fld id="{CE951EF6-2A9A-4CCF-9C84-CB631A8AF5C2}" type="slidenum">
              <a:rPr lang="en-US" altLang="zh-CN"/>
              <a:pPr/>
              <a:t>72</a:t>
            </a:fld>
            <a:endParaRPr lang="en-US" altLang="zh-CN">
              <a:solidFill>
                <a:schemeClr val="tx1"/>
              </a:solidFill>
            </a:endParaRPr>
          </a:p>
        </p:txBody>
      </p:sp>
      <p:sp>
        <p:nvSpPr>
          <p:cNvPr id="137218" name="Rectangle 2">
            <a:extLst>
              <a:ext uri="{FF2B5EF4-FFF2-40B4-BE49-F238E27FC236}">
                <a16:creationId xmlns:a16="http://schemas.microsoft.com/office/drawing/2014/main" id="{ED4151DC-24B6-4651-A21A-688C5F4B8A65}"/>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2800">
                <a:solidFill>
                  <a:srgbClr val="FFFFFF"/>
                </a:solidFill>
                <a:latin typeface="Arial Narrow" panose="020B06060202020A0204" pitchFamily="34" charset="0"/>
              </a:rPr>
              <a:t>第四节    寿命期不同的方案的评价与选择</a:t>
            </a:r>
          </a:p>
        </p:txBody>
      </p:sp>
      <p:sp>
        <p:nvSpPr>
          <p:cNvPr id="137219" name="Rectangle 3">
            <a:extLst>
              <a:ext uri="{FF2B5EF4-FFF2-40B4-BE49-F238E27FC236}">
                <a16:creationId xmlns:a16="http://schemas.microsoft.com/office/drawing/2014/main" id="{CE422E78-29BA-4BEE-80FE-D09002470B3F}"/>
              </a:ext>
            </a:extLst>
          </p:cNvPr>
          <p:cNvSpPr>
            <a:spLocks noGrp="1" noChangeArrowheads="1"/>
          </p:cNvSpPr>
          <p:nvPr>
            <p:ph type="body" idx="1"/>
          </p:nvPr>
        </p:nvSpPr>
        <p:spPr>
          <a:xfrm>
            <a:off x="2438400" y="1052513"/>
            <a:ext cx="6526213" cy="5805487"/>
          </a:xfrm>
        </p:spPr>
        <p:txBody>
          <a:bodyPr/>
          <a:lstStyle/>
          <a:p>
            <a:r>
              <a:rPr lang="zh-CN" altLang="en-US" sz="2000" b="1">
                <a:solidFill>
                  <a:srgbClr val="0000FF"/>
                </a:solidFill>
              </a:rPr>
              <a:t>现在计算两个方案在最小公倍数内的净现值。</a:t>
            </a:r>
          </a:p>
          <a:p>
            <a:r>
              <a:rPr lang="zh-CN" altLang="en-US" sz="2000" b="1">
                <a:solidFill>
                  <a:srgbClr val="0000FF"/>
                </a:solidFill>
              </a:rPr>
              <a:t>    </a:t>
            </a:r>
            <a:r>
              <a:rPr lang="en-US" altLang="zh-CN" sz="2000" b="1" i="1">
                <a:solidFill>
                  <a:srgbClr val="0000FF"/>
                </a:solidFill>
              </a:rPr>
              <a:t>NPV</a:t>
            </a:r>
            <a:r>
              <a:rPr lang="en-US" altLang="zh-CN" sz="2000" b="1" i="1" baseline="-25000">
                <a:solidFill>
                  <a:srgbClr val="0000FF"/>
                </a:solidFill>
              </a:rPr>
              <a:t>C</a:t>
            </a:r>
            <a:r>
              <a:rPr lang="en-US" altLang="zh-CN" sz="2000" b="1">
                <a:solidFill>
                  <a:srgbClr val="0000FF"/>
                </a:solidFill>
              </a:rPr>
              <a:t>= 5000 (</a:t>
            </a:r>
            <a:r>
              <a:rPr lang="en-US" altLang="zh-CN" sz="2000" b="1" i="1">
                <a:solidFill>
                  <a:srgbClr val="0000FF"/>
                </a:solidFill>
              </a:rPr>
              <a:t>P/A</a:t>
            </a:r>
            <a:r>
              <a:rPr lang="en-US" altLang="zh-CN" sz="2000" b="1">
                <a:solidFill>
                  <a:srgbClr val="0000FF"/>
                </a:solidFill>
              </a:rPr>
              <a:t>,8%,15)-15000 (</a:t>
            </a:r>
            <a:r>
              <a:rPr lang="en-US" altLang="zh-CN" sz="2000" b="1" i="1">
                <a:solidFill>
                  <a:srgbClr val="0000FF"/>
                </a:solidFill>
              </a:rPr>
              <a:t>P/F</a:t>
            </a:r>
            <a:r>
              <a:rPr lang="en-US" altLang="zh-CN" sz="2000" b="1">
                <a:solidFill>
                  <a:srgbClr val="0000FF"/>
                </a:solidFill>
              </a:rPr>
              <a:t>,8%,10)</a:t>
            </a:r>
          </a:p>
          <a:p>
            <a:r>
              <a:rPr lang="en-US" altLang="zh-CN" sz="2000" b="1">
                <a:solidFill>
                  <a:srgbClr val="0000FF"/>
                </a:solidFill>
              </a:rPr>
              <a:t>                -15000 (</a:t>
            </a:r>
            <a:r>
              <a:rPr lang="en-US" altLang="zh-CN" sz="2000" b="1" i="1">
                <a:solidFill>
                  <a:srgbClr val="0000FF"/>
                </a:solidFill>
              </a:rPr>
              <a:t>P/F</a:t>
            </a:r>
            <a:r>
              <a:rPr lang="en-US" altLang="zh-CN" sz="2000" b="1">
                <a:solidFill>
                  <a:srgbClr val="0000FF"/>
                </a:solidFill>
              </a:rPr>
              <a:t>,8%,5)-15000</a:t>
            </a:r>
          </a:p>
          <a:p>
            <a:r>
              <a:rPr lang="en-US" altLang="zh-CN" sz="2000" b="1">
                <a:solidFill>
                  <a:srgbClr val="0000FF"/>
                </a:solidFill>
              </a:rPr>
              <a:t>                = 10640.85 (</a:t>
            </a:r>
            <a:r>
              <a:rPr lang="zh-CN" altLang="en-US" sz="2000" b="1">
                <a:solidFill>
                  <a:srgbClr val="0000FF"/>
                </a:solidFill>
              </a:rPr>
              <a:t>万元</a:t>
            </a:r>
            <a:r>
              <a:rPr lang="en-US" altLang="zh-CN" sz="2000" b="1">
                <a:solidFill>
                  <a:srgbClr val="0000FF"/>
                </a:solidFill>
              </a:rPr>
              <a:t>)</a:t>
            </a:r>
          </a:p>
          <a:p>
            <a:r>
              <a:rPr lang="en-US" altLang="zh-CN" sz="2000" b="1">
                <a:solidFill>
                  <a:srgbClr val="0000FF"/>
                </a:solidFill>
              </a:rPr>
              <a:t> </a:t>
            </a:r>
            <a:r>
              <a:rPr lang="en-US" altLang="zh-CN" sz="2000" b="1" i="1">
                <a:solidFill>
                  <a:srgbClr val="0000FF"/>
                </a:solidFill>
              </a:rPr>
              <a:t>NPV</a:t>
            </a:r>
            <a:r>
              <a:rPr lang="en-US" altLang="zh-CN" sz="2000" b="1" i="1" baseline="-25000">
                <a:solidFill>
                  <a:srgbClr val="0000FF"/>
                </a:solidFill>
              </a:rPr>
              <a:t>D</a:t>
            </a:r>
            <a:r>
              <a:rPr lang="en-US" altLang="zh-CN" sz="2000" b="1">
                <a:solidFill>
                  <a:srgbClr val="0000FF"/>
                </a:solidFill>
              </a:rPr>
              <a:t>= 10000 (</a:t>
            </a:r>
            <a:r>
              <a:rPr lang="en-US" altLang="zh-CN" sz="2000" b="1" i="1">
                <a:solidFill>
                  <a:srgbClr val="0000FF"/>
                </a:solidFill>
              </a:rPr>
              <a:t>P/A</a:t>
            </a:r>
            <a:r>
              <a:rPr lang="en-US" altLang="zh-CN" sz="2000" b="1">
                <a:solidFill>
                  <a:srgbClr val="0000FF"/>
                </a:solidFill>
              </a:rPr>
              <a:t>,8%,15)-20000 (</a:t>
            </a:r>
            <a:r>
              <a:rPr lang="en-US" altLang="zh-CN" sz="2000" b="1" i="1">
                <a:solidFill>
                  <a:srgbClr val="0000FF"/>
                </a:solidFill>
              </a:rPr>
              <a:t>P/F</a:t>
            </a:r>
            <a:r>
              <a:rPr lang="en-US" altLang="zh-CN" sz="2000" b="1">
                <a:solidFill>
                  <a:srgbClr val="0000FF"/>
                </a:solidFill>
              </a:rPr>
              <a:t>,8%,12)</a:t>
            </a:r>
          </a:p>
          <a:p>
            <a:r>
              <a:rPr lang="en-US" altLang="zh-CN" sz="2000" b="1">
                <a:solidFill>
                  <a:srgbClr val="0000FF"/>
                </a:solidFill>
              </a:rPr>
              <a:t>             -20000 (</a:t>
            </a:r>
            <a:r>
              <a:rPr lang="en-US" altLang="zh-CN" sz="2000" b="1" i="1">
                <a:solidFill>
                  <a:srgbClr val="0000FF"/>
                </a:solidFill>
              </a:rPr>
              <a:t>P/F</a:t>
            </a:r>
            <a:r>
              <a:rPr lang="en-US" altLang="zh-CN" sz="2000" b="1">
                <a:solidFill>
                  <a:srgbClr val="0000FF"/>
                </a:solidFill>
              </a:rPr>
              <a:t>,8%,9)- 20000 (</a:t>
            </a:r>
            <a:r>
              <a:rPr lang="en-US" altLang="zh-CN" sz="2000" b="1" i="1">
                <a:solidFill>
                  <a:srgbClr val="0000FF"/>
                </a:solidFill>
              </a:rPr>
              <a:t>P/F</a:t>
            </a:r>
            <a:r>
              <a:rPr lang="en-US" altLang="zh-CN" sz="2000" b="1">
                <a:solidFill>
                  <a:srgbClr val="0000FF"/>
                </a:solidFill>
              </a:rPr>
              <a:t>,8%,6)</a:t>
            </a:r>
          </a:p>
          <a:p>
            <a:r>
              <a:rPr lang="en-US" altLang="zh-CN" sz="2000" b="1">
                <a:solidFill>
                  <a:srgbClr val="0000FF"/>
                </a:solidFill>
              </a:rPr>
              <a:t>             -20000 (</a:t>
            </a:r>
            <a:r>
              <a:rPr lang="en-US" altLang="zh-CN" sz="2000" b="1" i="1">
                <a:solidFill>
                  <a:srgbClr val="0000FF"/>
                </a:solidFill>
              </a:rPr>
              <a:t>P/F</a:t>
            </a:r>
            <a:r>
              <a:rPr lang="en-US" altLang="zh-CN" sz="2000" b="1">
                <a:solidFill>
                  <a:srgbClr val="0000FF"/>
                </a:solidFill>
              </a:rPr>
              <a:t>,8%,3)-20000    </a:t>
            </a:r>
          </a:p>
          <a:p>
            <a:r>
              <a:rPr lang="en-US" altLang="zh-CN" sz="2000" b="1">
                <a:solidFill>
                  <a:srgbClr val="0000FF"/>
                </a:solidFill>
              </a:rPr>
              <a:t>             = 19167.71(</a:t>
            </a:r>
            <a:r>
              <a:rPr lang="zh-CN" altLang="en-US" sz="2000" b="1">
                <a:solidFill>
                  <a:srgbClr val="0000FF"/>
                </a:solidFill>
              </a:rPr>
              <a:t>万元</a:t>
            </a:r>
            <a:r>
              <a:rPr lang="en-US" altLang="zh-CN" sz="2000" b="1">
                <a:solidFill>
                  <a:srgbClr val="0000FF"/>
                </a:solidFill>
              </a:rPr>
              <a:t>)</a:t>
            </a:r>
          </a:p>
          <a:p>
            <a:r>
              <a:rPr lang="en-US" altLang="zh-CN" sz="2000" b="1">
                <a:solidFill>
                  <a:srgbClr val="0000FF"/>
                </a:solidFill>
              </a:rPr>
              <a:t>    </a:t>
            </a:r>
            <a:r>
              <a:rPr lang="zh-CN" altLang="en-US" sz="2000" b="1">
                <a:solidFill>
                  <a:srgbClr val="0000FF"/>
                </a:solidFill>
              </a:rPr>
              <a:t>由于</a:t>
            </a:r>
            <a:r>
              <a:rPr lang="en-US" altLang="zh-CN" sz="2000" b="1" i="1">
                <a:solidFill>
                  <a:srgbClr val="0000FF"/>
                </a:solidFill>
              </a:rPr>
              <a:t>NPV</a:t>
            </a:r>
            <a:r>
              <a:rPr lang="en-US" altLang="zh-CN" sz="2000" b="1" baseline="-25000">
                <a:solidFill>
                  <a:srgbClr val="0000FF"/>
                </a:solidFill>
              </a:rPr>
              <a:t>D</a:t>
            </a:r>
            <a:r>
              <a:rPr lang="en-US" altLang="zh-CN" sz="2000" b="1">
                <a:solidFill>
                  <a:srgbClr val="0000FF"/>
                </a:solidFill>
              </a:rPr>
              <a:t> &gt; </a:t>
            </a:r>
            <a:r>
              <a:rPr lang="en-US" altLang="zh-CN" sz="2000" b="1" i="1">
                <a:solidFill>
                  <a:srgbClr val="0000FF"/>
                </a:solidFill>
              </a:rPr>
              <a:t>NPV</a:t>
            </a:r>
            <a:r>
              <a:rPr lang="en-US" altLang="zh-CN" sz="2000" b="1" baseline="-25000">
                <a:solidFill>
                  <a:srgbClr val="0000FF"/>
                </a:solidFill>
              </a:rPr>
              <a:t>C</a:t>
            </a:r>
            <a:r>
              <a:rPr lang="zh-CN" altLang="en-US" sz="2000" b="1">
                <a:solidFill>
                  <a:srgbClr val="0000FF"/>
                </a:solidFill>
              </a:rPr>
              <a:t>，应选择</a:t>
            </a:r>
            <a:r>
              <a:rPr lang="en-US" altLang="zh-CN" sz="2000" b="1">
                <a:solidFill>
                  <a:srgbClr val="0000FF"/>
                </a:solidFill>
              </a:rPr>
              <a:t>D</a:t>
            </a:r>
            <a:r>
              <a:rPr lang="zh-CN" altLang="en-US" sz="2000" b="1">
                <a:solidFill>
                  <a:srgbClr val="0000FF"/>
                </a:solidFill>
              </a:rPr>
              <a:t>方案。</a:t>
            </a:r>
          </a:p>
          <a:p>
            <a:endParaRPr lang="zh-CN" altLang="en-US" sz="2000" b="1">
              <a:solidFill>
                <a:srgbClr val="0000FF"/>
              </a:solidFill>
            </a:endParaRPr>
          </a:p>
          <a:p>
            <a:endParaRPr lang="zh-CN" altLang="en-US" sz="2000" b="1"/>
          </a:p>
          <a:p>
            <a:endParaRPr lang="zh-CN" altLang="en-US" sz="2000" b="1"/>
          </a:p>
          <a:p>
            <a:r>
              <a:rPr lang="en-US" altLang="zh-CN" sz="3600" b="1">
                <a:solidFill>
                  <a:srgbClr val="CC3300"/>
                </a:solidFill>
              </a:rPr>
              <a:t>~~~~~~~~~~</a:t>
            </a:r>
            <a:r>
              <a:rPr lang="zh-CN" altLang="en-US" sz="3600" b="1">
                <a:solidFill>
                  <a:srgbClr val="CC3300"/>
                </a:solidFill>
              </a:rPr>
              <a:t>完</a:t>
            </a:r>
            <a:r>
              <a:rPr lang="en-US" altLang="zh-CN" sz="3600" b="1">
                <a:solidFill>
                  <a:srgbClr val="CC3300"/>
                </a:solidFill>
              </a:rPr>
              <a:t>~~~~~~~~~~~~</a:t>
            </a:r>
          </a:p>
        </p:txBody>
      </p:sp>
    </p:spTree>
  </p:cSld>
  <p:clrMapOvr>
    <a:masterClrMapping/>
  </p:clrMapOvr>
  <p:transition spd="slow">
    <p:randomBar dir="vert"/>
  </p:transition>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2F37D043-20DA-475A-9D12-52E5485595FE}"/>
              </a:ext>
            </a:extLst>
          </p:cNvPr>
          <p:cNvSpPr>
            <a:spLocks noGrp="1" noChangeArrowheads="1"/>
          </p:cNvSpPr>
          <p:nvPr>
            <p:ph type="dt" sz="half" idx="2"/>
          </p:nvPr>
        </p:nvSpPr>
        <p:spPr/>
        <p:txBody>
          <a:bodyPr/>
          <a:lstStyle/>
          <a:p>
            <a:fld id="{B6144F07-6270-498F-B822-5BCBB1176684}" type="datetime1">
              <a:rPr lang="zh-CN" altLang="en-US"/>
              <a:pPr/>
              <a:t>2019/1/11</a:t>
            </a:fld>
            <a:endParaRPr lang="en-US" altLang="zh-CN"/>
          </a:p>
        </p:txBody>
      </p:sp>
      <p:sp>
        <p:nvSpPr>
          <p:cNvPr id="7" name="Rectangle 10">
            <a:extLst>
              <a:ext uri="{FF2B5EF4-FFF2-40B4-BE49-F238E27FC236}">
                <a16:creationId xmlns:a16="http://schemas.microsoft.com/office/drawing/2014/main" id="{99135319-35B0-4F9E-A540-A698950AA3EF}"/>
              </a:ext>
            </a:extLst>
          </p:cNvPr>
          <p:cNvSpPr>
            <a:spLocks noGrp="1" noChangeArrowheads="1"/>
          </p:cNvSpPr>
          <p:nvPr>
            <p:ph type="sldNum" sz="quarter" idx="4"/>
          </p:nvPr>
        </p:nvSpPr>
        <p:spPr/>
        <p:txBody>
          <a:bodyPr/>
          <a:lstStyle/>
          <a:p>
            <a:fld id="{324D6D27-6FF4-43BB-913D-823E5DF067C6}" type="slidenum">
              <a:rPr lang="en-US" altLang="zh-CN"/>
              <a:pPr/>
              <a:t>73</a:t>
            </a:fld>
            <a:endParaRPr lang="en-US" altLang="zh-CN"/>
          </a:p>
        </p:txBody>
      </p:sp>
      <p:sp>
        <p:nvSpPr>
          <p:cNvPr id="138242" name="Rectangle 2">
            <a:extLst>
              <a:ext uri="{FF2B5EF4-FFF2-40B4-BE49-F238E27FC236}">
                <a16:creationId xmlns:a16="http://schemas.microsoft.com/office/drawing/2014/main" id="{2706BC73-CEB9-4399-B6E9-0A8547CE1863}"/>
              </a:ext>
            </a:extLst>
          </p:cNvPr>
          <p:cNvSpPr>
            <a:spLocks noGrp="1" noChangeArrowheads="1"/>
          </p:cNvSpPr>
          <p:nvPr>
            <p:ph type="ctrTitle"/>
          </p:nvPr>
        </p:nvSpPr>
        <p:spPr>
          <a:xfrm>
            <a:off x="1476375" y="2349500"/>
            <a:ext cx="6191250" cy="1079500"/>
          </a:xfrm>
        </p:spPr>
        <p:txBody>
          <a:bodyPr/>
          <a:lstStyle/>
          <a:p>
            <a:r>
              <a:rPr lang="zh-CN" altLang="en-US" sz="3200" b="1">
                <a:latin typeface="Arial Narrow" panose="020B06060202020A0204" pitchFamily="34" charset="0"/>
              </a:rPr>
              <a:t>第五讲  技术经济的不确定性分析</a:t>
            </a:r>
            <a:r>
              <a:rPr lang="zh-CN" altLang="en-US" sz="6000">
                <a:latin typeface="Arial Narrow" panose="020B06060202020A0204" pitchFamily="34" charset="0"/>
              </a:rPr>
              <a:t>  </a:t>
            </a:r>
          </a:p>
        </p:txBody>
      </p:sp>
      <p:pic>
        <p:nvPicPr>
          <p:cNvPr id="138243" name="Picture 3" descr="R03">
            <a:extLst>
              <a:ext uri="{FF2B5EF4-FFF2-40B4-BE49-F238E27FC236}">
                <a16:creationId xmlns:a16="http://schemas.microsoft.com/office/drawing/2014/main" id="{EE00F9B4-F3C0-49A8-9EE2-EFCC10DCE52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7833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8244" name="Picture 4" descr="R03">
            <a:extLst>
              <a:ext uri="{FF2B5EF4-FFF2-40B4-BE49-F238E27FC236}">
                <a16:creationId xmlns:a16="http://schemas.microsoft.com/office/drawing/2014/main" id="{2385A5D8-ED5D-4876-AC70-C9CBB48556F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105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8245" name="Picture 5" descr="R03">
            <a:extLst>
              <a:ext uri="{FF2B5EF4-FFF2-40B4-BE49-F238E27FC236}">
                <a16:creationId xmlns:a16="http://schemas.microsoft.com/office/drawing/2014/main" id="{98DCCD35-17C3-4597-8623-8E49D63D51B3}"/>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7150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24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99DA929C-C2DC-490C-9925-52499BF22C2C}"/>
              </a:ext>
            </a:extLst>
          </p:cNvPr>
          <p:cNvSpPr>
            <a:spLocks noGrp="1"/>
          </p:cNvSpPr>
          <p:nvPr>
            <p:ph type="sldNum" sz="quarter" idx="10"/>
          </p:nvPr>
        </p:nvSpPr>
        <p:spPr/>
        <p:txBody>
          <a:bodyPr/>
          <a:lstStyle/>
          <a:p>
            <a:fld id="{A80BEE34-B637-43F8-88F8-E6B785C63D69}" type="slidenum">
              <a:rPr lang="en-US" altLang="zh-CN"/>
              <a:pPr/>
              <a:t>74</a:t>
            </a:fld>
            <a:endParaRPr lang="en-US" altLang="zh-CN">
              <a:solidFill>
                <a:schemeClr val="tx1"/>
              </a:solidFill>
            </a:endParaRPr>
          </a:p>
        </p:txBody>
      </p:sp>
      <p:sp>
        <p:nvSpPr>
          <p:cNvPr id="140290" name="Rectangle 2">
            <a:extLst>
              <a:ext uri="{FF2B5EF4-FFF2-40B4-BE49-F238E27FC236}">
                <a16:creationId xmlns:a16="http://schemas.microsoft.com/office/drawing/2014/main" id="{118718A4-FE27-4374-9DEE-C63EDCCFBFD0}"/>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solidFill>
                  <a:srgbClr val="FFFFFF"/>
                </a:solidFill>
                <a:latin typeface="Arial Narrow" panose="020B06060202020A0204" pitchFamily="34" charset="0"/>
              </a:rPr>
              <a:t>主  要  内  容</a:t>
            </a:r>
            <a:endParaRPr lang="zh-CN" altLang="en-US" b="1">
              <a:latin typeface="Arial Narrow" panose="020B06060202020A0204" pitchFamily="34" charset="0"/>
            </a:endParaRPr>
          </a:p>
        </p:txBody>
      </p:sp>
      <p:sp>
        <p:nvSpPr>
          <p:cNvPr id="140291" name="Rectangle 3">
            <a:extLst>
              <a:ext uri="{FF2B5EF4-FFF2-40B4-BE49-F238E27FC236}">
                <a16:creationId xmlns:a16="http://schemas.microsoft.com/office/drawing/2014/main" id="{3D315598-BF24-47FC-BB2C-F8E557255AC9}"/>
              </a:ext>
            </a:extLst>
          </p:cNvPr>
          <p:cNvSpPr>
            <a:spLocks noGrp="1" noChangeArrowheads="1"/>
          </p:cNvSpPr>
          <p:nvPr>
            <p:ph type="body" idx="1"/>
          </p:nvPr>
        </p:nvSpPr>
        <p:spPr>
          <a:xfrm>
            <a:off x="3348038" y="1052513"/>
            <a:ext cx="3960812" cy="3455987"/>
          </a:xfrm>
        </p:spPr>
        <p:txBody>
          <a:bodyPr/>
          <a:lstStyle/>
          <a:p>
            <a:pPr>
              <a:buFont typeface="Wingdings" panose="05000000000000000000" pitchFamily="2" charset="2"/>
              <a:buNone/>
            </a:pPr>
            <a:r>
              <a:rPr lang="zh-CN" altLang="en-US" sz="3600" b="1">
                <a:solidFill>
                  <a:srgbClr val="0066FF"/>
                </a:solidFill>
                <a:latin typeface="Arial Narrow" panose="020B06060202020A0204" pitchFamily="34" charset="0"/>
                <a:ea typeface="隶书" panose="02010509060101010101" pitchFamily="49" charset="-122"/>
              </a:rPr>
              <a:t>盈亏平衡分析</a:t>
            </a:r>
          </a:p>
          <a:p>
            <a:pPr>
              <a:buFont typeface="Wingdings" panose="05000000000000000000" pitchFamily="2" charset="2"/>
              <a:buNone/>
            </a:pPr>
            <a:r>
              <a:rPr lang="zh-CN" altLang="en-US" sz="3600" b="1">
                <a:solidFill>
                  <a:srgbClr val="0066FF"/>
                </a:solidFill>
                <a:latin typeface="Arial Narrow" panose="020B06060202020A0204" pitchFamily="34" charset="0"/>
                <a:ea typeface="隶书" panose="02010509060101010101" pitchFamily="49" charset="-122"/>
              </a:rPr>
              <a:t>敏感性分析</a:t>
            </a:r>
          </a:p>
          <a:p>
            <a:pPr>
              <a:buFont typeface="Wingdings" panose="05000000000000000000" pitchFamily="2" charset="2"/>
              <a:buNone/>
            </a:pPr>
            <a:r>
              <a:rPr lang="zh-CN" altLang="en-US" sz="3600" b="1">
                <a:solidFill>
                  <a:srgbClr val="0066FF"/>
                </a:solidFill>
                <a:latin typeface="Arial Narrow" panose="020B06060202020A0204" pitchFamily="34" charset="0"/>
                <a:ea typeface="隶书" panose="02010509060101010101" pitchFamily="49" charset="-122"/>
              </a:rPr>
              <a:t>概率分析</a:t>
            </a:r>
          </a:p>
          <a:p>
            <a:pPr>
              <a:buFont typeface="Wingdings" panose="05000000000000000000" pitchFamily="2" charset="2"/>
              <a:buNone/>
            </a:pPr>
            <a:r>
              <a:rPr lang="zh-CN" altLang="en-US" sz="3600" b="1">
                <a:solidFill>
                  <a:srgbClr val="0066FF"/>
                </a:solidFill>
                <a:latin typeface="Arial Narrow" panose="020B06060202020A0204" pitchFamily="34" charset="0"/>
                <a:ea typeface="隶书" panose="02010509060101010101" pitchFamily="49" charset="-122"/>
              </a:rPr>
              <a:t>决策树分析</a:t>
            </a: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slide(fromBottom)">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slide(fromBottom)">
                                      <p:cBhvr>
                                        <p:cTn id="12" dur="500"/>
                                        <p:tgtEl>
                                          <p:spTgt spid="14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slide(fromBottom)">
                                      <p:cBhvr>
                                        <p:cTn id="17" dur="500"/>
                                        <p:tgtEl>
                                          <p:spTgt spid="1402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40291">
                                            <p:txEl>
                                              <p:pRg st="3" end="3"/>
                                            </p:txEl>
                                          </p:spTgt>
                                        </p:tgtEl>
                                        <p:attrNameLst>
                                          <p:attrName>style.visibility</p:attrName>
                                        </p:attrNameLst>
                                      </p:cBhvr>
                                      <p:to>
                                        <p:strVal val="visible"/>
                                      </p:to>
                                    </p:set>
                                    <p:animEffect transition="in" filter="slide(fromBottom)">
                                      <p:cBhvr>
                                        <p:cTn id="22" dur="500"/>
                                        <p:tgtEl>
                                          <p:spTgt spid="140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灯片编号占位符 4">
            <a:extLst>
              <a:ext uri="{FF2B5EF4-FFF2-40B4-BE49-F238E27FC236}">
                <a16:creationId xmlns:a16="http://schemas.microsoft.com/office/drawing/2014/main" id="{D89D1A07-B849-43A6-8845-4E1D0044F1EF}"/>
              </a:ext>
            </a:extLst>
          </p:cNvPr>
          <p:cNvSpPr>
            <a:spLocks noGrp="1"/>
          </p:cNvSpPr>
          <p:nvPr>
            <p:ph type="sldNum" sz="quarter" idx="10"/>
          </p:nvPr>
        </p:nvSpPr>
        <p:spPr/>
        <p:txBody>
          <a:bodyPr/>
          <a:lstStyle/>
          <a:p>
            <a:fld id="{3415B891-2432-4D41-8EF5-EBD05B100910}" type="slidenum">
              <a:rPr lang="en-US" altLang="zh-CN"/>
              <a:pPr/>
              <a:t>75</a:t>
            </a:fld>
            <a:endParaRPr lang="en-US" altLang="zh-CN">
              <a:solidFill>
                <a:schemeClr val="tx1"/>
              </a:solidFill>
            </a:endParaRPr>
          </a:p>
        </p:txBody>
      </p:sp>
      <p:sp>
        <p:nvSpPr>
          <p:cNvPr id="142338" name="Rectangle 2">
            <a:extLst>
              <a:ext uri="{FF2B5EF4-FFF2-40B4-BE49-F238E27FC236}">
                <a16:creationId xmlns:a16="http://schemas.microsoft.com/office/drawing/2014/main" id="{829227DD-98A1-4C93-9B81-08B1EE6F2A30}"/>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盈亏平衡分析 </a:t>
            </a:r>
            <a:endParaRPr lang="zh-CN" altLang="en-US">
              <a:latin typeface="Arial Narrow" panose="020B06060202020A0204" pitchFamily="34" charset="0"/>
            </a:endParaRPr>
          </a:p>
        </p:txBody>
      </p:sp>
      <p:sp>
        <p:nvSpPr>
          <p:cNvPr id="142339" name="Rectangle 3">
            <a:extLst>
              <a:ext uri="{FF2B5EF4-FFF2-40B4-BE49-F238E27FC236}">
                <a16:creationId xmlns:a16="http://schemas.microsoft.com/office/drawing/2014/main" id="{61C30F37-3DF7-4369-A4C7-E192BDE6FA97}"/>
              </a:ext>
            </a:extLst>
          </p:cNvPr>
          <p:cNvSpPr>
            <a:spLocks noGrp="1" noChangeArrowheads="1"/>
          </p:cNvSpPr>
          <p:nvPr>
            <p:ph type="body" sz="half" idx="1"/>
          </p:nvPr>
        </p:nvSpPr>
        <p:spPr>
          <a:xfrm>
            <a:off x="2438400" y="0"/>
            <a:ext cx="6381750" cy="6858000"/>
          </a:xfrm>
        </p:spPr>
        <p:txBody>
          <a:bodyPr/>
          <a:lstStyle/>
          <a:p>
            <a:pPr>
              <a:lnSpc>
                <a:spcPct val="130000"/>
              </a:lnSpc>
              <a:buFont typeface="Wingdings" panose="05000000000000000000" pitchFamily="2" charset="2"/>
              <a:buNone/>
            </a:pPr>
            <a:r>
              <a:rPr lang="zh-CN" altLang="en-US" sz="1600" b="1">
                <a:latin typeface="宋体" panose="02010600030101010101" pitchFamily="2" charset="-122"/>
              </a:rPr>
              <a:t>不确定因素的出现</a:t>
            </a:r>
            <a:r>
              <a:rPr lang="en-US" altLang="zh-CN" sz="1600" b="1">
                <a:latin typeface="宋体" panose="02010600030101010101" pitchFamily="2" charset="-122"/>
              </a:rPr>
              <a:t>,</a:t>
            </a:r>
            <a:r>
              <a:rPr lang="zh-CN" altLang="en-US" sz="1600" b="1">
                <a:latin typeface="宋体" panose="02010600030101010101" pitchFamily="2" charset="-122"/>
              </a:rPr>
              <a:t>可能造成损失</a:t>
            </a:r>
            <a:r>
              <a:rPr lang="en-US" altLang="zh-CN" sz="1600" b="1">
                <a:latin typeface="宋体" panose="02010600030101010101" pitchFamily="2" charset="-122"/>
              </a:rPr>
              <a:t>,</a:t>
            </a:r>
            <a:r>
              <a:rPr lang="zh-CN" altLang="en-US" sz="1600" b="1">
                <a:latin typeface="宋体" panose="02010600030101010101" pitchFamily="2" charset="-122"/>
              </a:rPr>
              <a:t>即风险。</a:t>
            </a:r>
          </a:p>
          <a:p>
            <a:pPr>
              <a:lnSpc>
                <a:spcPct val="130000"/>
              </a:lnSpc>
              <a:buFont typeface="Wingdings" panose="05000000000000000000" pitchFamily="2" charset="2"/>
              <a:buNone/>
            </a:pPr>
            <a:r>
              <a:rPr lang="zh-CN" altLang="en-US" sz="1800" b="1">
                <a:solidFill>
                  <a:srgbClr val="FF0000"/>
                </a:solidFill>
                <a:latin typeface="宋体" panose="02010600030101010101" pitchFamily="2" charset="-122"/>
              </a:rPr>
              <a:t>一、线性盈亏平衡分析</a:t>
            </a:r>
          </a:p>
          <a:p>
            <a:pPr>
              <a:lnSpc>
                <a:spcPct val="95000"/>
              </a:lnSpc>
              <a:buFont typeface="Wingdings" panose="05000000000000000000" pitchFamily="2" charset="2"/>
              <a:buNone/>
            </a:pPr>
            <a:endParaRPr lang="zh-CN" altLang="en-US" sz="1400" b="1">
              <a:latin typeface="宋体" panose="02010600030101010101" pitchFamily="2" charset="-122"/>
            </a:endParaRPr>
          </a:p>
          <a:p>
            <a:pPr>
              <a:lnSpc>
                <a:spcPct val="95000"/>
              </a:lnSpc>
              <a:buFont typeface="Wingdings" panose="05000000000000000000" pitchFamily="2" charset="2"/>
              <a:buNone/>
            </a:pPr>
            <a:r>
              <a:rPr lang="zh-CN" altLang="en-US" sz="1800" b="1">
                <a:latin typeface="宋体" panose="02010600030101010101" pitchFamily="2" charset="-122"/>
              </a:rPr>
              <a:t>金额                         销售收入</a:t>
            </a:r>
          </a:p>
          <a:p>
            <a:pPr>
              <a:lnSpc>
                <a:spcPct val="95000"/>
              </a:lnSpc>
              <a:buFont typeface="Wingdings" panose="05000000000000000000" pitchFamily="2" charset="2"/>
              <a:buNone/>
            </a:pPr>
            <a:r>
              <a:rPr lang="zh-CN" altLang="en-US" sz="1800" b="1">
                <a:latin typeface="宋体" panose="02010600030101010101" pitchFamily="2" charset="-122"/>
              </a:rPr>
              <a:t>                                总成本</a:t>
            </a:r>
          </a:p>
          <a:p>
            <a:pPr>
              <a:lnSpc>
                <a:spcPct val="95000"/>
              </a:lnSpc>
              <a:buFont typeface="Wingdings" panose="05000000000000000000" pitchFamily="2" charset="2"/>
              <a:buNone/>
            </a:pPr>
            <a:r>
              <a:rPr lang="zh-CN" altLang="en-US" sz="1800" b="1">
                <a:latin typeface="宋体" panose="02010600030101010101" pitchFamily="2" charset="-122"/>
              </a:rPr>
              <a:t>                 </a:t>
            </a:r>
            <a:r>
              <a:rPr lang="en-US" altLang="zh-CN" sz="1800" b="1">
                <a:latin typeface="宋体" panose="02010600030101010101" pitchFamily="2" charset="-122"/>
              </a:rPr>
              <a:t>M</a:t>
            </a:r>
          </a:p>
          <a:p>
            <a:pPr>
              <a:lnSpc>
                <a:spcPct val="95000"/>
              </a:lnSpc>
              <a:buFont typeface="Wingdings" panose="05000000000000000000" pitchFamily="2" charset="2"/>
              <a:buNone/>
            </a:pPr>
            <a:r>
              <a:rPr lang="zh-CN" altLang="en-US" sz="1800" b="1">
                <a:latin typeface="宋体" panose="02010600030101010101" pitchFamily="2" charset="-122"/>
              </a:rPr>
              <a:t>固定</a:t>
            </a:r>
          </a:p>
          <a:p>
            <a:pPr>
              <a:lnSpc>
                <a:spcPct val="95000"/>
              </a:lnSpc>
              <a:buFont typeface="Wingdings" panose="05000000000000000000" pitchFamily="2" charset="2"/>
              <a:buNone/>
            </a:pPr>
            <a:r>
              <a:rPr lang="zh-CN" altLang="en-US" sz="1800" b="1">
                <a:latin typeface="宋体" panose="02010600030101010101" pitchFamily="2" charset="-122"/>
              </a:rPr>
              <a:t>成本</a:t>
            </a:r>
          </a:p>
          <a:p>
            <a:pPr>
              <a:lnSpc>
                <a:spcPct val="95000"/>
              </a:lnSpc>
              <a:buFont typeface="Wingdings" panose="05000000000000000000" pitchFamily="2" charset="2"/>
              <a:buNone/>
            </a:pPr>
            <a:endParaRPr lang="zh-CN" altLang="en-US" sz="1800" b="1">
              <a:latin typeface="宋体" panose="02010600030101010101" pitchFamily="2" charset="-122"/>
            </a:endParaRPr>
          </a:p>
          <a:p>
            <a:pPr>
              <a:lnSpc>
                <a:spcPct val="95000"/>
              </a:lnSpc>
              <a:buFont typeface="Wingdings" panose="05000000000000000000" pitchFamily="2" charset="2"/>
              <a:buNone/>
            </a:pPr>
            <a:r>
              <a:rPr lang="zh-CN" altLang="en-US" sz="1800" b="1">
                <a:latin typeface="宋体" panose="02010600030101010101" pitchFamily="2" charset="-122"/>
              </a:rPr>
              <a:t>                  </a:t>
            </a:r>
            <a:r>
              <a:rPr lang="en-US" altLang="zh-CN" sz="1800" b="1">
                <a:latin typeface="宋体" panose="02010600030101010101" pitchFamily="2" charset="-122"/>
              </a:rPr>
              <a:t>Q</a:t>
            </a:r>
            <a:r>
              <a:rPr lang="en-US" altLang="zh-CN" sz="1800" b="1" baseline="30000">
                <a:latin typeface="宋体" panose="02010600030101010101" pitchFamily="2" charset="-122"/>
              </a:rPr>
              <a:t>*</a:t>
            </a:r>
            <a:r>
              <a:rPr lang="en-US" altLang="zh-CN" sz="1800" b="1">
                <a:latin typeface="宋体" panose="02010600030101010101" pitchFamily="2" charset="-122"/>
              </a:rPr>
              <a:t>                        </a:t>
            </a:r>
            <a:r>
              <a:rPr lang="zh-CN" altLang="en-US" sz="1800" b="1">
                <a:latin typeface="宋体" panose="02010600030101010101" pitchFamily="2" charset="-122"/>
              </a:rPr>
              <a:t>产量</a:t>
            </a:r>
          </a:p>
          <a:p>
            <a:pPr>
              <a:lnSpc>
                <a:spcPct val="95000"/>
              </a:lnSpc>
              <a:buFont typeface="Wingdings" panose="05000000000000000000" pitchFamily="2" charset="2"/>
              <a:buNone/>
            </a:pPr>
            <a:endParaRPr lang="zh-CN" altLang="en-US" sz="1800" b="1">
              <a:latin typeface="宋体" panose="02010600030101010101" pitchFamily="2" charset="-122"/>
            </a:endParaRPr>
          </a:p>
          <a:p>
            <a:pPr>
              <a:lnSpc>
                <a:spcPct val="95000"/>
              </a:lnSpc>
              <a:buFont typeface="Wingdings" panose="05000000000000000000" pitchFamily="2" charset="2"/>
              <a:buNone/>
            </a:pPr>
            <a:r>
              <a:rPr lang="en-US" altLang="zh-CN" sz="1800" b="1">
                <a:latin typeface="宋体" panose="02010600030101010101" pitchFamily="2" charset="-122"/>
              </a:rPr>
              <a:t>P</a:t>
            </a:r>
            <a:r>
              <a:rPr lang="en-US" altLang="zh-CN" sz="1800" b="1">
                <a:latin typeface="Arial Black" panose="020B0A04020102020204" pitchFamily="34" charset="0"/>
              </a:rPr>
              <a:t>——</a:t>
            </a:r>
            <a:r>
              <a:rPr lang="zh-CN" altLang="en-US" sz="1800" b="1">
                <a:latin typeface="宋体" panose="02010600030101010101" pitchFamily="2" charset="-122"/>
              </a:rPr>
              <a:t>产品价格，   </a:t>
            </a:r>
            <a:r>
              <a:rPr lang="en-US" altLang="zh-CN" sz="1800" b="1">
                <a:latin typeface="宋体" panose="02010600030101010101" pitchFamily="2" charset="-122"/>
              </a:rPr>
              <a:t>Q</a:t>
            </a:r>
            <a:r>
              <a:rPr lang="en-US" altLang="zh-CN" sz="1800" b="1">
                <a:latin typeface="Arial Black" panose="020B0A04020102020204" pitchFamily="34" charset="0"/>
              </a:rPr>
              <a:t>——</a:t>
            </a:r>
            <a:r>
              <a:rPr lang="zh-CN" altLang="en-US" sz="1800" b="1">
                <a:latin typeface="宋体" panose="02010600030101010101" pitchFamily="2" charset="-122"/>
              </a:rPr>
              <a:t>产品产量，  </a:t>
            </a:r>
            <a:r>
              <a:rPr lang="en-US" altLang="zh-CN" sz="1800" b="1">
                <a:latin typeface="宋体" panose="02010600030101010101" pitchFamily="2" charset="-122"/>
              </a:rPr>
              <a:t>TR</a:t>
            </a:r>
            <a:r>
              <a:rPr lang="en-US" altLang="zh-CN" sz="1800" b="1">
                <a:latin typeface="Arial Black" panose="020B0A04020102020204" pitchFamily="34" charset="0"/>
              </a:rPr>
              <a:t>——</a:t>
            </a:r>
            <a:r>
              <a:rPr lang="zh-CN" altLang="en-US" sz="1800" b="1">
                <a:latin typeface="宋体" panose="02010600030101010101" pitchFamily="2" charset="-122"/>
              </a:rPr>
              <a:t>销售收入，</a:t>
            </a:r>
          </a:p>
          <a:p>
            <a:pPr>
              <a:lnSpc>
                <a:spcPct val="95000"/>
              </a:lnSpc>
              <a:buFont typeface="Wingdings" panose="05000000000000000000" pitchFamily="2" charset="2"/>
              <a:buNone/>
            </a:pPr>
            <a:r>
              <a:rPr lang="en-US" altLang="zh-CN" sz="1800" b="1">
                <a:latin typeface="宋体" panose="02010600030101010101" pitchFamily="2" charset="-122"/>
              </a:rPr>
              <a:t>F</a:t>
            </a:r>
            <a:r>
              <a:rPr lang="en-US" altLang="zh-CN" sz="1800" b="1" baseline="-25000">
                <a:latin typeface="宋体" panose="02010600030101010101" pitchFamily="2" charset="-122"/>
              </a:rPr>
              <a:t>C</a:t>
            </a:r>
            <a:r>
              <a:rPr lang="en-US" altLang="zh-CN" sz="1800" b="1">
                <a:latin typeface="Arial Black" panose="020B0A04020102020204" pitchFamily="34" charset="0"/>
              </a:rPr>
              <a:t>——</a:t>
            </a:r>
            <a:r>
              <a:rPr lang="zh-CN" altLang="en-US" sz="1800" b="1">
                <a:latin typeface="宋体" panose="02010600030101010101" pitchFamily="2" charset="-122"/>
              </a:rPr>
              <a:t>固定成本，  </a:t>
            </a:r>
            <a:r>
              <a:rPr lang="en-US" altLang="zh-CN" sz="1800" b="1">
                <a:latin typeface="宋体" panose="02010600030101010101" pitchFamily="2" charset="-122"/>
              </a:rPr>
              <a:t>V</a:t>
            </a:r>
            <a:r>
              <a:rPr lang="en-US" altLang="zh-CN" sz="1800" b="1" baseline="-25000">
                <a:latin typeface="宋体" panose="02010600030101010101" pitchFamily="2" charset="-122"/>
              </a:rPr>
              <a:t>C</a:t>
            </a:r>
            <a:r>
              <a:rPr lang="en-US" altLang="zh-CN" sz="1800" b="1">
                <a:latin typeface="Arial Black" panose="020B0A04020102020204" pitchFamily="34" charset="0"/>
              </a:rPr>
              <a:t>——</a:t>
            </a:r>
            <a:r>
              <a:rPr lang="zh-CN" altLang="en-US" sz="1800" b="1">
                <a:latin typeface="宋体" panose="02010600030101010101" pitchFamily="2" charset="-122"/>
              </a:rPr>
              <a:t>单位变动成本，</a:t>
            </a:r>
          </a:p>
          <a:p>
            <a:pPr>
              <a:lnSpc>
                <a:spcPct val="95000"/>
              </a:lnSpc>
              <a:buFont typeface="Wingdings" panose="05000000000000000000" pitchFamily="2" charset="2"/>
              <a:buNone/>
            </a:pPr>
            <a:r>
              <a:rPr lang="en-US" altLang="zh-CN" sz="1800" b="1">
                <a:latin typeface="宋体" panose="02010600030101010101" pitchFamily="2" charset="-122"/>
              </a:rPr>
              <a:t>TC</a:t>
            </a:r>
            <a:r>
              <a:rPr lang="en-US" altLang="zh-CN" sz="1800" b="1">
                <a:latin typeface="Arial Black" panose="020B0A04020102020204" pitchFamily="34" charset="0"/>
              </a:rPr>
              <a:t>——</a:t>
            </a:r>
            <a:r>
              <a:rPr lang="zh-CN" altLang="en-US" sz="1800" b="1">
                <a:latin typeface="宋体" panose="02010600030101010101" pitchFamily="2" charset="-122"/>
              </a:rPr>
              <a:t>总成本，    </a:t>
            </a:r>
            <a:r>
              <a:rPr lang="en-US" altLang="zh-CN" sz="1800" b="1">
                <a:latin typeface="宋体" panose="02010600030101010101" pitchFamily="2" charset="-122"/>
              </a:rPr>
              <a:t>t</a:t>
            </a:r>
            <a:r>
              <a:rPr lang="en-US" altLang="zh-CN" sz="1800" b="1">
                <a:latin typeface="Arial Black" panose="020B0A04020102020204" pitchFamily="34" charset="0"/>
              </a:rPr>
              <a:t>——</a:t>
            </a:r>
            <a:r>
              <a:rPr lang="zh-CN" altLang="en-US" sz="1800" b="1">
                <a:latin typeface="宋体" panose="02010600030101010101" pitchFamily="2" charset="-122"/>
              </a:rPr>
              <a:t>单位产品税金，</a:t>
            </a:r>
          </a:p>
          <a:p>
            <a:pPr>
              <a:lnSpc>
                <a:spcPct val="95000"/>
              </a:lnSpc>
              <a:buFont typeface="Wingdings" panose="05000000000000000000" pitchFamily="2" charset="2"/>
              <a:buChar char=" "/>
            </a:pPr>
            <a:r>
              <a:rPr lang="zh-CN" altLang="en-US" sz="1800" b="1">
                <a:latin typeface="宋体" panose="02010600030101010101" pitchFamily="2" charset="-122"/>
              </a:rPr>
              <a:t> </a:t>
            </a:r>
            <a:r>
              <a:rPr lang="en-US" altLang="zh-CN" sz="1800" b="1">
                <a:latin typeface="宋体" panose="02010600030101010101" pitchFamily="2" charset="-122"/>
              </a:rPr>
              <a:t>TR = P.Q-t.Q </a:t>
            </a:r>
            <a:r>
              <a:rPr lang="zh-CN" altLang="en-US" sz="1800" b="1">
                <a:latin typeface="宋体" panose="02010600030101010101" pitchFamily="2" charset="-122"/>
              </a:rPr>
              <a:t>，  </a:t>
            </a:r>
            <a:r>
              <a:rPr lang="en-US" altLang="zh-CN" sz="1800" b="1">
                <a:latin typeface="宋体" panose="02010600030101010101" pitchFamily="2" charset="-122"/>
              </a:rPr>
              <a:t>TC = F</a:t>
            </a:r>
            <a:r>
              <a:rPr lang="en-US" altLang="zh-CN" sz="1800" b="1" baseline="-25000">
                <a:latin typeface="宋体" panose="02010600030101010101" pitchFamily="2" charset="-122"/>
              </a:rPr>
              <a:t>C</a:t>
            </a:r>
            <a:r>
              <a:rPr lang="en-US" altLang="zh-CN" sz="1800" b="1">
                <a:latin typeface="宋体" panose="02010600030101010101" pitchFamily="2" charset="-122"/>
              </a:rPr>
              <a:t>+V</a:t>
            </a:r>
            <a:r>
              <a:rPr lang="en-US" altLang="zh-CN" sz="1800" b="1" baseline="-25000">
                <a:latin typeface="宋体" panose="02010600030101010101" pitchFamily="2" charset="-122"/>
              </a:rPr>
              <a:t>C</a:t>
            </a:r>
            <a:r>
              <a:rPr lang="en-US" altLang="zh-CN" sz="1800" b="1">
                <a:latin typeface="宋体" panose="02010600030101010101" pitchFamily="2" charset="-122"/>
              </a:rPr>
              <a:t>.Q</a:t>
            </a:r>
          </a:p>
          <a:p>
            <a:pPr>
              <a:lnSpc>
                <a:spcPct val="95000"/>
              </a:lnSpc>
              <a:buFont typeface="Wingdings" panose="05000000000000000000" pitchFamily="2" charset="2"/>
              <a:buNone/>
            </a:pPr>
            <a:r>
              <a:rPr lang="zh-CN" altLang="en-US" sz="1800" b="1">
                <a:solidFill>
                  <a:schemeClr val="accent2"/>
                </a:solidFill>
                <a:latin typeface="宋体" panose="02010600030101010101" pitchFamily="2" charset="-122"/>
              </a:rPr>
              <a:t>在盈亏平衡点</a:t>
            </a:r>
            <a:r>
              <a:rPr lang="en-US" altLang="zh-CN" sz="1800" b="1">
                <a:solidFill>
                  <a:schemeClr val="accent2"/>
                </a:solidFill>
                <a:latin typeface="宋体" panose="02010600030101010101" pitchFamily="2" charset="-122"/>
              </a:rPr>
              <a:t>M</a:t>
            </a:r>
            <a:r>
              <a:rPr lang="zh-CN" altLang="en-US" sz="1800" b="1">
                <a:solidFill>
                  <a:schemeClr val="accent2"/>
                </a:solidFill>
                <a:latin typeface="宋体" panose="02010600030101010101" pitchFamily="2" charset="-122"/>
              </a:rPr>
              <a:t>，</a:t>
            </a:r>
            <a:r>
              <a:rPr lang="en-US" altLang="zh-CN" sz="1800" b="1">
                <a:solidFill>
                  <a:schemeClr val="accent2"/>
                </a:solidFill>
                <a:latin typeface="宋体" panose="02010600030101010101" pitchFamily="2" charset="-122"/>
              </a:rPr>
              <a:t>TR=TC</a:t>
            </a:r>
            <a:r>
              <a:rPr lang="zh-CN" altLang="en-US" sz="1800" b="1">
                <a:solidFill>
                  <a:schemeClr val="accent2"/>
                </a:solidFill>
                <a:latin typeface="宋体" panose="02010600030101010101" pitchFamily="2" charset="-122"/>
              </a:rPr>
              <a:t>，即：</a:t>
            </a:r>
          </a:p>
          <a:p>
            <a:pPr>
              <a:lnSpc>
                <a:spcPct val="95000"/>
              </a:lnSpc>
              <a:buFont typeface="Wingdings" panose="05000000000000000000" pitchFamily="2" charset="2"/>
              <a:buChar char=" "/>
            </a:pPr>
            <a:r>
              <a:rPr lang="zh-CN" altLang="en-US" sz="1800" b="1">
                <a:solidFill>
                  <a:schemeClr val="accent2"/>
                </a:solidFill>
                <a:latin typeface="宋体" panose="02010600030101010101" pitchFamily="2" charset="-122"/>
              </a:rPr>
              <a:t>              </a:t>
            </a:r>
            <a:r>
              <a:rPr lang="en-US" altLang="zh-CN" sz="1800" b="1">
                <a:solidFill>
                  <a:schemeClr val="accent2"/>
                </a:solidFill>
                <a:latin typeface="宋体" panose="02010600030101010101" pitchFamily="2" charset="-122"/>
              </a:rPr>
              <a:t>P*Q-t.Q = F</a:t>
            </a:r>
            <a:r>
              <a:rPr lang="en-US" altLang="zh-CN" sz="1800" b="1" baseline="-25000">
                <a:solidFill>
                  <a:schemeClr val="accent2"/>
                </a:solidFill>
                <a:latin typeface="宋体" panose="02010600030101010101" pitchFamily="2" charset="-122"/>
              </a:rPr>
              <a:t>C</a:t>
            </a:r>
            <a:r>
              <a:rPr lang="en-US" altLang="zh-CN" sz="1800" b="1">
                <a:solidFill>
                  <a:schemeClr val="accent2"/>
                </a:solidFill>
                <a:latin typeface="宋体" panose="02010600030101010101" pitchFamily="2" charset="-122"/>
              </a:rPr>
              <a:t>+V</a:t>
            </a:r>
            <a:r>
              <a:rPr lang="en-US" altLang="zh-CN" sz="1800" b="1" baseline="-25000">
                <a:solidFill>
                  <a:schemeClr val="accent2"/>
                </a:solidFill>
                <a:latin typeface="宋体" panose="02010600030101010101" pitchFamily="2" charset="-122"/>
              </a:rPr>
              <a:t>C</a:t>
            </a:r>
            <a:r>
              <a:rPr lang="en-US" altLang="zh-CN" sz="1800" b="1">
                <a:solidFill>
                  <a:schemeClr val="accent2"/>
                </a:solidFill>
                <a:latin typeface="宋体" panose="02010600030101010101" pitchFamily="2" charset="-122"/>
              </a:rPr>
              <a:t>.Q</a:t>
            </a:r>
          </a:p>
          <a:p>
            <a:pPr>
              <a:lnSpc>
                <a:spcPct val="95000"/>
              </a:lnSpc>
              <a:buFont typeface="Wingdings" panose="05000000000000000000" pitchFamily="2" charset="2"/>
              <a:buNone/>
            </a:pPr>
            <a:r>
              <a:rPr lang="zh-CN" altLang="en-US" sz="1800" b="1">
                <a:latin typeface="宋体" panose="02010600030101010101" pitchFamily="2" charset="-122"/>
              </a:rPr>
              <a:t>移项得：</a:t>
            </a:r>
          </a:p>
          <a:p>
            <a:pPr>
              <a:lnSpc>
                <a:spcPct val="95000"/>
              </a:lnSpc>
              <a:buFont typeface="Wingdings" panose="05000000000000000000" pitchFamily="2" charset="2"/>
              <a:buNone/>
            </a:pPr>
            <a:r>
              <a:rPr lang="zh-CN" altLang="en-US" sz="1800" b="1">
                <a:latin typeface="宋体" panose="02010600030101010101" pitchFamily="2" charset="-122"/>
              </a:rPr>
              <a:t>                         即为盈亏平衡产量。</a:t>
            </a:r>
          </a:p>
          <a:p>
            <a:pPr>
              <a:lnSpc>
                <a:spcPct val="95000"/>
              </a:lnSpc>
              <a:buFont typeface="Wingdings" panose="05000000000000000000" pitchFamily="2" charset="2"/>
              <a:buNone/>
            </a:pPr>
            <a:endParaRPr lang="zh-CN" altLang="en-US" sz="1800" b="1">
              <a:latin typeface="宋体" panose="02010600030101010101" pitchFamily="2" charset="-122"/>
            </a:endParaRPr>
          </a:p>
          <a:p>
            <a:pPr>
              <a:lnSpc>
                <a:spcPct val="95000"/>
              </a:lnSpc>
              <a:buFont typeface="Wingdings" panose="05000000000000000000" pitchFamily="2" charset="2"/>
              <a:buNone/>
            </a:pPr>
            <a:r>
              <a:rPr lang="zh-CN" altLang="en-US" sz="1800" b="1">
                <a:latin typeface="宋体" panose="02010600030101010101" pitchFamily="2" charset="-122"/>
              </a:rPr>
              <a:t>判断：</a:t>
            </a:r>
            <a:r>
              <a:rPr lang="en-US" altLang="zh-CN" sz="1800" b="1">
                <a:latin typeface="宋体" panose="02010600030101010101" pitchFamily="2" charset="-122"/>
              </a:rPr>
              <a:t>Q</a:t>
            </a:r>
            <a:r>
              <a:rPr lang="en-US" altLang="zh-CN" sz="1800" b="1"/>
              <a:t>&gt;</a:t>
            </a:r>
            <a:r>
              <a:rPr lang="en-US" altLang="zh-CN" sz="1800" b="1">
                <a:latin typeface="宋体" panose="02010600030101010101" pitchFamily="2" charset="-122"/>
              </a:rPr>
              <a:t>Q</a:t>
            </a:r>
            <a:r>
              <a:rPr lang="en-US" altLang="zh-CN" sz="1800" b="1" baseline="30000">
                <a:latin typeface="宋体" panose="02010600030101010101" pitchFamily="2" charset="-122"/>
              </a:rPr>
              <a:t>*</a:t>
            </a:r>
            <a:r>
              <a:rPr lang="en-US" altLang="zh-CN" sz="1800" b="1">
                <a:latin typeface="宋体" panose="02010600030101010101" pitchFamily="2" charset="-122"/>
              </a:rPr>
              <a:t> </a:t>
            </a:r>
            <a:r>
              <a:rPr lang="zh-CN" altLang="en-US" sz="1800" b="1">
                <a:latin typeface="宋体" panose="02010600030101010101" pitchFamily="2" charset="-122"/>
              </a:rPr>
              <a:t>时，方案可行；</a:t>
            </a:r>
            <a:r>
              <a:rPr lang="en-US" altLang="zh-CN" sz="1800" b="1">
                <a:latin typeface="宋体" panose="02010600030101010101" pitchFamily="2" charset="-122"/>
              </a:rPr>
              <a:t>Q</a:t>
            </a:r>
            <a:r>
              <a:rPr lang="en-US" altLang="zh-CN" sz="1800" b="1"/>
              <a:t>&lt;</a:t>
            </a:r>
            <a:r>
              <a:rPr lang="en-US" altLang="zh-CN" sz="1800" b="1">
                <a:latin typeface="宋体" panose="02010600030101010101" pitchFamily="2" charset="-122"/>
              </a:rPr>
              <a:t>Q</a:t>
            </a:r>
            <a:r>
              <a:rPr lang="en-US" altLang="zh-CN" sz="1800" b="1" baseline="30000">
                <a:latin typeface="宋体" panose="02010600030101010101" pitchFamily="2" charset="-122"/>
              </a:rPr>
              <a:t>*</a:t>
            </a:r>
            <a:r>
              <a:rPr lang="en-US" altLang="zh-CN" sz="1800" b="1">
                <a:latin typeface="宋体" panose="02010600030101010101" pitchFamily="2" charset="-122"/>
              </a:rPr>
              <a:t> </a:t>
            </a:r>
            <a:r>
              <a:rPr lang="zh-CN" altLang="en-US" sz="1800" b="1">
                <a:latin typeface="宋体" panose="02010600030101010101" pitchFamily="2" charset="-122"/>
              </a:rPr>
              <a:t>时，方案亏损</a:t>
            </a:r>
            <a:r>
              <a:rPr lang="zh-CN" altLang="en-US" sz="1400" b="1">
                <a:latin typeface="宋体" panose="02010600030101010101" pitchFamily="2" charset="-122"/>
              </a:rPr>
              <a:t>。</a:t>
            </a:r>
          </a:p>
          <a:p>
            <a:pPr>
              <a:lnSpc>
                <a:spcPct val="95000"/>
              </a:lnSpc>
              <a:buFont typeface="Wingdings" panose="05000000000000000000" pitchFamily="2" charset="2"/>
              <a:buNone/>
            </a:pPr>
            <a:endParaRPr lang="zh-CN" altLang="en-US" sz="1400" b="1">
              <a:latin typeface="宋体" panose="02010600030101010101" pitchFamily="2" charset="-122"/>
            </a:endParaRPr>
          </a:p>
          <a:p>
            <a:pPr>
              <a:lnSpc>
                <a:spcPct val="95000"/>
              </a:lnSpc>
              <a:buFont typeface="Wingdings" panose="05000000000000000000" pitchFamily="2" charset="2"/>
              <a:buNone/>
            </a:pPr>
            <a:endParaRPr lang="zh-CN" altLang="en-US" sz="1400" b="1">
              <a:latin typeface="宋体" panose="02010600030101010101" pitchFamily="2" charset="-122"/>
            </a:endParaRPr>
          </a:p>
          <a:p>
            <a:pPr>
              <a:lnSpc>
                <a:spcPct val="95000"/>
              </a:lnSpc>
              <a:buFont typeface="Wingdings" panose="05000000000000000000" pitchFamily="2" charset="2"/>
              <a:buNone/>
            </a:pPr>
            <a:endParaRPr lang="en-US" altLang="zh-CN" sz="1200" b="1">
              <a:latin typeface="宋体" panose="02010600030101010101" pitchFamily="2" charset="-122"/>
            </a:endParaRPr>
          </a:p>
        </p:txBody>
      </p:sp>
      <p:sp>
        <p:nvSpPr>
          <p:cNvPr id="142340" name="Line 4">
            <a:extLst>
              <a:ext uri="{FF2B5EF4-FFF2-40B4-BE49-F238E27FC236}">
                <a16:creationId xmlns:a16="http://schemas.microsoft.com/office/drawing/2014/main" id="{8DF4150B-46E6-454B-A1B7-FFEC08195466}"/>
              </a:ext>
            </a:extLst>
          </p:cNvPr>
          <p:cNvSpPr>
            <a:spLocks noChangeShapeType="1"/>
          </p:cNvSpPr>
          <p:nvPr/>
        </p:nvSpPr>
        <p:spPr bwMode="auto">
          <a:xfrm>
            <a:off x="3203575" y="2924175"/>
            <a:ext cx="44640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2341" name="Line 5">
            <a:extLst>
              <a:ext uri="{FF2B5EF4-FFF2-40B4-BE49-F238E27FC236}">
                <a16:creationId xmlns:a16="http://schemas.microsoft.com/office/drawing/2014/main" id="{085D349F-61A6-4260-B75D-465A72FEF6ED}"/>
              </a:ext>
            </a:extLst>
          </p:cNvPr>
          <p:cNvSpPr>
            <a:spLocks noChangeShapeType="1"/>
          </p:cNvSpPr>
          <p:nvPr/>
        </p:nvSpPr>
        <p:spPr bwMode="auto">
          <a:xfrm flipV="1">
            <a:off x="3203575" y="1196975"/>
            <a:ext cx="0" cy="172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2342" name="Line 6">
            <a:extLst>
              <a:ext uri="{FF2B5EF4-FFF2-40B4-BE49-F238E27FC236}">
                <a16:creationId xmlns:a16="http://schemas.microsoft.com/office/drawing/2014/main" id="{A0EA346C-D5BC-4731-9C73-B5F5C9E2DF92}"/>
              </a:ext>
            </a:extLst>
          </p:cNvPr>
          <p:cNvSpPr>
            <a:spLocks noChangeShapeType="1"/>
          </p:cNvSpPr>
          <p:nvPr/>
        </p:nvSpPr>
        <p:spPr bwMode="auto">
          <a:xfrm>
            <a:off x="3203575" y="2349500"/>
            <a:ext cx="30241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2343" name="Line 7">
            <a:extLst>
              <a:ext uri="{FF2B5EF4-FFF2-40B4-BE49-F238E27FC236}">
                <a16:creationId xmlns:a16="http://schemas.microsoft.com/office/drawing/2014/main" id="{50C2AD12-1834-47E4-95C1-12AE957EA22D}"/>
              </a:ext>
            </a:extLst>
          </p:cNvPr>
          <p:cNvSpPr>
            <a:spLocks noChangeShapeType="1"/>
          </p:cNvSpPr>
          <p:nvPr/>
        </p:nvSpPr>
        <p:spPr bwMode="auto">
          <a:xfrm flipV="1">
            <a:off x="3203575" y="1484313"/>
            <a:ext cx="3024188" cy="865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2344" name="Line 8">
            <a:extLst>
              <a:ext uri="{FF2B5EF4-FFF2-40B4-BE49-F238E27FC236}">
                <a16:creationId xmlns:a16="http://schemas.microsoft.com/office/drawing/2014/main" id="{56C9A2DA-0296-4B78-A82A-C993A95DEFB8}"/>
              </a:ext>
            </a:extLst>
          </p:cNvPr>
          <p:cNvSpPr>
            <a:spLocks noChangeShapeType="1"/>
          </p:cNvSpPr>
          <p:nvPr/>
        </p:nvSpPr>
        <p:spPr bwMode="auto">
          <a:xfrm flipV="1">
            <a:off x="3203575" y="1125538"/>
            <a:ext cx="2592388" cy="17986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2345" name="Line 9">
            <a:extLst>
              <a:ext uri="{FF2B5EF4-FFF2-40B4-BE49-F238E27FC236}">
                <a16:creationId xmlns:a16="http://schemas.microsoft.com/office/drawing/2014/main" id="{92A0C1D1-A03A-4337-9103-4D1C78250BCE}"/>
              </a:ext>
            </a:extLst>
          </p:cNvPr>
          <p:cNvSpPr>
            <a:spLocks noChangeShapeType="1"/>
          </p:cNvSpPr>
          <p:nvPr/>
        </p:nvSpPr>
        <p:spPr bwMode="auto">
          <a:xfrm>
            <a:off x="4643438" y="1916113"/>
            <a:ext cx="0" cy="1008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2346" name="Rectangle 10">
            <a:extLst>
              <a:ext uri="{FF2B5EF4-FFF2-40B4-BE49-F238E27FC236}">
                <a16:creationId xmlns:a16="http://schemas.microsoft.com/office/drawing/2014/main" id="{A5CAD1AF-C795-411F-9045-7C22F9BC0447}"/>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42347" name="Object 11">
            <a:extLst>
              <a:ext uri="{FF2B5EF4-FFF2-40B4-BE49-F238E27FC236}">
                <a16:creationId xmlns:a16="http://schemas.microsoft.com/office/drawing/2014/main" id="{83BAB5EA-BB3C-417C-89B6-7963DA5A8B61}"/>
              </a:ext>
            </a:extLst>
          </p:cNvPr>
          <p:cNvGraphicFramePr>
            <a:graphicFrameLocks noChangeAspect="1"/>
          </p:cNvGraphicFramePr>
          <p:nvPr>
            <p:ph sz="half" idx="2"/>
          </p:nvPr>
        </p:nvGraphicFramePr>
        <p:xfrm>
          <a:off x="3419475" y="5589588"/>
          <a:ext cx="1512888" cy="792162"/>
        </p:xfrm>
        <a:graphic>
          <a:graphicData uri="http://schemas.openxmlformats.org/presentationml/2006/ole">
            <mc:AlternateContent xmlns:mc="http://schemas.openxmlformats.org/markup-compatibility/2006">
              <mc:Choice xmlns:v="urn:schemas-microsoft-com:vml" Requires="v">
                <p:oleObj spid="_x0000_s142348" name="公式" r:id="rId4" imgW="965160" imgH="431640" progId="Equation.3">
                  <p:embed/>
                </p:oleObj>
              </mc:Choice>
              <mc:Fallback>
                <p:oleObj name="公式" r:id="rId4" imgW="965160" imgH="431640" progId="Equation.3">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9475" y="5589588"/>
                        <a:ext cx="1512888" cy="792162"/>
                      </a:xfrm>
                      <a:prstGeom prst="rect">
                        <a:avLst/>
                      </a:prstGeom>
                      <a:solidFill>
                        <a:srgbClr val="99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Bar dir="ver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4">
            <a:extLst>
              <a:ext uri="{FF2B5EF4-FFF2-40B4-BE49-F238E27FC236}">
                <a16:creationId xmlns:a16="http://schemas.microsoft.com/office/drawing/2014/main" id="{D8476291-8090-4EB6-9D35-7055B093D5EF}"/>
              </a:ext>
            </a:extLst>
          </p:cNvPr>
          <p:cNvSpPr>
            <a:spLocks noGrp="1"/>
          </p:cNvSpPr>
          <p:nvPr>
            <p:ph type="sldNum" sz="quarter" idx="10"/>
          </p:nvPr>
        </p:nvSpPr>
        <p:spPr/>
        <p:txBody>
          <a:bodyPr/>
          <a:lstStyle/>
          <a:p>
            <a:fld id="{8EF6AFA6-19E8-411B-8CC1-833B4B14EFDD}" type="slidenum">
              <a:rPr lang="en-US" altLang="zh-CN"/>
              <a:pPr/>
              <a:t>76</a:t>
            </a:fld>
            <a:endParaRPr lang="en-US" altLang="zh-CN">
              <a:solidFill>
                <a:schemeClr val="tx1"/>
              </a:solidFill>
            </a:endParaRPr>
          </a:p>
        </p:txBody>
      </p:sp>
      <p:sp>
        <p:nvSpPr>
          <p:cNvPr id="144386" name="Rectangle 2">
            <a:extLst>
              <a:ext uri="{FF2B5EF4-FFF2-40B4-BE49-F238E27FC236}">
                <a16:creationId xmlns:a16="http://schemas.microsoft.com/office/drawing/2014/main" id="{B757F231-CD2C-4C2B-AC05-3A6D11AAF5E3}"/>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盈亏平衡分析</a:t>
            </a:r>
          </a:p>
        </p:txBody>
      </p:sp>
      <p:sp>
        <p:nvSpPr>
          <p:cNvPr id="144387" name="Rectangle 3">
            <a:extLst>
              <a:ext uri="{FF2B5EF4-FFF2-40B4-BE49-F238E27FC236}">
                <a16:creationId xmlns:a16="http://schemas.microsoft.com/office/drawing/2014/main" id="{EEA05949-D5DA-42E9-A4FD-72638CE19EFD}"/>
              </a:ext>
            </a:extLst>
          </p:cNvPr>
          <p:cNvSpPr>
            <a:spLocks noGrp="1" noChangeArrowheads="1"/>
          </p:cNvSpPr>
          <p:nvPr>
            <p:ph type="body" sz="half" idx="1"/>
          </p:nvPr>
        </p:nvSpPr>
        <p:spPr>
          <a:xfrm>
            <a:off x="2438400" y="188913"/>
            <a:ext cx="6454775" cy="6480175"/>
          </a:xfrm>
        </p:spPr>
        <p:txBody>
          <a:bodyPr/>
          <a:lstStyle/>
          <a:p>
            <a:pPr>
              <a:buFont typeface="Wingdings" panose="05000000000000000000" pitchFamily="2" charset="2"/>
              <a:buNone/>
            </a:pPr>
            <a:r>
              <a:rPr lang="zh-CN" altLang="en-US" sz="2000" b="1"/>
              <a:t>利润：</a:t>
            </a:r>
            <a:r>
              <a:rPr lang="en-US" altLang="zh-CN" sz="2000" b="1"/>
              <a:t>NB=TR-TC=P.Q-t.Q-(Fc+Vc.Q)=(P-t-Vc).Q –Fc</a:t>
            </a:r>
          </a:p>
          <a:p>
            <a:endParaRPr lang="en-US" altLang="zh-CN" sz="2000" b="1"/>
          </a:p>
          <a:p>
            <a:r>
              <a:rPr lang="zh-CN" altLang="en-US" sz="2000" b="1"/>
              <a:t>设</a:t>
            </a:r>
            <a:r>
              <a:rPr lang="en-US" altLang="zh-CN" sz="2000" b="1"/>
              <a:t>Q</a:t>
            </a:r>
            <a:r>
              <a:rPr lang="en-US" altLang="zh-CN" sz="2000" b="1" baseline="-25000"/>
              <a:t>C</a:t>
            </a:r>
            <a:r>
              <a:rPr lang="zh-CN" altLang="en-US" sz="2000" b="1"/>
              <a:t>为设计生产能力，</a:t>
            </a:r>
            <a:r>
              <a:rPr lang="en-US" altLang="zh-CN" sz="2000" b="1"/>
              <a:t>E*</a:t>
            </a:r>
            <a:r>
              <a:rPr lang="zh-CN" altLang="en-US" sz="2000" b="1"/>
              <a:t>为生产能力利用率，则：</a:t>
            </a:r>
          </a:p>
          <a:p>
            <a:endParaRPr lang="zh-CN" altLang="en-US" sz="2000" b="1"/>
          </a:p>
          <a:p>
            <a:endParaRPr lang="zh-CN" altLang="en-US" sz="2800" b="1"/>
          </a:p>
          <a:p>
            <a:r>
              <a:rPr lang="en-US" altLang="zh-CN" sz="2000" b="1">
                <a:solidFill>
                  <a:srgbClr val="0066FF"/>
                </a:solidFill>
              </a:rPr>
              <a:t>Q*</a:t>
            </a:r>
            <a:r>
              <a:rPr lang="zh-CN" altLang="en-US" sz="2000" b="1">
                <a:solidFill>
                  <a:srgbClr val="0066FF"/>
                </a:solidFill>
              </a:rPr>
              <a:t>和</a:t>
            </a:r>
            <a:r>
              <a:rPr lang="en-US" altLang="zh-CN" sz="2000" b="1">
                <a:solidFill>
                  <a:srgbClr val="0066FF"/>
                </a:solidFill>
              </a:rPr>
              <a:t>E*</a:t>
            </a:r>
            <a:r>
              <a:rPr lang="zh-CN" altLang="en-US" sz="2000" b="1">
                <a:solidFill>
                  <a:srgbClr val="0066FF"/>
                </a:solidFill>
              </a:rPr>
              <a:t>都能说明方案抗风险的能力。 </a:t>
            </a:r>
            <a:r>
              <a:rPr lang="en-US" altLang="zh-CN" sz="2000" b="1">
                <a:solidFill>
                  <a:srgbClr val="0066FF"/>
                </a:solidFill>
              </a:rPr>
              <a:t>Q*</a:t>
            </a:r>
            <a:r>
              <a:rPr lang="zh-CN" altLang="en-US" sz="2000" b="1">
                <a:solidFill>
                  <a:srgbClr val="0066FF"/>
                </a:solidFill>
              </a:rPr>
              <a:t>和</a:t>
            </a:r>
            <a:r>
              <a:rPr lang="en-US" altLang="zh-CN" sz="2000" b="1">
                <a:solidFill>
                  <a:srgbClr val="0066FF"/>
                </a:solidFill>
              </a:rPr>
              <a:t>E*</a:t>
            </a:r>
            <a:r>
              <a:rPr lang="zh-CN" altLang="en-US" sz="2000" b="1">
                <a:solidFill>
                  <a:srgbClr val="0066FF"/>
                </a:solidFill>
              </a:rPr>
              <a:t>越小，说明方案抗风险的能力强，否则，就弱。</a:t>
            </a:r>
          </a:p>
          <a:p>
            <a:endParaRPr lang="zh-CN" altLang="en-US" sz="2000" b="1">
              <a:solidFill>
                <a:srgbClr val="0066FF"/>
              </a:solidFill>
            </a:endParaRPr>
          </a:p>
          <a:p>
            <a:r>
              <a:rPr lang="zh-CN" altLang="en-US" sz="2000" b="1">
                <a:solidFill>
                  <a:srgbClr val="FF0000"/>
                </a:solidFill>
              </a:rPr>
              <a:t>例</a:t>
            </a:r>
            <a:r>
              <a:rPr lang="en-US" altLang="zh-CN" sz="2000" b="1">
                <a:solidFill>
                  <a:srgbClr val="FF0000"/>
                </a:solidFill>
              </a:rPr>
              <a:t>1</a:t>
            </a:r>
            <a:r>
              <a:rPr lang="zh-CN" altLang="en-US" sz="2000" b="1">
                <a:solidFill>
                  <a:srgbClr val="FF0000"/>
                </a:solidFill>
              </a:rPr>
              <a:t>：</a:t>
            </a:r>
            <a:r>
              <a:rPr lang="zh-CN" altLang="en-US" sz="2000" b="1">
                <a:solidFill>
                  <a:srgbClr val="9900CC"/>
                </a:solidFill>
              </a:rPr>
              <a:t>某项目设计生产能力为年产</a:t>
            </a:r>
            <a:r>
              <a:rPr lang="en-US" altLang="zh-CN" sz="2000" b="1">
                <a:solidFill>
                  <a:srgbClr val="9900CC"/>
                </a:solidFill>
              </a:rPr>
              <a:t>50</a:t>
            </a:r>
            <a:r>
              <a:rPr lang="zh-CN" altLang="en-US" sz="2000" b="1">
                <a:solidFill>
                  <a:srgbClr val="9900CC"/>
                </a:solidFill>
              </a:rPr>
              <a:t>万件，根据资料分析，估计单位产品价格为</a:t>
            </a:r>
            <a:r>
              <a:rPr lang="en-US" altLang="zh-CN" sz="2000" b="1">
                <a:solidFill>
                  <a:srgbClr val="9900CC"/>
                </a:solidFill>
              </a:rPr>
              <a:t>100</a:t>
            </a:r>
            <a:r>
              <a:rPr lang="zh-CN" altLang="en-US" sz="2000" b="1">
                <a:solidFill>
                  <a:srgbClr val="9900CC"/>
                </a:solidFill>
              </a:rPr>
              <a:t>元，单位产品可变成本为</a:t>
            </a:r>
            <a:r>
              <a:rPr lang="en-US" altLang="zh-CN" sz="2000" b="1">
                <a:solidFill>
                  <a:srgbClr val="9900CC"/>
                </a:solidFill>
              </a:rPr>
              <a:t>80</a:t>
            </a:r>
            <a:r>
              <a:rPr lang="zh-CN" altLang="en-US" sz="2000" b="1">
                <a:solidFill>
                  <a:srgbClr val="9900CC"/>
                </a:solidFill>
              </a:rPr>
              <a:t>元，固定成本为</a:t>
            </a:r>
            <a:r>
              <a:rPr lang="en-US" altLang="zh-CN" sz="2000" b="1">
                <a:solidFill>
                  <a:srgbClr val="9900CC"/>
                </a:solidFill>
              </a:rPr>
              <a:t>30</a:t>
            </a:r>
            <a:r>
              <a:rPr lang="zh-CN" altLang="en-US" sz="2000" b="1">
                <a:solidFill>
                  <a:srgbClr val="9900CC"/>
                </a:solidFill>
              </a:rPr>
              <a:t>万元。已知该产品销售税金及附加合并税率为</a:t>
            </a:r>
            <a:r>
              <a:rPr lang="en-US" altLang="zh-CN" sz="2000" b="1">
                <a:solidFill>
                  <a:srgbClr val="9900CC"/>
                </a:solidFill>
              </a:rPr>
              <a:t>5%</a:t>
            </a:r>
            <a:r>
              <a:rPr lang="zh-CN" altLang="en-US" sz="2000" b="1">
                <a:solidFill>
                  <a:srgbClr val="9900CC"/>
                </a:solidFill>
              </a:rPr>
              <a:t>。现有一客户前来订货</a:t>
            </a:r>
            <a:r>
              <a:rPr lang="en-US" altLang="zh-CN" sz="2000" b="1">
                <a:solidFill>
                  <a:srgbClr val="9900CC"/>
                </a:solidFill>
              </a:rPr>
              <a:t>25</a:t>
            </a:r>
            <a:r>
              <a:rPr lang="zh-CN" altLang="en-US" sz="2000" b="1">
                <a:solidFill>
                  <a:srgbClr val="9900CC"/>
                </a:solidFill>
              </a:rPr>
              <a:t>万件，问是否应该签订订货合同？并求项目在盈亏平衡点的生产能力利用率。</a:t>
            </a:r>
          </a:p>
          <a:p>
            <a:r>
              <a:rPr lang="zh-CN" altLang="en-US" sz="2400" b="1">
                <a:solidFill>
                  <a:srgbClr val="0066FF"/>
                </a:solidFill>
              </a:rPr>
              <a:t>    </a:t>
            </a:r>
            <a:r>
              <a:rPr lang="zh-CN" altLang="en-US" sz="2400" b="1">
                <a:solidFill>
                  <a:srgbClr val="CC3300"/>
                </a:solidFill>
              </a:rPr>
              <a:t>解：</a:t>
            </a:r>
          </a:p>
          <a:p>
            <a:endParaRPr lang="en-US" altLang="zh-CN" sz="2800"/>
          </a:p>
        </p:txBody>
      </p:sp>
      <p:graphicFrame>
        <p:nvGraphicFramePr>
          <p:cNvPr id="144388" name="Object 4">
            <a:extLst>
              <a:ext uri="{FF2B5EF4-FFF2-40B4-BE49-F238E27FC236}">
                <a16:creationId xmlns:a16="http://schemas.microsoft.com/office/drawing/2014/main" id="{CC287C8B-1C54-43D2-AD50-D0A63F0A2112}"/>
              </a:ext>
            </a:extLst>
          </p:cNvPr>
          <p:cNvGraphicFramePr>
            <a:graphicFrameLocks noChangeAspect="1"/>
          </p:cNvGraphicFramePr>
          <p:nvPr/>
        </p:nvGraphicFramePr>
        <p:xfrm>
          <a:off x="4140200" y="1341438"/>
          <a:ext cx="2233613" cy="647700"/>
        </p:xfrm>
        <a:graphic>
          <a:graphicData uri="http://schemas.openxmlformats.org/presentationml/2006/ole">
            <mc:AlternateContent xmlns:mc="http://schemas.openxmlformats.org/markup-compatibility/2006">
              <mc:Choice xmlns:v="urn:schemas-microsoft-com:vml" Requires="v">
                <p:oleObj spid="_x0000_s144390" name="公式" r:id="rId3" imgW="1054100" imgH="457200" progId="Equation.3">
                  <p:embed/>
                </p:oleObj>
              </mc:Choice>
              <mc:Fallback>
                <p:oleObj name="公式" r:id="rId3" imgW="10541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0200" y="1341438"/>
                        <a:ext cx="2233613" cy="647700"/>
                      </a:xfrm>
                      <a:prstGeom prst="rect">
                        <a:avLst/>
                      </a:prstGeom>
                      <a:solidFill>
                        <a:srgbClr val="99FF99"/>
                      </a:solidFill>
                    </p:spPr>
                  </p:pic>
                </p:oleObj>
              </mc:Fallback>
            </mc:AlternateContent>
          </a:graphicData>
        </a:graphic>
      </p:graphicFrame>
      <p:graphicFrame>
        <p:nvGraphicFramePr>
          <p:cNvPr id="144389" name="Object 5">
            <a:extLst>
              <a:ext uri="{FF2B5EF4-FFF2-40B4-BE49-F238E27FC236}">
                <a16:creationId xmlns:a16="http://schemas.microsoft.com/office/drawing/2014/main" id="{8701F8C4-3EEC-449D-A279-6A3ED553831D}"/>
              </a:ext>
            </a:extLst>
          </p:cNvPr>
          <p:cNvGraphicFramePr>
            <a:graphicFrameLocks noChangeAspect="1"/>
          </p:cNvGraphicFramePr>
          <p:nvPr>
            <p:ph sz="half" idx="2"/>
          </p:nvPr>
        </p:nvGraphicFramePr>
        <p:xfrm>
          <a:off x="3132138" y="5734050"/>
          <a:ext cx="5472112" cy="719138"/>
        </p:xfrm>
        <a:graphic>
          <a:graphicData uri="http://schemas.openxmlformats.org/presentationml/2006/ole">
            <mc:AlternateContent xmlns:mc="http://schemas.openxmlformats.org/markup-compatibility/2006">
              <mc:Choice xmlns:v="urn:schemas-microsoft-com:vml" Requires="v">
                <p:oleObj spid="_x0000_s144391" name="公式" r:id="rId5" imgW="3162240" imgH="431640" progId="Equation.3">
                  <p:embed/>
                </p:oleObj>
              </mc:Choice>
              <mc:Fallback>
                <p:oleObj name="公式" r:id="rId5" imgW="3162240" imgH="43164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5734050"/>
                        <a:ext cx="5472112" cy="719138"/>
                      </a:xfrm>
                      <a:prstGeom prst="rect">
                        <a:avLst/>
                      </a:prstGeom>
                      <a:solidFill>
                        <a:srgbClr val="66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Bar dir="ver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灯片编号占位符 3">
            <a:extLst>
              <a:ext uri="{FF2B5EF4-FFF2-40B4-BE49-F238E27FC236}">
                <a16:creationId xmlns:a16="http://schemas.microsoft.com/office/drawing/2014/main" id="{D05FAAAB-92EA-4644-ADA9-ABE82DCAFAE4}"/>
              </a:ext>
            </a:extLst>
          </p:cNvPr>
          <p:cNvSpPr>
            <a:spLocks noGrp="1"/>
          </p:cNvSpPr>
          <p:nvPr>
            <p:ph type="sldNum" sz="quarter" idx="10"/>
          </p:nvPr>
        </p:nvSpPr>
        <p:spPr/>
        <p:txBody>
          <a:bodyPr/>
          <a:lstStyle/>
          <a:p>
            <a:fld id="{AE4A4CF7-FC4A-49BC-9DCB-2AA776AEC619}" type="slidenum">
              <a:rPr lang="en-US" altLang="zh-CN"/>
              <a:pPr/>
              <a:t>77</a:t>
            </a:fld>
            <a:endParaRPr lang="en-US" altLang="zh-CN">
              <a:solidFill>
                <a:schemeClr val="tx1"/>
              </a:solidFill>
            </a:endParaRPr>
          </a:p>
        </p:txBody>
      </p:sp>
      <p:sp>
        <p:nvSpPr>
          <p:cNvPr id="145410" name="Rectangle 2">
            <a:extLst>
              <a:ext uri="{FF2B5EF4-FFF2-40B4-BE49-F238E27FC236}">
                <a16:creationId xmlns:a16="http://schemas.microsoft.com/office/drawing/2014/main" id="{CC375923-4F91-4687-B588-6F9F4B8DD350}"/>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盈亏平衡分析</a:t>
            </a:r>
          </a:p>
        </p:txBody>
      </p:sp>
      <p:sp>
        <p:nvSpPr>
          <p:cNvPr id="145411" name="Rectangle 3">
            <a:extLst>
              <a:ext uri="{FF2B5EF4-FFF2-40B4-BE49-F238E27FC236}">
                <a16:creationId xmlns:a16="http://schemas.microsoft.com/office/drawing/2014/main" id="{B33DEF9E-4767-49DB-B76F-9F740DF322D6}"/>
              </a:ext>
            </a:extLst>
          </p:cNvPr>
          <p:cNvSpPr>
            <a:spLocks noGrp="1" noChangeArrowheads="1"/>
          </p:cNvSpPr>
          <p:nvPr>
            <p:ph type="body" idx="1"/>
          </p:nvPr>
        </p:nvSpPr>
        <p:spPr>
          <a:xfrm>
            <a:off x="2438400" y="188913"/>
            <a:ext cx="6526213" cy="6480175"/>
          </a:xfrm>
        </p:spPr>
        <p:txBody>
          <a:bodyPr/>
          <a:lstStyle/>
          <a:p>
            <a:r>
              <a:rPr lang="zh-CN" altLang="en-US" sz="2000" b="1"/>
              <a:t>盈亏平衡点生产能力利用率为：</a:t>
            </a:r>
          </a:p>
          <a:p>
            <a:endParaRPr lang="zh-CN" altLang="en-US" sz="2000" b="1"/>
          </a:p>
          <a:p>
            <a:endParaRPr lang="zh-CN" altLang="en-US" sz="2000" b="1"/>
          </a:p>
          <a:p>
            <a:endParaRPr lang="zh-CN" altLang="en-US" sz="2000" b="1"/>
          </a:p>
          <a:p>
            <a:r>
              <a:rPr lang="zh-CN" altLang="en-US" sz="2000" b="1"/>
              <a:t>由于订货</a:t>
            </a:r>
            <a:r>
              <a:rPr lang="en-US" altLang="zh-CN" sz="2000" b="1"/>
              <a:t>25</a:t>
            </a:r>
            <a:r>
              <a:rPr lang="zh-CN" altLang="en-US" sz="2000" b="1"/>
              <a:t>万件大于盈亏平衡产量</a:t>
            </a:r>
            <a:r>
              <a:rPr lang="en-US" altLang="zh-CN" sz="2000" b="1"/>
              <a:t>20</a:t>
            </a:r>
            <a:r>
              <a:rPr lang="zh-CN" altLang="en-US" sz="2000" b="1"/>
              <a:t>万件，</a:t>
            </a:r>
          </a:p>
          <a:p>
            <a:r>
              <a:rPr lang="zh-CN" altLang="en-US" sz="2000" b="1"/>
              <a:t>因此项目盈利，可以接受订单。</a:t>
            </a:r>
          </a:p>
          <a:p>
            <a:r>
              <a:rPr lang="zh-CN" altLang="en-US" sz="2800" b="1">
                <a:solidFill>
                  <a:srgbClr val="FF0000"/>
                </a:solidFill>
              </a:rPr>
              <a:t>二、非线性盈亏平衡分析</a:t>
            </a:r>
          </a:p>
          <a:p>
            <a:r>
              <a:rPr lang="en-US" altLang="zh-CN" sz="2000" b="1">
                <a:solidFill>
                  <a:schemeClr val="accent2"/>
                </a:solidFill>
              </a:rPr>
              <a:t>P </a:t>
            </a:r>
            <a:r>
              <a:rPr lang="zh-CN" altLang="en-US" sz="2000" b="1">
                <a:solidFill>
                  <a:schemeClr val="accent2"/>
                </a:solidFill>
              </a:rPr>
              <a:t>和</a:t>
            </a:r>
            <a:r>
              <a:rPr lang="en-US" altLang="zh-CN" sz="2000" b="1">
                <a:solidFill>
                  <a:schemeClr val="accent2"/>
                </a:solidFill>
              </a:rPr>
              <a:t>V</a:t>
            </a:r>
            <a:r>
              <a:rPr lang="en-US" altLang="zh-CN" sz="2000" b="1" baseline="-25000">
                <a:solidFill>
                  <a:schemeClr val="accent2"/>
                </a:solidFill>
              </a:rPr>
              <a:t>C</a:t>
            </a:r>
            <a:r>
              <a:rPr lang="zh-CN" altLang="en-US" sz="2000" b="1">
                <a:solidFill>
                  <a:schemeClr val="accent2"/>
                </a:solidFill>
              </a:rPr>
              <a:t>均是</a:t>
            </a:r>
            <a:r>
              <a:rPr lang="en-US" altLang="zh-CN" sz="2000" b="1">
                <a:solidFill>
                  <a:schemeClr val="accent2"/>
                </a:solidFill>
              </a:rPr>
              <a:t>Q</a:t>
            </a:r>
            <a:r>
              <a:rPr lang="zh-CN" altLang="en-US" sz="2000" b="1">
                <a:solidFill>
                  <a:schemeClr val="accent2"/>
                </a:solidFill>
              </a:rPr>
              <a:t>的函数，关系如下图：</a:t>
            </a:r>
          </a:p>
          <a:p>
            <a:pPr>
              <a:buFont typeface="Wingdings" panose="05000000000000000000" pitchFamily="2" charset="2"/>
              <a:buNone/>
            </a:pPr>
            <a:r>
              <a:rPr lang="zh-CN" altLang="en-US" sz="1600" b="1"/>
              <a:t>金额                                         收入</a:t>
            </a:r>
          </a:p>
          <a:p>
            <a:pPr>
              <a:buFont typeface="Wingdings" panose="05000000000000000000" pitchFamily="2" charset="2"/>
              <a:buNone/>
            </a:pPr>
            <a:r>
              <a:rPr lang="zh-CN" altLang="en-US" sz="1600" b="1"/>
              <a:t>                                           </a:t>
            </a:r>
            <a:r>
              <a:rPr lang="en-US" altLang="zh-CN" sz="1600" b="1"/>
              <a:t>N              </a:t>
            </a:r>
            <a:r>
              <a:rPr lang="zh-CN" altLang="en-US" sz="1600" b="1"/>
              <a:t>成本</a:t>
            </a:r>
          </a:p>
          <a:p>
            <a:pPr>
              <a:buFont typeface="Wingdings" panose="05000000000000000000" pitchFamily="2" charset="2"/>
              <a:buNone/>
            </a:pPr>
            <a:endParaRPr lang="zh-CN" altLang="en-US" sz="1600" b="1"/>
          </a:p>
          <a:p>
            <a:pPr>
              <a:buFont typeface="Wingdings" panose="05000000000000000000" pitchFamily="2" charset="2"/>
              <a:buNone/>
            </a:pPr>
            <a:endParaRPr lang="zh-CN" altLang="en-US" sz="1600" b="1"/>
          </a:p>
          <a:p>
            <a:pPr>
              <a:buFont typeface="Wingdings" panose="05000000000000000000" pitchFamily="2" charset="2"/>
              <a:buNone/>
            </a:pPr>
            <a:endParaRPr lang="zh-CN" altLang="en-US" sz="1600" b="1"/>
          </a:p>
          <a:p>
            <a:pPr>
              <a:buFont typeface="Wingdings" panose="05000000000000000000" pitchFamily="2" charset="2"/>
              <a:buNone/>
            </a:pPr>
            <a:r>
              <a:rPr lang="zh-CN" altLang="en-US" sz="1800" b="1"/>
              <a:t>    </a:t>
            </a:r>
            <a:r>
              <a:rPr lang="en-US" altLang="zh-CN" sz="1800" b="1"/>
              <a:t>F</a:t>
            </a:r>
            <a:r>
              <a:rPr lang="en-US" altLang="zh-CN" sz="1800" b="1" baseline="-25000"/>
              <a:t>C       </a:t>
            </a:r>
            <a:r>
              <a:rPr lang="en-US" altLang="zh-CN" sz="1600" b="1"/>
              <a:t>M</a:t>
            </a:r>
            <a:r>
              <a:rPr lang="en-US" altLang="zh-CN" sz="1800" b="1" baseline="-25000"/>
              <a:t>   </a:t>
            </a:r>
          </a:p>
          <a:p>
            <a:pPr>
              <a:buFont typeface="Wingdings" panose="05000000000000000000" pitchFamily="2" charset="2"/>
              <a:buNone/>
            </a:pPr>
            <a:endParaRPr lang="en-US" altLang="zh-CN" sz="1800" b="1" baseline="-25000"/>
          </a:p>
          <a:p>
            <a:pPr>
              <a:buFont typeface="Wingdings" panose="05000000000000000000" pitchFamily="2" charset="2"/>
              <a:buNone/>
            </a:pPr>
            <a:endParaRPr lang="en-US" altLang="zh-CN" sz="1800" b="1" baseline="-25000"/>
          </a:p>
          <a:p>
            <a:pPr>
              <a:buFont typeface="Wingdings" panose="05000000000000000000" pitchFamily="2" charset="2"/>
              <a:buNone/>
            </a:pPr>
            <a:r>
              <a:rPr lang="en-US" altLang="zh-CN" sz="1800" b="1" baseline="-25000"/>
              <a:t>         </a:t>
            </a:r>
            <a:r>
              <a:rPr lang="en-US" altLang="zh-CN" sz="1800" b="1"/>
              <a:t> 0  Q*</a:t>
            </a:r>
            <a:r>
              <a:rPr lang="en-US" altLang="zh-CN" sz="1800" b="1" baseline="-25000"/>
              <a:t>1</a:t>
            </a:r>
            <a:r>
              <a:rPr lang="en-US" altLang="zh-CN" sz="1800" b="1"/>
              <a:t>                     Q*</a:t>
            </a:r>
            <a:r>
              <a:rPr lang="en-US" altLang="zh-CN" sz="1800" b="1" baseline="-25000"/>
              <a:t>2</a:t>
            </a:r>
            <a:r>
              <a:rPr lang="en-US" altLang="zh-CN" sz="1800" b="1"/>
              <a:t>                                                       </a:t>
            </a:r>
            <a:r>
              <a:rPr lang="zh-CN" altLang="en-US" sz="1800" b="1"/>
              <a:t>产量  </a:t>
            </a:r>
          </a:p>
          <a:p>
            <a:pPr>
              <a:buFont typeface="Wingdings" panose="05000000000000000000" pitchFamily="2" charset="2"/>
              <a:buNone/>
            </a:pPr>
            <a:r>
              <a:rPr lang="zh-CN" altLang="en-US" sz="1800" b="1"/>
              <a:t>  有两个盈亏平衡点</a:t>
            </a:r>
            <a:r>
              <a:rPr lang="en-US" altLang="zh-CN" sz="1800" b="1"/>
              <a:t>M</a:t>
            </a:r>
            <a:r>
              <a:rPr lang="zh-CN" altLang="en-US" sz="1800" b="1"/>
              <a:t>、</a:t>
            </a:r>
            <a:r>
              <a:rPr lang="en-US" altLang="zh-CN" sz="1800" b="1"/>
              <a:t>N</a:t>
            </a:r>
          </a:p>
          <a:p>
            <a:pPr>
              <a:buFont typeface="Wingdings" panose="05000000000000000000" pitchFamily="2" charset="2"/>
              <a:buNone/>
            </a:pPr>
            <a:r>
              <a:rPr lang="en-US" altLang="zh-CN" sz="1800" b="1"/>
              <a:t> </a:t>
            </a:r>
            <a:r>
              <a:rPr lang="zh-CN" altLang="en-US" sz="1800" b="1"/>
              <a:t>当</a:t>
            </a:r>
            <a:r>
              <a:rPr lang="en-US" altLang="zh-CN" sz="1800" b="1"/>
              <a:t>Q&lt;Q*</a:t>
            </a:r>
            <a:r>
              <a:rPr lang="en-US" altLang="zh-CN" sz="1800" b="1" baseline="-25000"/>
              <a:t>1</a:t>
            </a:r>
            <a:r>
              <a:rPr lang="en-US" altLang="zh-CN" sz="1800" b="1"/>
              <a:t> </a:t>
            </a:r>
            <a:r>
              <a:rPr lang="zh-CN" altLang="en-US" sz="1800" b="1"/>
              <a:t>和 </a:t>
            </a:r>
            <a:r>
              <a:rPr lang="en-US" altLang="zh-CN" sz="1800" b="1"/>
              <a:t>Q&gt;Q*</a:t>
            </a:r>
            <a:r>
              <a:rPr lang="en-US" altLang="zh-CN" sz="1800" b="1" baseline="-25000"/>
              <a:t>2</a:t>
            </a:r>
            <a:r>
              <a:rPr lang="en-US" altLang="zh-CN" sz="1800" b="1"/>
              <a:t> </a:t>
            </a:r>
            <a:r>
              <a:rPr lang="zh-CN" altLang="en-US" sz="1800" b="1"/>
              <a:t>时，不可行；当 </a:t>
            </a:r>
            <a:r>
              <a:rPr lang="en-US" altLang="zh-CN" sz="1800" b="1"/>
              <a:t>Q*</a:t>
            </a:r>
            <a:r>
              <a:rPr lang="en-US" altLang="zh-CN" sz="1800" b="1" baseline="-25000"/>
              <a:t>1</a:t>
            </a:r>
            <a:r>
              <a:rPr lang="en-US" altLang="zh-CN" sz="1800" b="1"/>
              <a:t>&lt;Q&lt;Q*</a:t>
            </a:r>
            <a:r>
              <a:rPr lang="en-US" altLang="zh-CN" sz="1800" b="1" baseline="-25000"/>
              <a:t>2</a:t>
            </a:r>
            <a:r>
              <a:rPr lang="zh-CN" altLang="en-US" sz="1800" b="1"/>
              <a:t>，可行。</a:t>
            </a:r>
          </a:p>
        </p:txBody>
      </p:sp>
      <p:graphicFrame>
        <p:nvGraphicFramePr>
          <p:cNvPr id="145412" name="Object 4">
            <a:extLst>
              <a:ext uri="{FF2B5EF4-FFF2-40B4-BE49-F238E27FC236}">
                <a16:creationId xmlns:a16="http://schemas.microsoft.com/office/drawing/2014/main" id="{02FC66A8-8147-4157-8DCA-FC97D089FC0B}"/>
              </a:ext>
            </a:extLst>
          </p:cNvPr>
          <p:cNvGraphicFramePr>
            <a:graphicFrameLocks noChangeAspect="1"/>
          </p:cNvGraphicFramePr>
          <p:nvPr/>
        </p:nvGraphicFramePr>
        <p:xfrm>
          <a:off x="2843213" y="692150"/>
          <a:ext cx="4752975" cy="792163"/>
        </p:xfrm>
        <a:graphic>
          <a:graphicData uri="http://schemas.openxmlformats.org/presentationml/2006/ole">
            <mc:AlternateContent xmlns:mc="http://schemas.openxmlformats.org/markup-compatibility/2006">
              <mc:Choice xmlns:v="urn:schemas-microsoft-com:vml" Requires="v">
                <p:oleObj spid="_x0000_s145420" name="公式" r:id="rId3" imgW="2616200" imgH="457200" progId="Equation.3">
                  <p:embed/>
                </p:oleObj>
              </mc:Choice>
              <mc:Fallback>
                <p:oleObj name="公式" r:id="rId3" imgW="26162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213" y="692150"/>
                        <a:ext cx="4752975" cy="792163"/>
                      </a:xfrm>
                      <a:prstGeom prst="rect">
                        <a:avLst/>
                      </a:prstGeom>
                      <a:solidFill>
                        <a:srgbClr val="99FF99"/>
                      </a:solidFill>
                    </p:spPr>
                  </p:pic>
                </p:oleObj>
              </mc:Fallback>
            </mc:AlternateContent>
          </a:graphicData>
        </a:graphic>
      </p:graphicFrame>
      <p:sp>
        <p:nvSpPr>
          <p:cNvPr id="145413" name="Line 5">
            <a:extLst>
              <a:ext uri="{FF2B5EF4-FFF2-40B4-BE49-F238E27FC236}">
                <a16:creationId xmlns:a16="http://schemas.microsoft.com/office/drawing/2014/main" id="{3B8E9772-12DA-4F0C-B616-B1C00413D4E5}"/>
              </a:ext>
            </a:extLst>
          </p:cNvPr>
          <p:cNvSpPr>
            <a:spLocks noChangeShapeType="1"/>
          </p:cNvSpPr>
          <p:nvPr/>
        </p:nvSpPr>
        <p:spPr bwMode="auto">
          <a:xfrm>
            <a:off x="3059113" y="5516563"/>
            <a:ext cx="4897437"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5414" name="Line 6">
            <a:extLst>
              <a:ext uri="{FF2B5EF4-FFF2-40B4-BE49-F238E27FC236}">
                <a16:creationId xmlns:a16="http://schemas.microsoft.com/office/drawing/2014/main" id="{0B9BA736-5D07-4945-90D9-DF06408699E7}"/>
              </a:ext>
            </a:extLst>
          </p:cNvPr>
          <p:cNvSpPr>
            <a:spLocks noChangeShapeType="1"/>
          </p:cNvSpPr>
          <p:nvPr/>
        </p:nvSpPr>
        <p:spPr bwMode="auto">
          <a:xfrm flipV="1">
            <a:off x="3059113" y="3357563"/>
            <a:ext cx="0" cy="2159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5415" name="Line 7">
            <a:extLst>
              <a:ext uri="{FF2B5EF4-FFF2-40B4-BE49-F238E27FC236}">
                <a16:creationId xmlns:a16="http://schemas.microsoft.com/office/drawing/2014/main" id="{0723670A-9A0F-4F95-A553-8236A4BA9AF9}"/>
              </a:ext>
            </a:extLst>
          </p:cNvPr>
          <p:cNvSpPr>
            <a:spLocks noChangeShapeType="1"/>
          </p:cNvSpPr>
          <p:nvPr/>
        </p:nvSpPr>
        <p:spPr bwMode="auto">
          <a:xfrm>
            <a:off x="3059113" y="5013325"/>
            <a:ext cx="381793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5416" name="Freeform 8">
            <a:extLst>
              <a:ext uri="{FF2B5EF4-FFF2-40B4-BE49-F238E27FC236}">
                <a16:creationId xmlns:a16="http://schemas.microsoft.com/office/drawing/2014/main" id="{0033A73C-3177-42FA-9A1B-60A8F4E404C6}"/>
              </a:ext>
            </a:extLst>
          </p:cNvPr>
          <p:cNvSpPr>
            <a:spLocks/>
          </p:cNvSpPr>
          <p:nvPr/>
        </p:nvSpPr>
        <p:spPr bwMode="auto">
          <a:xfrm>
            <a:off x="3059113" y="3573463"/>
            <a:ext cx="2665412" cy="1943100"/>
          </a:xfrm>
          <a:custGeom>
            <a:avLst/>
            <a:gdLst>
              <a:gd name="T0" fmla="*/ 0 w 1679"/>
              <a:gd name="T1" fmla="*/ 1224 h 1224"/>
              <a:gd name="T2" fmla="*/ 385 w 1679"/>
              <a:gd name="T3" fmla="*/ 453 h 1224"/>
              <a:gd name="T4" fmla="*/ 1679 w 1679"/>
              <a:gd name="T5" fmla="*/ 0 h 1224"/>
            </a:gdLst>
            <a:ahLst/>
            <a:cxnLst>
              <a:cxn ang="0">
                <a:pos x="T0" y="T1"/>
              </a:cxn>
              <a:cxn ang="0">
                <a:pos x="T2" y="T3"/>
              </a:cxn>
              <a:cxn ang="0">
                <a:pos x="T4" y="T5"/>
              </a:cxn>
            </a:cxnLst>
            <a:rect l="0" t="0" r="r" b="b"/>
            <a:pathLst>
              <a:path w="1679" h="1224">
                <a:moveTo>
                  <a:pt x="0" y="1224"/>
                </a:moveTo>
                <a:cubicBezTo>
                  <a:pt x="64" y="1096"/>
                  <a:pt x="105" y="657"/>
                  <a:pt x="385" y="453"/>
                </a:cubicBezTo>
                <a:cubicBezTo>
                  <a:pt x="665" y="249"/>
                  <a:pt x="1410" y="94"/>
                  <a:pt x="1679" y="0"/>
                </a:cubicBez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5417" name="Freeform 9">
            <a:extLst>
              <a:ext uri="{FF2B5EF4-FFF2-40B4-BE49-F238E27FC236}">
                <a16:creationId xmlns:a16="http://schemas.microsoft.com/office/drawing/2014/main" id="{C15F6185-8987-47D9-94A4-70DCB7B922E3}"/>
              </a:ext>
            </a:extLst>
          </p:cNvPr>
          <p:cNvSpPr>
            <a:spLocks/>
          </p:cNvSpPr>
          <p:nvPr/>
        </p:nvSpPr>
        <p:spPr bwMode="auto">
          <a:xfrm>
            <a:off x="3059113" y="3429000"/>
            <a:ext cx="2233612" cy="1584325"/>
          </a:xfrm>
          <a:custGeom>
            <a:avLst/>
            <a:gdLst>
              <a:gd name="T0" fmla="*/ 0 w 1407"/>
              <a:gd name="T1" fmla="*/ 998 h 998"/>
              <a:gd name="T2" fmla="*/ 713 w 1407"/>
              <a:gd name="T3" fmla="*/ 616 h 998"/>
              <a:gd name="T4" fmla="*/ 1407 w 1407"/>
              <a:gd name="T5" fmla="*/ 0 h 998"/>
            </a:gdLst>
            <a:ahLst/>
            <a:cxnLst>
              <a:cxn ang="0">
                <a:pos x="T0" y="T1"/>
              </a:cxn>
              <a:cxn ang="0">
                <a:pos x="T2" y="T3"/>
              </a:cxn>
              <a:cxn ang="0">
                <a:pos x="T4" y="T5"/>
              </a:cxn>
            </a:cxnLst>
            <a:rect l="0" t="0" r="r" b="b"/>
            <a:pathLst>
              <a:path w="1407" h="998">
                <a:moveTo>
                  <a:pt x="0" y="998"/>
                </a:moveTo>
                <a:cubicBezTo>
                  <a:pt x="119" y="934"/>
                  <a:pt x="479" y="782"/>
                  <a:pt x="713" y="616"/>
                </a:cubicBezTo>
                <a:cubicBezTo>
                  <a:pt x="947" y="450"/>
                  <a:pt x="1263" y="128"/>
                  <a:pt x="1407" y="0"/>
                </a:cubicBez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5418" name="Line 10">
            <a:extLst>
              <a:ext uri="{FF2B5EF4-FFF2-40B4-BE49-F238E27FC236}">
                <a16:creationId xmlns:a16="http://schemas.microsoft.com/office/drawing/2014/main" id="{8C377DCE-EE05-4E6C-9867-C84FA4A77663}"/>
              </a:ext>
            </a:extLst>
          </p:cNvPr>
          <p:cNvSpPr>
            <a:spLocks noChangeShapeType="1"/>
          </p:cNvSpPr>
          <p:nvPr/>
        </p:nvSpPr>
        <p:spPr bwMode="auto">
          <a:xfrm>
            <a:off x="3251200" y="4941888"/>
            <a:ext cx="0" cy="574675"/>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5419" name="Line 11">
            <a:extLst>
              <a:ext uri="{FF2B5EF4-FFF2-40B4-BE49-F238E27FC236}">
                <a16:creationId xmlns:a16="http://schemas.microsoft.com/office/drawing/2014/main" id="{C8A23BC3-AF21-4082-B857-6E0ED2D96DE5}"/>
              </a:ext>
            </a:extLst>
          </p:cNvPr>
          <p:cNvSpPr>
            <a:spLocks noChangeShapeType="1"/>
          </p:cNvSpPr>
          <p:nvPr/>
        </p:nvSpPr>
        <p:spPr bwMode="auto">
          <a:xfrm>
            <a:off x="4868863" y="3789363"/>
            <a:ext cx="0" cy="17272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E87CA7E8-7253-41C9-8186-F9314408A7E8}"/>
              </a:ext>
            </a:extLst>
          </p:cNvPr>
          <p:cNvSpPr>
            <a:spLocks noGrp="1"/>
          </p:cNvSpPr>
          <p:nvPr>
            <p:ph type="sldNum" sz="quarter" idx="10"/>
          </p:nvPr>
        </p:nvSpPr>
        <p:spPr/>
        <p:txBody>
          <a:bodyPr/>
          <a:lstStyle/>
          <a:p>
            <a:fld id="{AEFFC6A4-DA9F-4900-9408-20686D16DEE2}" type="slidenum">
              <a:rPr lang="en-US" altLang="zh-CN"/>
              <a:pPr/>
              <a:t>78</a:t>
            </a:fld>
            <a:endParaRPr lang="en-US" altLang="zh-CN">
              <a:solidFill>
                <a:schemeClr val="tx1"/>
              </a:solidFill>
            </a:endParaRPr>
          </a:p>
        </p:txBody>
      </p:sp>
      <p:sp>
        <p:nvSpPr>
          <p:cNvPr id="146434" name="Rectangle 2">
            <a:extLst>
              <a:ext uri="{FF2B5EF4-FFF2-40B4-BE49-F238E27FC236}">
                <a16:creationId xmlns:a16="http://schemas.microsoft.com/office/drawing/2014/main" id="{2C1A306C-276D-485F-A3D0-2ABF378F5BE7}"/>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盈亏平衡分析</a:t>
            </a:r>
          </a:p>
        </p:txBody>
      </p:sp>
      <p:sp>
        <p:nvSpPr>
          <p:cNvPr id="146435" name="Rectangle 3">
            <a:extLst>
              <a:ext uri="{FF2B5EF4-FFF2-40B4-BE49-F238E27FC236}">
                <a16:creationId xmlns:a16="http://schemas.microsoft.com/office/drawing/2014/main" id="{93E02CEC-745F-441E-8F4C-52F4F0B89019}"/>
              </a:ext>
            </a:extLst>
          </p:cNvPr>
          <p:cNvSpPr>
            <a:spLocks noGrp="1" noChangeArrowheads="1"/>
          </p:cNvSpPr>
          <p:nvPr>
            <p:ph type="body" idx="1"/>
          </p:nvPr>
        </p:nvSpPr>
        <p:spPr>
          <a:xfrm>
            <a:off x="2339975" y="188913"/>
            <a:ext cx="6804025" cy="6408737"/>
          </a:xfrm>
        </p:spPr>
        <p:txBody>
          <a:bodyPr/>
          <a:lstStyle/>
          <a:p>
            <a:r>
              <a:rPr lang="en-US" altLang="zh-CN" sz="2000" b="1" i="1"/>
              <a:t>TR=P(Q).Q ,     TC=Fc+ Vc(Q). Q</a:t>
            </a:r>
          </a:p>
          <a:p>
            <a:r>
              <a:rPr lang="zh-CN" altLang="en-US" sz="2000" b="1"/>
              <a:t>令</a:t>
            </a:r>
            <a:r>
              <a:rPr lang="en-US" altLang="zh-CN" sz="2000" b="1"/>
              <a:t>TR=TC</a:t>
            </a:r>
            <a:r>
              <a:rPr lang="zh-CN" altLang="en-US" sz="2000" b="1"/>
              <a:t>， 即可求出盈亏平衡点。</a:t>
            </a:r>
          </a:p>
          <a:p>
            <a:r>
              <a:rPr lang="zh-CN" altLang="en-US" sz="2000" b="1">
                <a:solidFill>
                  <a:srgbClr val="9900CC"/>
                </a:solidFill>
              </a:rPr>
              <a:t>利润</a:t>
            </a:r>
            <a:r>
              <a:rPr lang="en-US" altLang="zh-CN" sz="2000" b="1">
                <a:solidFill>
                  <a:srgbClr val="9900CC"/>
                </a:solidFill>
              </a:rPr>
              <a:t>NB= </a:t>
            </a:r>
            <a:r>
              <a:rPr lang="en-US" altLang="zh-CN" sz="2000" b="1" i="1">
                <a:solidFill>
                  <a:srgbClr val="9900CC"/>
                </a:solidFill>
              </a:rPr>
              <a:t>P(Q).Q –Fc-Vc(Q). Q</a:t>
            </a:r>
            <a:r>
              <a:rPr lang="zh-CN" altLang="en-US" sz="2000" b="1" i="1">
                <a:solidFill>
                  <a:srgbClr val="9900CC"/>
                </a:solidFill>
              </a:rPr>
              <a:t>。</a:t>
            </a:r>
          </a:p>
          <a:p>
            <a:r>
              <a:rPr lang="zh-CN" altLang="en-US" sz="2000" b="1">
                <a:solidFill>
                  <a:srgbClr val="FF0000"/>
                </a:solidFill>
              </a:rPr>
              <a:t>利润曲线如下图：</a:t>
            </a:r>
          </a:p>
          <a:p>
            <a:pPr>
              <a:buFont typeface="Wingdings" panose="05000000000000000000" pitchFamily="2" charset="2"/>
              <a:buNone/>
            </a:pPr>
            <a:r>
              <a:rPr lang="zh-CN" altLang="en-US" sz="1600" b="1"/>
              <a:t>利润</a:t>
            </a:r>
          </a:p>
          <a:p>
            <a:endParaRPr lang="zh-CN" altLang="en-US" sz="1600" b="1"/>
          </a:p>
          <a:p>
            <a:endParaRPr lang="zh-CN" altLang="en-US" sz="2000" i="1"/>
          </a:p>
          <a:p>
            <a:endParaRPr lang="zh-CN" altLang="en-US" sz="2000" i="1"/>
          </a:p>
          <a:p>
            <a:endParaRPr lang="zh-CN" altLang="en-US" sz="1600" i="1"/>
          </a:p>
          <a:p>
            <a:r>
              <a:rPr lang="en-US" altLang="zh-CN" sz="1600" b="1"/>
              <a:t>0      Q*</a:t>
            </a:r>
            <a:r>
              <a:rPr lang="en-US" altLang="zh-CN" sz="1600" b="1" baseline="-25000"/>
              <a:t>1</a:t>
            </a:r>
            <a:r>
              <a:rPr lang="en-US" altLang="zh-CN" sz="1600" b="1"/>
              <a:t>                      Q*</a:t>
            </a:r>
            <a:r>
              <a:rPr lang="en-US" altLang="zh-CN" sz="1600" b="1" baseline="-25000"/>
              <a:t>2</a:t>
            </a:r>
            <a:r>
              <a:rPr lang="en-US" altLang="zh-CN" sz="1600" b="1"/>
              <a:t>                                    </a:t>
            </a:r>
            <a:r>
              <a:rPr lang="zh-CN" altLang="en-US" sz="1600" b="1"/>
              <a:t>产量</a:t>
            </a:r>
          </a:p>
          <a:p>
            <a:endParaRPr lang="zh-CN" altLang="en-US" sz="2000" b="1" i="1"/>
          </a:p>
          <a:p>
            <a:r>
              <a:rPr lang="zh-CN" altLang="en-US" sz="2000" b="1">
                <a:solidFill>
                  <a:srgbClr val="0066FF"/>
                </a:solidFill>
              </a:rPr>
              <a:t>对利润</a:t>
            </a:r>
            <a:r>
              <a:rPr lang="en-US" altLang="zh-CN" sz="2000" b="1">
                <a:solidFill>
                  <a:srgbClr val="0066FF"/>
                </a:solidFill>
              </a:rPr>
              <a:t>NB</a:t>
            </a:r>
            <a:r>
              <a:rPr lang="zh-CN" altLang="en-US" sz="2000" b="1">
                <a:solidFill>
                  <a:srgbClr val="0066FF"/>
                </a:solidFill>
              </a:rPr>
              <a:t>求</a:t>
            </a:r>
            <a:r>
              <a:rPr lang="en-US" altLang="zh-CN" sz="2000" b="1">
                <a:solidFill>
                  <a:srgbClr val="0066FF"/>
                </a:solidFill>
              </a:rPr>
              <a:t>Q</a:t>
            </a:r>
            <a:r>
              <a:rPr lang="zh-CN" altLang="en-US" sz="2000" b="1">
                <a:solidFill>
                  <a:srgbClr val="0066FF"/>
                </a:solidFill>
              </a:rPr>
              <a:t>的导数，并令其等于零，即可求出利润最大是的产量。</a:t>
            </a:r>
          </a:p>
          <a:p>
            <a:endParaRPr lang="zh-CN" altLang="en-US" sz="2000" b="1">
              <a:solidFill>
                <a:srgbClr val="0066FF"/>
              </a:solidFill>
            </a:endParaRPr>
          </a:p>
          <a:p>
            <a:r>
              <a:rPr lang="zh-CN" altLang="en-US" sz="2000" b="1">
                <a:solidFill>
                  <a:srgbClr val="CC3300"/>
                </a:solidFill>
              </a:rPr>
              <a:t>求总成本最低时的产量：</a:t>
            </a:r>
          </a:p>
          <a:p>
            <a:r>
              <a:rPr lang="zh-CN" altLang="en-US" sz="2000" b="1">
                <a:solidFill>
                  <a:schemeClr val="accent2"/>
                </a:solidFill>
              </a:rPr>
              <a:t>对总成本</a:t>
            </a:r>
            <a:r>
              <a:rPr lang="en-US" altLang="zh-CN" sz="2000" b="1">
                <a:solidFill>
                  <a:schemeClr val="accent2"/>
                </a:solidFill>
              </a:rPr>
              <a:t>TC</a:t>
            </a:r>
            <a:r>
              <a:rPr lang="zh-CN" altLang="en-US" sz="2000" b="1">
                <a:solidFill>
                  <a:schemeClr val="accent2"/>
                </a:solidFill>
              </a:rPr>
              <a:t>求</a:t>
            </a:r>
            <a:r>
              <a:rPr lang="en-US" altLang="zh-CN" sz="2000" b="1">
                <a:solidFill>
                  <a:schemeClr val="accent2"/>
                </a:solidFill>
              </a:rPr>
              <a:t>Q</a:t>
            </a:r>
            <a:r>
              <a:rPr lang="zh-CN" altLang="en-US" sz="2000" b="1">
                <a:solidFill>
                  <a:schemeClr val="accent2"/>
                </a:solidFill>
              </a:rPr>
              <a:t>的导数，并令其等于零，即可求总成本最低时的产量。</a:t>
            </a:r>
          </a:p>
          <a:p>
            <a:pPr>
              <a:buFont typeface="Wingdings" panose="05000000000000000000" pitchFamily="2" charset="2"/>
              <a:buNone/>
            </a:pPr>
            <a:r>
              <a:rPr lang="zh-CN" altLang="en-US" sz="2000" b="1">
                <a:solidFill>
                  <a:schemeClr val="accent2"/>
                </a:solidFill>
              </a:rPr>
              <a:t> </a:t>
            </a:r>
            <a:endParaRPr lang="zh-CN" altLang="en-US" sz="2000" i="1">
              <a:solidFill>
                <a:schemeClr val="accent2"/>
              </a:solidFill>
            </a:endParaRPr>
          </a:p>
        </p:txBody>
      </p:sp>
      <p:sp>
        <p:nvSpPr>
          <p:cNvPr id="146436" name="Line 4">
            <a:extLst>
              <a:ext uri="{FF2B5EF4-FFF2-40B4-BE49-F238E27FC236}">
                <a16:creationId xmlns:a16="http://schemas.microsoft.com/office/drawing/2014/main" id="{F7BBCD8F-1D74-400E-BD7D-D2E1E7940484}"/>
              </a:ext>
            </a:extLst>
          </p:cNvPr>
          <p:cNvSpPr>
            <a:spLocks noChangeShapeType="1"/>
          </p:cNvSpPr>
          <p:nvPr/>
        </p:nvSpPr>
        <p:spPr bwMode="auto">
          <a:xfrm>
            <a:off x="2916238" y="3294063"/>
            <a:ext cx="48244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6437" name="Freeform 5">
            <a:extLst>
              <a:ext uri="{FF2B5EF4-FFF2-40B4-BE49-F238E27FC236}">
                <a16:creationId xmlns:a16="http://schemas.microsoft.com/office/drawing/2014/main" id="{16F383BD-6713-474A-970E-7BD4149DBAA8}"/>
              </a:ext>
            </a:extLst>
          </p:cNvPr>
          <p:cNvSpPr>
            <a:spLocks/>
          </p:cNvSpPr>
          <p:nvPr/>
        </p:nvSpPr>
        <p:spPr bwMode="auto">
          <a:xfrm>
            <a:off x="2916238" y="2924175"/>
            <a:ext cx="2520950" cy="646113"/>
          </a:xfrm>
          <a:custGeom>
            <a:avLst/>
            <a:gdLst>
              <a:gd name="T0" fmla="*/ 0 w 1588"/>
              <a:gd name="T1" fmla="*/ 406 h 407"/>
              <a:gd name="T2" fmla="*/ 654 w 1588"/>
              <a:gd name="T3" fmla="*/ 0 h 407"/>
              <a:gd name="T4" fmla="*/ 1588 w 1588"/>
              <a:gd name="T5" fmla="*/ 407 h 407"/>
            </a:gdLst>
            <a:ahLst/>
            <a:cxnLst>
              <a:cxn ang="0">
                <a:pos x="T0" y="T1"/>
              </a:cxn>
              <a:cxn ang="0">
                <a:pos x="T2" y="T3"/>
              </a:cxn>
              <a:cxn ang="0">
                <a:pos x="T4" y="T5"/>
              </a:cxn>
            </a:cxnLst>
            <a:rect l="0" t="0" r="r" b="b"/>
            <a:pathLst>
              <a:path w="1588" h="407">
                <a:moveTo>
                  <a:pt x="0" y="406"/>
                </a:moveTo>
                <a:cubicBezTo>
                  <a:pt x="109" y="338"/>
                  <a:pt x="389" y="0"/>
                  <a:pt x="654" y="0"/>
                </a:cubicBezTo>
                <a:cubicBezTo>
                  <a:pt x="919" y="0"/>
                  <a:pt x="1394" y="322"/>
                  <a:pt x="1588" y="407"/>
                </a:cubicBez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6438" name="Line 6">
            <a:extLst>
              <a:ext uri="{FF2B5EF4-FFF2-40B4-BE49-F238E27FC236}">
                <a16:creationId xmlns:a16="http://schemas.microsoft.com/office/drawing/2014/main" id="{75ECECED-1242-4A02-96F5-B4A07B0E7F5F}"/>
              </a:ext>
            </a:extLst>
          </p:cNvPr>
          <p:cNvSpPr>
            <a:spLocks noChangeShapeType="1"/>
          </p:cNvSpPr>
          <p:nvPr/>
        </p:nvSpPr>
        <p:spPr bwMode="auto">
          <a:xfrm flipV="1">
            <a:off x="2906713" y="1722438"/>
            <a:ext cx="0" cy="15843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4">
            <a:extLst>
              <a:ext uri="{FF2B5EF4-FFF2-40B4-BE49-F238E27FC236}">
                <a16:creationId xmlns:a16="http://schemas.microsoft.com/office/drawing/2014/main" id="{CFEC1A2F-0E06-43C2-A046-C3CB4DBA9106}"/>
              </a:ext>
            </a:extLst>
          </p:cNvPr>
          <p:cNvSpPr>
            <a:spLocks noGrp="1"/>
          </p:cNvSpPr>
          <p:nvPr>
            <p:ph type="sldNum" sz="quarter" idx="10"/>
          </p:nvPr>
        </p:nvSpPr>
        <p:spPr/>
        <p:txBody>
          <a:bodyPr/>
          <a:lstStyle/>
          <a:p>
            <a:fld id="{7FB041D1-AD99-4B65-8D63-C310734F9FEB}" type="slidenum">
              <a:rPr lang="en-US" altLang="zh-CN"/>
              <a:pPr/>
              <a:t>79</a:t>
            </a:fld>
            <a:endParaRPr lang="en-US" altLang="zh-CN">
              <a:solidFill>
                <a:schemeClr val="tx1"/>
              </a:solidFill>
            </a:endParaRPr>
          </a:p>
        </p:txBody>
      </p:sp>
      <p:sp>
        <p:nvSpPr>
          <p:cNvPr id="147458" name="Rectangle 2">
            <a:extLst>
              <a:ext uri="{FF2B5EF4-FFF2-40B4-BE49-F238E27FC236}">
                <a16:creationId xmlns:a16="http://schemas.microsoft.com/office/drawing/2014/main" id="{03D2D4D8-D4FE-40A9-999C-B17F77F131DD}"/>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盈亏平衡分析</a:t>
            </a:r>
          </a:p>
        </p:txBody>
      </p:sp>
      <p:sp>
        <p:nvSpPr>
          <p:cNvPr id="147459" name="Rectangle 3">
            <a:extLst>
              <a:ext uri="{FF2B5EF4-FFF2-40B4-BE49-F238E27FC236}">
                <a16:creationId xmlns:a16="http://schemas.microsoft.com/office/drawing/2014/main" id="{A598F6E6-35A2-4626-8D68-A8B759DAD0AB}"/>
              </a:ext>
            </a:extLst>
          </p:cNvPr>
          <p:cNvSpPr>
            <a:spLocks noGrp="1" noChangeArrowheads="1"/>
          </p:cNvSpPr>
          <p:nvPr>
            <p:ph type="body" sz="half" idx="1"/>
          </p:nvPr>
        </p:nvSpPr>
        <p:spPr>
          <a:xfrm>
            <a:off x="2438400" y="0"/>
            <a:ext cx="6705600" cy="5157788"/>
          </a:xfrm>
        </p:spPr>
        <p:txBody>
          <a:bodyPr/>
          <a:lstStyle/>
          <a:p>
            <a:r>
              <a:rPr lang="zh-CN" altLang="en-US" sz="2000" b="1">
                <a:solidFill>
                  <a:srgbClr val="CC3300"/>
                </a:solidFill>
              </a:rPr>
              <a:t>例</a:t>
            </a:r>
            <a:r>
              <a:rPr lang="en-US" altLang="zh-CN" sz="2000" b="1">
                <a:solidFill>
                  <a:srgbClr val="CC3300"/>
                </a:solidFill>
              </a:rPr>
              <a:t>2</a:t>
            </a:r>
            <a:r>
              <a:rPr lang="zh-CN" altLang="en-US" sz="2000" b="1">
                <a:solidFill>
                  <a:srgbClr val="CC3300"/>
                </a:solidFill>
              </a:rPr>
              <a:t>：已知固定成本为</a:t>
            </a:r>
            <a:r>
              <a:rPr lang="en-US" altLang="zh-CN" sz="2000" b="1">
                <a:solidFill>
                  <a:srgbClr val="CC3300"/>
                </a:solidFill>
              </a:rPr>
              <a:t>60000</a:t>
            </a:r>
            <a:r>
              <a:rPr lang="zh-CN" altLang="en-US" sz="2000" b="1">
                <a:solidFill>
                  <a:srgbClr val="CC3300"/>
                </a:solidFill>
              </a:rPr>
              <a:t>元，单位变动成本为</a:t>
            </a:r>
            <a:r>
              <a:rPr lang="en-US" altLang="zh-CN" sz="2000" b="1">
                <a:solidFill>
                  <a:srgbClr val="CC3300"/>
                </a:solidFill>
              </a:rPr>
              <a:t>35</a:t>
            </a:r>
          </a:p>
          <a:p>
            <a:pPr>
              <a:buFont typeface="Wingdings" panose="05000000000000000000" pitchFamily="2" charset="2"/>
              <a:buNone/>
            </a:pPr>
            <a:r>
              <a:rPr lang="zh-CN" altLang="en-US" sz="2000" b="1">
                <a:solidFill>
                  <a:srgbClr val="CC3300"/>
                </a:solidFill>
              </a:rPr>
              <a:t>元，产品单价为</a:t>
            </a:r>
            <a:r>
              <a:rPr lang="en-US" altLang="zh-CN" sz="2000" b="1">
                <a:solidFill>
                  <a:srgbClr val="CC3300"/>
                </a:solidFill>
              </a:rPr>
              <a:t>60</a:t>
            </a:r>
            <a:r>
              <a:rPr lang="zh-CN" altLang="en-US" sz="2000" b="1">
                <a:solidFill>
                  <a:srgbClr val="CC3300"/>
                </a:solidFill>
              </a:rPr>
              <a:t>元．由于成批采购材料，单位产品变</a:t>
            </a:r>
          </a:p>
          <a:p>
            <a:pPr>
              <a:buFont typeface="Wingdings" panose="05000000000000000000" pitchFamily="2" charset="2"/>
              <a:buNone/>
            </a:pPr>
            <a:r>
              <a:rPr lang="zh-CN" altLang="en-US" sz="2000" b="1">
                <a:solidFill>
                  <a:srgbClr val="CC3300"/>
                </a:solidFill>
              </a:rPr>
              <a:t>动成本可减少</a:t>
            </a:r>
            <a:r>
              <a:rPr lang="en-US" altLang="zh-CN" sz="2000" b="1">
                <a:solidFill>
                  <a:srgbClr val="CC3300"/>
                </a:solidFill>
              </a:rPr>
              <a:t>1 ‰ </a:t>
            </a:r>
            <a:r>
              <a:rPr lang="zh-CN" altLang="en-US" sz="2000" b="1">
                <a:solidFill>
                  <a:srgbClr val="CC3300"/>
                </a:solidFill>
              </a:rPr>
              <a:t>；由于成批销售产品，单价可降低</a:t>
            </a:r>
          </a:p>
          <a:p>
            <a:pPr>
              <a:buFont typeface="Wingdings" panose="05000000000000000000" pitchFamily="2" charset="2"/>
              <a:buNone/>
            </a:pPr>
            <a:r>
              <a:rPr lang="en-US" altLang="zh-CN" sz="2000" b="1">
                <a:solidFill>
                  <a:srgbClr val="CC3300"/>
                </a:solidFill>
              </a:rPr>
              <a:t>3.5 ‰ </a:t>
            </a:r>
            <a:r>
              <a:rPr lang="zh-CN" altLang="en-US" sz="2000" b="1">
                <a:solidFill>
                  <a:srgbClr val="CC3300"/>
                </a:solidFill>
              </a:rPr>
              <a:t>；求项目的盈亏平衡点、利润最大时的产量和总成</a:t>
            </a:r>
          </a:p>
          <a:p>
            <a:pPr>
              <a:buFont typeface="Wingdings" panose="05000000000000000000" pitchFamily="2" charset="2"/>
              <a:buNone/>
            </a:pPr>
            <a:r>
              <a:rPr lang="zh-CN" altLang="en-US" sz="2000" b="1">
                <a:solidFill>
                  <a:srgbClr val="CC3300"/>
                </a:solidFill>
              </a:rPr>
              <a:t>本最低时的产量。         </a:t>
            </a:r>
          </a:p>
          <a:p>
            <a:pPr>
              <a:buFont typeface="Wingdings" panose="05000000000000000000" pitchFamily="2" charset="2"/>
              <a:buNone/>
            </a:pPr>
            <a:r>
              <a:rPr lang="zh-CN" altLang="en-US" sz="2000" b="1"/>
              <a:t>      </a:t>
            </a:r>
            <a:r>
              <a:rPr lang="zh-CN" altLang="en-US" sz="2000" b="1">
                <a:solidFill>
                  <a:schemeClr val="accent2"/>
                </a:solidFill>
              </a:rPr>
              <a:t>解：总成本   </a:t>
            </a:r>
            <a:r>
              <a:rPr lang="en-US" altLang="zh-CN" sz="2000" b="1">
                <a:solidFill>
                  <a:schemeClr val="accent2"/>
                </a:solidFill>
              </a:rPr>
              <a:t>TC= 60000 +(35</a:t>
            </a:r>
            <a:r>
              <a:rPr lang="en-US" altLang="zh-CN" sz="2000" b="1">
                <a:solidFill>
                  <a:schemeClr val="accent2"/>
                </a:solidFill>
                <a:latin typeface="宋体" panose="02010600030101010101" pitchFamily="2" charset="-122"/>
              </a:rPr>
              <a:t>-</a:t>
            </a:r>
            <a:r>
              <a:rPr lang="en-US" altLang="zh-CN" sz="2000" b="1">
                <a:solidFill>
                  <a:schemeClr val="accent2"/>
                </a:solidFill>
              </a:rPr>
              <a:t>0.001Q).Q             </a:t>
            </a:r>
          </a:p>
          <a:p>
            <a:pPr>
              <a:buFont typeface="Wingdings" panose="05000000000000000000" pitchFamily="2" charset="2"/>
              <a:buNone/>
            </a:pPr>
            <a:r>
              <a:rPr lang="en-US" altLang="zh-CN" sz="2000" b="1">
                <a:solidFill>
                  <a:schemeClr val="accent2"/>
                </a:solidFill>
              </a:rPr>
              <a:t>              </a:t>
            </a:r>
            <a:r>
              <a:rPr lang="zh-CN" altLang="en-US" sz="2000" b="1">
                <a:solidFill>
                  <a:schemeClr val="accent2"/>
                </a:solidFill>
              </a:rPr>
              <a:t>总收入   </a:t>
            </a:r>
            <a:r>
              <a:rPr lang="en-US" altLang="zh-CN" sz="2000" b="1">
                <a:solidFill>
                  <a:schemeClr val="accent2"/>
                </a:solidFill>
              </a:rPr>
              <a:t>TR=(60</a:t>
            </a:r>
            <a:r>
              <a:rPr lang="en-US" altLang="zh-CN" sz="2000" b="1">
                <a:solidFill>
                  <a:schemeClr val="accent2"/>
                </a:solidFill>
                <a:latin typeface="宋体" panose="02010600030101010101" pitchFamily="2" charset="-122"/>
              </a:rPr>
              <a:t>-</a:t>
            </a:r>
            <a:r>
              <a:rPr lang="en-US" altLang="zh-CN" sz="2000" b="1">
                <a:solidFill>
                  <a:schemeClr val="accent2"/>
                </a:solidFill>
              </a:rPr>
              <a:t>0.0035Q).Q           </a:t>
            </a:r>
          </a:p>
          <a:p>
            <a:pPr>
              <a:buFont typeface="Wingdings" panose="05000000000000000000" pitchFamily="2" charset="2"/>
              <a:buNone/>
            </a:pPr>
            <a:r>
              <a:rPr lang="en-US" altLang="zh-CN" sz="2000" b="1">
                <a:solidFill>
                  <a:schemeClr val="accent2"/>
                </a:solidFill>
              </a:rPr>
              <a:t>    </a:t>
            </a:r>
            <a:r>
              <a:rPr lang="zh-CN" altLang="en-US" sz="2000" b="1">
                <a:solidFill>
                  <a:schemeClr val="accent2"/>
                </a:solidFill>
              </a:rPr>
              <a:t>令</a:t>
            </a:r>
            <a:r>
              <a:rPr lang="en-US" altLang="zh-CN" sz="2000" b="1">
                <a:solidFill>
                  <a:schemeClr val="accent2"/>
                </a:solidFill>
              </a:rPr>
              <a:t>TC= TR,  </a:t>
            </a:r>
            <a:r>
              <a:rPr lang="zh-CN" altLang="en-US" sz="2000" b="1">
                <a:solidFill>
                  <a:schemeClr val="accent2"/>
                </a:solidFill>
              </a:rPr>
              <a:t>即</a:t>
            </a:r>
            <a:r>
              <a:rPr lang="en-US" altLang="zh-CN" sz="2000" b="1">
                <a:solidFill>
                  <a:schemeClr val="accent2"/>
                </a:solidFill>
              </a:rPr>
              <a:t>60000 +(35</a:t>
            </a:r>
            <a:r>
              <a:rPr lang="en-US" altLang="zh-CN" sz="2000" b="1">
                <a:solidFill>
                  <a:schemeClr val="accent2"/>
                </a:solidFill>
                <a:latin typeface="宋体" panose="02010600030101010101" pitchFamily="2" charset="-122"/>
              </a:rPr>
              <a:t>-</a:t>
            </a:r>
            <a:r>
              <a:rPr lang="en-US" altLang="zh-CN" sz="2000" b="1">
                <a:solidFill>
                  <a:schemeClr val="accent2"/>
                </a:solidFill>
              </a:rPr>
              <a:t>0.001Q).Q =(60</a:t>
            </a:r>
            <a:r>
              <a:rPr lang="en-US" altLang="zh-CN" sz="2000" b="1">
                <a:solidFill>
                  <a:schemeClr val="accent2"/>
                </a:solidFill>
                <a:latin typeface="宋体" panose="02010600030101010101" pitchFamily="2" charset="-122"/>
              </a:rPr>
              <a:t>-</a:t>
            </a:r>
            <a:r>
              <a:rPr lang="en-US" altLang="zh-CN" sz="2000" b="1">
                <a:solidFill>
                  <a:schemeClr val="accent2"/>
                </a:solidFill>
              </a:rPr>
              <a:t>0.0035Q).Q </a:t>
            </a:r>
          </a:p>
          <a:p>
            <a:pPr>
              <a:buFont typeface="Wingdings" panose="05000000000000000000" pitchFamily="2" charset="2"/>
              <a:buNone/>
            </a:pPr>
            <a:r>
              <a:rPr lang="en-US" altLang="zh-CN" sz="2000" b="1">
                <a:solidFill>
                  <a:schemeClr val="accent2"/>
                </a:solidFill>
              </a:rPr>
              <a:t>     </a:t>
            </a:r>
            <a:r>
              <a:rPr lang="zh-CN" altLang="en-US" sz="2000" b="1">
                <a:solidFill>
                  <a:schemeClr val="accent2"/>
                </a:solidFill>
              </a:rPr>
              <a:t>整理可求得：</a:t>
            </a:r>
          </a:p>
          <a:p>
            <a:pPr>
              <a:buFont typeface="Wingdings" panose="05000000000000000000" pitchFamily="2" charset="2"/>
              <a:buNone/>
            </a:pPr>
            <a:r>
              <a:rPr lang="zh-CN" altLang="en-US" sz="2000" b="1">
                <a:solidFill>
                  <a:schemeClr val="accent2"/>
                </a:solidFill>
              </a:rPr>
              <a:t>                      </a:t>
            </a:r>
            <a:r>
              <a:rPr lang="en-US" altLang="zh-CN" sz="2000" b="1">
                <a:solidFill>
                  <a:schemeClr val="accent2"/>
                </a:solidFill>
              </a:rPr>
              <a:t>Q*</a:t>
            </a:r>
            <a:r>
              <a:rPr lang="en-US" altLang="zh-CN" sz="2000" b="1" baseline="-25000">
                <a:solidFill>
                  <a:schemeClr val="accent2"/>
                </a:solidFill>
              </a:rPr>
              <a:t>1</a:t>
            </a:r>
            <a:r>
              <a:rPr lang="en-US" altLang="zh-CN" sz="2000" b="1">
                <a:solidFill>
                  <a:schemeClr val="accent2"/>
                </a:solidFill>
              </a:rPr>
              <a:t>=4000</a:t>
            </a:r>
            <a:r>
              <a:rPr lang="zh-CN" altLang="en-US" sz="2000" b="1">
                <a:solidFill>
                  <a:schemeClr val="accent2"/>
                </a:solidFill>
              </a:rPr>
              <a:t>单位，</a:t>
            </a:r>
            <a:r>
              <a:rPr lang="en-US" altLang="zh-CN" sz="2000" b="1">
                <a:solidFill>
                  <a:schemeClr val="accent2"/>
                </a:solidFill>
              </a:rPr>
              <a:t>Q*</a:t>
            </a:r>
            <a:r>
              <a:rPr lang="en-US" altLang="zh-CN" sz="2000" b="1" baseline="-25000">
                <a:solidFill>
                  <a:schemeClr val="accent2"/>
                </a:solidFill>
              </a:rPr>
              <a:t>2</a:t>
            </a:r>
            <a:r>
              <a:rPr lang="en-US" altLang="zh-CN" sz="2000" b="1">
                <a:solidFill>
                  <a:schemeClr val="accent2"/>
                </a:solidFill>
              </a:rPr>
              <a:t>=6000</a:t>
            </a:r>
            <a:r>
              <a:rPr lang="zh-CN" altLang="en-US" sz="2000" b="1">
                <a:solidFill>
                  <a:schemeClr val="accent2"/>
                </a:solidFill>
              </a:rPr>
              <a:t>单位，</a:t>
            </a:r>
          </a:p>
          <a:p>
            <a:pPr>
              <a:buFont typeface="Wingdings" panose="05000000000000000000" pitchFamily="2" charset="2"/>
              <a:buNone/>
            </a:pPr>
            <a:r>
              <a:rPr lang="zh-CN" altLang="en-US" sz="2000" b="1">
                <a:solidFill>
                  <a:schemeClr val="accent2"/>
                </a:solidFill>
              </a:rPr>
              <a:t>                        即为盈亏平衡点产量。</a:t>
            </a:r>
          </a:p>
          <a:p>
            <a:pPr>
              <a:buFont typeface="Wingdings" panose="05000000000000000000" pitchFamily="2" charset="2"/>
              <a:buNone/>
            </a:pPr>
            <a:r>
              <a:rPr lang="zh-CN" altLang="en-US" sz="2000" b="1">
                <a:solidFill>
                  <a:schemeClr val="accent2"/>
                </a:solidFill>
              </a:rPr>
              <a:t>      利润为：</a:t>
            </a:r>
          </a:p>
          <a:p>
            <a:pPr>
              <a:buFont typeface="Wingdings" panose="05000000000000000000" pitchFamily="2" charset="2"/>
              <a:buNone/>
            </a:pPr>
            <a:r>
              <a:rPr lang="zh-CN" altLang="en-US" sz="2000" b="1">
                <a:solidFill>
                  <a:schemeClr val="accent2"/>
                </a:solidFill>
              </a:rPr>
              <a:t>    </a:t>
            </a:r>
            <a:r>
              <a:rPr lang="en-US" altLang="zh-CN" sz="2000" b="1">
                <a:solidFill>
                  <a:schemeClr val="accent2"/>
                </a:solidFill>
              </a:rPr>
              <a:t>NB=TR-TC= (60</a:t>
            </a:r>
            <a:r>
              <a:rPr lang="en-US" altLang="zh-CN" sz="2000" b="1">
                <a:solidFill>
                  <a:schemeClr val="accent2"/>
                </a:solidFill>
                <a:latin typeface="宋体" panose="02010600030101010101" pitchFamily="2" charset="-122"/>
              </a:rPr>
              <a:t>-</a:t>
            </a:r>
            <a:r>
              <a:rPr lang="en-US" altLang="zh-CN" sz="2000" b="1">
                <a:solidFill>
                  <a:schemeClr val="accent2"/>
                </a:solidFill>
              </a:rPr>
              <a:t>0.0035Q).Q </a:t>
            </a:r>
            <a:r>
              <a:rPr lang="en-US" altLang="zh-CN" sz="2000" b="1">
                <a:solidFill>
                  <a:schemeClr val="accent2"/>
                </a:solidFill>
                <a:latin typeface="宋体" panose="02010600030101010101" pitchFamily="2" charset="-122"/>
              </a:rPr>
              <a:t>-</a:t>
            </a:r>
            <a:r>
              <a:rPr lang="en-US" altLang="zh-CN" sz="2000" b="1">
                <a:solidFill>
                  <a:schemeClr val="accent2"/>
                </a:solidFill>
              </a:rPr>
              <a:t> 60000 -(35-0.001Q).Q</a:t>
            </a:r>
          </a:p>
          <a:p>
            <a:pPr>
              <a:buFont typeface="Wingdings" panose="05000000000000000000" pitchFamily="2" charset="2"/>
              <a:buNone/>
            </a:pPr>
            <a:r>
              <a:rPr lang="en-US" altLang="zh-CN" sz="2000" b="1">
                <a:solidFill>
                  <a:schemeClr val="accent2"/>
                </a:solidFill>
              </a:rPr>
              <a:t>                     = -0.0025Q</a:t>
            </a:r>
            <a:r>
              <a:rPr lang="en-US" altLang="zh-CN" sz="2000" b="1" baseline="30000">
                <a:solidFill>
                  <a:schemeClr val="accent2"/>
                </a:solidFill>
              </a:rPr>
              <a:t>2 </a:t>
            </a:r>
            <a:r>
              <a:rPr lang="en-US" altLang="zh-CN" sz="2000" b="1">
                <a:solidFill>
                  <a:schemeClr val="accent2"/>
                </a:solidFill>
              </a:rPr>
              <a:t>+ 25Q</a:t>
            </a:r>
            <a:r>
              <a:rPr lang="en-US" altLang="zh-CN" sz="2000" b="1">
                <a:solidFill>
                  <a:schemeClr val="accent2"/>
                </a:solidFill>
                <a:latin typeface="宋体" panose="02010600030101010101" pitchFamily="2" charset="-122"/>
              </a:rPr>
              <a:t>-</a:t>
            </a:r>
            <a:r>
              <a:rPr lang="en-US" altLang="zh-CN" sz="2000" b="1">
                <a:solidFill>
                  <a:schemeClr val="accent2"/>
                </a:solidFill>
              </a:rPr>
              <a:t>60000</a:t>
            </a:r>
          </a:p>
          <a:p>
            <a:pPr>
              <a:buFont typeface="Wingdings" panose="05000000000000000000" pitchFamily="2" charset="2"/>
              <a:buNone/>
            </a:pPr>
            <a:r>
              <a:rPr lang="en-US" altLang="zh-CN" sz="2000" b="1">
                <a:solidFill>
                  <a:schemeClr val="accent2"/>
                </a:solidFill>
              </a:rPr>
              <a:t>  </a:t>
            </a:r>
            <a:r>
              <a:rPr lang="zh-CN" altLang="en-US" sz="2000" b="1">
                <a:solidFill>
                  <a:schemeClr val="accent2"/>
                </a:solidFill>
              </a:rPr>
              <a:t>求导数</a:t>
            </a:r>
          </a:p>
          <a:p>
            <a:pPr>
              <a:buFont typeface="Wingdings" panose="05000000000000000000" pitchFamily="2" charset="2"/>
              <a:buNone/>
            </a:pPr>
            <a:endParaRPr lang="zh-CN" altLang="en-US" sz="2000" b="1">
              <a:solidFill>
                <a:schemeClr val="accent2"/>
              </a:solidFill>
            </a:endParaRPr>
          </a:p>
          <a:p>
            <a:pPr>
              <a:buFont typeface="Wingdings" panose="05000000000000000000" pitchFamily="2" charset="2"/>
              <a:buNone/>
            </a:pPr>
            <a:endParaRPr lang="en-US" altLang="zh-CN" sz="1800" b="1">
              <a:solidFill>
                <a:schemeClr val="accent2"/>
              </a:solidFill>
            </a:endParaRPr>
          </a:p>
        </p:txBody>
      </p:sp>
      <p:sp>
        <p:nvSpPr>
          <p:cNvPr id="147460" name="Rectangle 4">
            <a:extLst>
              <a:ext uri="{FF2B5EF4-FFF2-40B4-BE49-F238E27FC236}">
                <a16:creationId xmlns:a16="http://schemas.microsoft.com/office/drawing/2014/main" id="{96AEA50D-707B-425D-8294-21AA7A59F762}"/>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47461" name="Rectangle 5">
            <a:extLst>
              <a:ext uri="{FF2B5EF4-FFF2-40B4-BE49-F238E27FC236}">
                <a16:creationId xmlns:a16="http://schemas.microsoft.com/office/drawing/2014/main" id="{CCDC9EF6-FB33-4678-B24E-BDCEE5E3EA71}"/>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47462" name="Object 6">
            <a:extLst>
              <a:ext uri="{FF2B5EF4-FFF2-40B4-BE49-F238E27FC236}">
                <a16:creationId xmlns:a16="http://schemas.microsoft.com/office/drawing/2014/main" id="{27532D61-02D6-4D7B-9BBB-4CCD88403540}"/>
              </a:ext>
            </a:extLst>
          </p:cNvPr>
          <p:cNvGraphicFramePr>
            <a:graphicFrameLocks noChangeAspect="1"/>
          </p:cNvGraphicFramePr>
          <p:nvPr>
            <p:ph sz="half" idx="2"/>
          </p:nvPr>
        </p:nvGraphicFramePr>
        <p:xfrm>
          <a:off x="3132138" y="5661025"/>
          <a:ext cx="5832475" cy="792163"/>
        </p:xfrm>
        <a:graphic>
          <a:graphicData uri="http://schemas.openxmlformats.org/presentationml/2006/ole">
            <mc:AlternateContent xmlns:mc="http://schemas.openxmlformats.org/markup-compatibility/2006">
              <mc:Choice xmlns:v="urn:schemas-microsoft-com:vml" Requires="v">
                <p:oleObj spid="_x0000_s147463" name="公式" r:id="rId3" imgW="3288960" imgH="444240" progId="Equation.3">
                  <p:embed/>
                </p:oleObj>
              </mc:Choice>
              <mc:Fallback>
                <p:oleObj name="公式" r:id="rId3" imgW="3288960" imgH="44424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661025"/>
                        <a:ext cx="5832475" cy="792163"/>
                      </a:xfrm>
                      <a:prstGeom prst="rect">
                        <a:avLst/>
                      </a:prstGeom>
                      <a:solidFill>
                        <a:srgbClr val="66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灯片编号占位符 3">
            <a:extLst>
              <a:ext uri="{FF2B5EF4-FFF2-40B4-BE49-F238E27FC236}">
                <a16:creationId xmlns:a16="http://schemas.microsoft.com/office/drawing/2014/main" id="{BFEEAA5D-D593-4A50-A89A-67577C70223A}"/>
              </a:ext>
            </a:extLst>
          </p:cNvPr>
          <p:cNvSpPr>
            <a:spLocks noGrp="1"/>
          </p:cNvSpPr>
          <p:nvPr>
            <p:ph type="sldNum" sz="quarter" idx="10"/>
          </p:nvPr>
        </p:nvSpPr>
        <p:spPr/>
        <p:txBody>
          <a:bodyPr/>
          <a:lstStyle/>
          <a:p>
            <a:fld id="{F1DEDCBB-8EF3-44FC-82F6-558907982EA7}" type="slidenum">
              <a:rPr lang="en-US" altLang="zh-CN"/>
              <a:pPr/>
              <a:t>8</a:t>
            </a:fld>
            <a:endParaRPr lang="en-US" altLang="zh-CN">
              <a:solidFill>
                <a:schemeClr val="tx1"/>
              </a:solidFill>
            </a:endParaRPr>
          </a:p>
        </p:txBody>
      </p:sp>
      <p:sp>
        <p:nvSpPr>
          <p:cNvPr id="50178" name="Rectangle 2">
            <a:extLst>
              <a:ext uri="{FF2B5EF4-FFF2-40B4-BE49-F238E27FC236}">
                <a16:creationId xmlns:a16="http://schemas.microsoft.com/office/drawing/2014/main" id="{BF611525-21E9-489E-9B09-5F298E68E270}"/>
              </a:ext>
            </a:extLst>
          </p:cNvPr>
          <p:cNvSpPr>
            <a:spLocks noChangeArrowheads="1"/>
          </p:cNvSpPr>
          <p:nvPr>
            <p:ph type="title"/>
          </p:nvPr>
        </p:nvSpPr>
        <p:spPr bwMode="auto">
          <a:xfrm>
            <a:off x="609600" y="0"/>
            <a:ext cx="17526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50179" name="Rectangle 3">
            <a:extLst>
              <a:ext uri="{FF2B5EF4-FFF2-40B4-BE49-F238E27FC236}">
                <a16:creationId xmlns:a16="http://schemas.microsoft.com/office/drawing/2014/main" id="{2DA16775-6780-4E6C-9555-7030C46EE7D6}"/>
              </a:ext>
            </a:extLst>
          </p:cNvPr>
          <p:cNvSpPr>
            <a:spLocks noGrp="1" noChangeArrowheads="1"/>
          </p:cNvSpPr>
          <p:nvPr>
            <p:ph type="body" idx="1"/>
          </p:nvPr>
        </p:nvSpPr>
        <p:spPr>
          <a:xfrm>
            <a:off x="2362200" y="0"/>
            <a:ext cx="6781800" cy="6858000"/>
          </a:xfrm>
        </p:spPr>
        <p:txBody>
          <a:bodyPr/>
          <a:lstStyle/>
          <a:p>
            <a:r>
              <a:rPr lang="en-US" altLang="zh-CN" sz="2000" b="1">
                <a:solidFill>
                  <a:srgbClr val="FF0066"/>
                </a:solidFill>
              </a:rPr>
              <a:t>3</a:t>
            </a:r>
            <a:r>
              <a:rPr lang="zh-CN" altLang="en-US" sz="2000" b="1">
                <a:solidFill>
                  <a:srgbClr val="FF0066"/>
                </a:solidFill>
              </a:rPr>
              <a:t>、等额分付终值</a:t>
            </a:r>
            <a:r>
              <a:rPr lang="zh-CN" altLang="en-US" sz="2000" b="1"/>
              <a:t>                                   </a:t>
            </a:r>
            <a:r>
              <a:rPr lang="zh-CN" altLang="en-US" sz="1600" b="1"/>
              <a:t>            </a:t>
            </a:r>
            <a:r>
              <a:rPr lang="en-US" altLang="zh-CN" sz="1600" b="1"/>
              <a:t>F</a:t>
            </a:r>
            <a:endParaRPr lang="en-US" altLang="zh-CN" sz="2000" b="1"/>
          </a:p>
          <a:p>
            <a:r>
              <a:rPr lang="zh-CN" altLang="en-US" sz="2000" b="1"/>
              <a:t>如图</a:t>
            </a:r>
            <a:r>
              <a:rPr lang="en-US" altLang="zh-CN" sz="2000" b="1"/>
              <a:t>2.2</a:t>
            </a:r>
            <a:r>
              <a:rPr lang="zh-CN" altLang="en-US" sz="2000" b="1"/>
              <a:t>。</a:t>
            </a:r>
          </a:p>
          <a:p>
            <a:r>
              <a:rPr lang="zh-CN" altLang="en-US" sz="1600" b="1"/>
              <a:t>                              </a:t>
            </a:r>
            <a:r>
              <a:rPr lang="en-US" altLang="zh-CN" sz="1600" b="1"/>
              <a:t>0    1      2      3       ··················        n                    </a:t>
            </a:r>
          </a:p>
          <a:p>
            <a:r>
              <a:rPr lang="en-US" altLang="zh-CN" sz="1600" b="1"/>
              <a:t>                                    A                                                     A</a:t>
            </a:r>
          </a:p>
          <a:p>
            <a:r>
              <a:rPr lang="en-US" altLang="zh-CN" sz="1800" b="1"/>
              <a:t>F = A+A(1+i)+A(1+i)</a:t>
            </a:r>
            <a:r>
              <a:rPr lang="en-US" altLang="zh-CN" sz="1800" b="1" baseline="30000"/>
              <a:t>2</a:t>
            </a:r>
            <a:r>
              <a:rPr lang="en-US" altLang="zh-CN" sz="1800" b="1"/>
              <a:t>+A(1+i)</a:t>
            </a:r>
            <a:r>
              <a:rPr lang="en-US" altLang="zh-CN" sz="1800" b="1" baseline="30000"/>
              <a:t>3</a:t>
            </a:r>
            <a:r>
              <a:rPr lang="en-US" altLang="zh-CN" sz="1800" b="1"/>
              <a:t>+···········+A</a:t>
            </a:r>
            <a:r>
              <a:rPr lang="zh-CN" altLang="en-US" sz="1800" b="1"/>
              <a:t>（</a:t>
            </a:r>
            <a:r>
              <a:rPr lang="en-US" altLang="zh-CN" sz="1800" b="1"/>
              <a:t>1+i)</a:t>
            </a:r>
            <a:r>
              <a:rPr lang="en-US" altLang="zh-CN" sz="1800" b="1" baseline="30000"/>
              <a:t>n-1</a:t>
            </a:r>
          </a:p>
          <a:p>
            <a:r>
              <a:rPr lang="zh-CN" altLang="en-US" sz="1800" b="1"/>
              <a:t>进行数学变换后得：</a:t>
            </a:r>
          </a:p>
          <a:p>
            <a:r>
              <a:rPr lang="zh-CN" altLang="en-US" sz="1800" b="1"/>
              <a:t>                                                                       </a:t>
            </a:r>
            <a:r>
              <a:rPr lang="en-US" altLang="zh-CN" sz="1800" b="1"/>
              <a:t>= A(F/A,i,n)</a:t>
            </a:r>
          </a:p>
          <a:p>
            <a:r>
              <a:rPr lang="en-US" altLang="zh-CN" sz="1800" b="1"/>
              <a:t>(F/A,i,n)</a:t>
            </a:r>
            <a:r>
              <a:rPr lang="zh-CN" altLang="en-US" sz="1800" b="1"/>
              <a:t>称为等额分付终值系数。</a:t>
            </a:r>
          </a:p>
          <a:p>
            <a:r>
              <a:rPr lang="zh-CN" altLang="en-US" sz="1800" b="1">
                <a:solidFill>
                  <a:srgbClr val="FF0066"/>
                </a:solidFill>
              </a:rPr>
              <a:t>（注意：该公式是对应</a:t>
            </a:r>
            <a:r>
              <a:rPr lang="en-US" altLang="zh-CN" sz="1800" b="1">
                <a:solidFill>
                  <a:srgbClr val="FF0066"/>
                </a:solidFill>
              </a:rPr>
              <a:t>A</a:t>
            </a:r>
            <a:r>
              <a:rPr lang="zh-CN" altLang="en-US" sz="1800" b="1">
                <a:solidFill>
                  <a:srgbClr val="FF0066"/>
                </a:solidFill>
              </a:rPr>
              <a:t>在第</a:t>
            </a:r>
            <a:r>
              <a:rPr lang="en-US" altLang="zh-CN" sz="1800" b="1">
                <a:solidFill>
                  <a:srgbClr val="FF0066"/>
                </a:solidFill>
              </a:rPr>
              <a:t>1</a:t>
            </a:r>
            <a:r>
              <a:rPr lang="zh-CN" altLang="en-US" sz="1800" b="1">
                <a:solidFill>
                  <a:srgbClr val="FF0066"/>
                </a:solidFill>
              </a:rPr>
              <a:t>个计息期末发生而推导出来的）</a:t>
            </a:r>
          </a:p>
          <a:p>
            <a:r>
              <a:rPr lang="zh-CN" altLang="en-US" sz="1800" b="1">
                <a:solidFill>
                  <a:srgbClr val="FF0066"/>
                </a:solidFill>
              </a:rPr>
              <a:t>例</a:t>
            </a:r>
            <a:r>
              <a:rPr lang="en-US" altLang="zh-CN" sz="1800" b="1">
                <a:solidFill>
                  <a:srgbClr val="FF0066"/>
                </a:solidFill>
              </a:rPr>
              <a:t>3</a:t>
            </a:r>
            <a:r>
              <a:rPr lang="zh-CN" altLang="en-US" sz="1800" b="1">
                <a:solidFill>
                  <a:srgbClr val="FF0066"/>
                </a:solidFill>
              </a:rPr>
              <a:t>：</a:t>
            </a:r>
            <a:r>
              <a:rPr lang="zh-CN" altLang="en-US" sz="1800" b="1"/>
              <a:t>某人每年存入银行</a:t>
            </a:r>
            <a:r>
              <a:rPr lang="en-US" altLang="zh-CN" sz="1800" b="1"/>
              <a:t>30000</a:t>
            </a:r>
            <a:r>
              <a:rPr lang="zh-CN" altLang="en-US" sz="1800" b="1"/>
              <a:t>元，存</a:t>
            </a:r>
            <a:r>
              <a:rPr lang="en-US" altLang="zh-CN" sz="1800" b="1"/>
              <a:t>5</a:t>
            </a:r>
            <a:r>
              <a:rPr lang="zh-CN" altLang="en-US" sz="1800" b="1"/>
              <a:t>年准备买房用，存款年</a:t>
            </a:r>
          </a:p>
          <a:p>
            <a:pPr>
              <a:buFont typeface="Wingdings" panose="05000000000000000000" pitchFamily="2" charset="2"/>
              <a:buNone/>
            </a:pPr>
            <a:r>
              <a:rPr lang="zh-CN" altLang="en-US" sz="1800" b="1"/>
              <a:t>利率为</a:t>
            </a:r>
            <a:r>
              <a:rPr lang="en-US" altLang="zh-CN" sz="1800" b="1"/>
              <a:t>3%</a:t>
            </a:r>
            <a:r>
              <a:rPr lang="zh-CN" altLang="en-US" sz="1800" b="1"/>
              <a:t>。问：</a:t>
            </a:r>
            <a:r>
              <a:rPr lang="en-US" altLang="zh-CN" sz="1800" b="1"/>
              <a:t>5</a:t>
            </a:r>
            <a:r>
              <a:rPr lang="zh-CN" altLang="en-US" sz="1800" b="1"/>
              <a:t>年后此人能从银行取出多少钱？</a:t>
            </a:r>
          </a:p>
          <a:p>
            <a:pPr>
              <a:buFont typeface="Wingdings" panose="05000000000000000000" pitchFamily="2" charset="2"/>
              <a:buNone/>
            </a:pPr>
            <a:r>
              <a:rPr lang="zh-CN" altLang="en-US" sz="1800" b="1"/>
              <a:t>      解：现金流量图略，</a:t>
            </a:r>
          </a:p>
          <a:p>
            <a:pPr>
              <a:buFont typeface="Wingdings" panose="05000000000000000000" pitchFamily="2" charset="2"/>
              <a:buNone/>
            </a:pPr>
            <a:r>
              <a:rPr lang="zh-CN" altLang="en-US" sz="1800" b="1"/>
              <a:t>                                        </a:t>
            </a:r>
            <a:r>
              <a:rPr lang="en-US" altLang="zh-CN" sz="1800" b="1"/>
              <a:t>F=30000                             =159274.07(</a:t>
            </a:r>
            <a:r>
              <a:rPr lang="zh-CN" altLang="en-US" sz="1800" b="1"/>
              <a:t>元</a:t>
            </a:r>
            <a:r>
              <a:rPr lang="en-US" altLang="zh-CN" sz="1800" b="1"/>
              <a:t>)</a:t>
            </a:r>
          </a:p>
          <a:p>
            <a:r>
              <a:rPr lang="en-US" altLang="zh-CN" sz="2000" b="1">
                <a:solidFill>
                  <a:srgbClr val="FF0066"/>
                </a:solidFill>
              </a:rPr>
              <a:t>4</a:t>
            </a:r>
            <a:r>
              <a:rPr lang="zh-CN" altLang="en-US" sz="2000" b="1">
                <a:solidFill>
                  <a:srgbClr val="FF0066"/>
                </a:solidFill>
              </a:rPr>
              <a:t>、等额分付偿债基金</a:t>
            </a:r>
          </a:p>
          <a:p>
            <a:r>
              <a:rPr lang="zh-CN" altLang="en-US" sz="2000" b="1"/>
              <a:t>是</a:t>
            </a:r>
            <a:r>
              <a:rPr lang="zh-CN" altLang="en-US" sz="1800" b="1"/>
              <a:t>等额分付终值公式的逆运算。  </a:t>
            </a:r>
          </a:p>
          <a:p>
            <a:r>
              <a:rPr lang="zh-CN" altLang="en-US" sz="1800" b="1"/>
              <a:t>（</a:t>
            </a:r>
            <a:r>
              <a:rPr lang="en-US" altLang="zh-CN" sz="1800" b="1"/>
              <a:t>A/F</a:t>
            </a:r>
            <a:r>
              <a:rPr lang="zh-CN" altLang="en-US" sz="1800" b="1"/>
              <a:t>， </a:t>
            </a:r>
            <a:r>
              <a:rPr lang="en-US" altLang="zh-CN" sz="1800" b="1"/>
              <a:t>i, n) </a:t>
            </a:r>
            <a:r>
              <a:rPr lang="zh-CN" altLang="en-US" sz="1800" b="1"/>
              <a:t>称为等额分付</a:t>
            </a:r>
            <a:r>
              <a:rPr lang="zh-CN" altLang="en-US" sz="2000" b="1"/>
              <a:t>偿债基金系数。</a:t>
            </a:r>
            <a:endParaRPr lang="zh-CN" altLang="en-US" sz="1800" b="1"/>
          </a:p>
          <a:p>
            <a:r>
              <a:rPr lang="zh-CN" altLang="en-US" sz="1800" b="1">
                <a:solidFill>
                  <a:srgbClr val="FF0066"/>
                </a:solidFill>
              </a:rPr>
              <a:t>例</a:t>
            </a:r>
            <a:r>
              <a:rPr lang="en-US" altLang="zh-CN" sz="1800" b="1">
                <a:solidFill>
                  <a:srgbClr val="FF0066"/>
                </a:solidFill>
              </a:rPr>
              <a:t>4</a:t>
            </a:r>
            <a:r>
              <a:rPr lang="zh-CN" altLang="en-US" sz="1800" b="1">
                <a:solidFill>
                  <a:srgbClr val="FF0066"/>
                </a:solidFill>
              </a:rPr>
              <a:t>：</a:t>
            </a:r>
            <a:r>
              <a:rPr lang="zh-CN" altLang="en-US" sz="1800" b="1"/>
              <a:t>某人想在</a:t>
            </a:r>
            <a:r>
              <a:rPr lang="en-US" altLang="zh-CN" sz="1800" b="1"/>
              <a:t>5</a:t>
            </a:r>
            <a:r>
              <a:rPr lang="zh-CN" altLang="en-US" sz="1800" b="1"/>
              <a:t>年后从银行提出</a:t>
            </a:r>
            <a:r>
              <a:rPr lang="en-US" altLang="zh-CN" sz="1800" b="1"/>
              <a:t>20</a:t>
            </a:r>
            <a:r>
              <a:rPr lang="zh-CN" altLang="en-US" sz="1800" b="1"/>
              <a:t>万元用于购买住房。若银行</a:t>
            </a:r>
          </a:p>
          <a:p>
            <a:pPr>
              <a:buFont typeface="Wingdings" panose="05000000000000000000" pitchFamily="2" charset="2"/>
              <a:buNone/>
            </a:pPr>
            <a:r>
              <a:rPr lang="zh-CN" altLang="en-US" sz="1800" b="1"/>
              <a:t>年存款利率为</a:t>
            </a:r>
            <a:r>
              <a:rPr lang="en-US" altLang="zh-CN" sz="1800" b="1"/>
              <a:t>5%</a:t>
            </a:r>
            <a:r>
              <a:rPr lang="zh-CN" altLang="en-US" sz="1800" b="1"/>
              <a:t>，那么此人现在应每年存入银行多少钱？</a:t>
            </a:r>
          </a:p>
          <a:p>
            <a:pPr>
              <a:buFont typeface="Wingdings" panose="05000000000000000000" pitchFamily="2" charset="2"/>
              <a:buNone/>
            </a:pPr>
            <a:r>
              <a:rPr lang="zh-CN" altLang="en-US" sz="1800" b="1"/>
              <a:t>       </a:t>
            </a:r>
            <a:r>
              <a:rPr lang="zh-CN" altLang="en-US" sz="1800" b="1">
                <a:solidFill>
                  <a:srgbClr val="CC3300"/>
                </a:solidFill>
              </a:rPr>
              <a:t>解：</a:t>
            </a:r>
            <a:r>
              <a:rPr lang="zh-CN" altLang="en-US" sz="1800" b="1"/>
              <a:t>                                    </a:t>
            </a:r>
            <a:endParaRPr lang="zh-CN" altLang="en-US" sz="2000" b="1"/>
          </a:p>
        </p:txBody>
      </p:sp>
      <p:sp>
        <p:nvSpPr>
          <p:cNvPr id="50180" name="Line 4">
            <a:extLst>
              <a:ext uri="{FF2B5EF4-FFF2-40B4-BE49-F238E27FC236}">
                <a16:creationId xmlns:a16="http://schemas.microsoft.com/office/drawing/2014/main" id="{97942187-FBFB-47FE-A4D2-AE754D4BE512}"/>
              </a:ext>
            </a:extLst>
          </p:cNvPr>
          <p:cNvSpPr>
            <a:spLocks noChangeShapeType="1"/>
          </p:cNvSpPr>
          <p:nvPr/>
        </p:nvSpPr>
        <p:spPr bwMode="auto">
          <a:xfrm>
            <a:off x="4419600" y="762000"/>
            <a:ext cx="3733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86" name="Line 10">
            <a:extLst>
              <a:ext uri="{FF2B5EF4-FFF2-40B4-BE49-F238E27FC236}">
                <a16:creationId xmlns:a16="http://schemas.microsoft.com/office/drawing/2014/main" id="{DA83FB18-F7BE-4127-BF1C-DA1997C892C4}"/>
              </a:ext>
            </a:extLst>
          </p:cNvPr>
          <p:cNvSpPr>
            <a:spLocks noChangeShapeType="1"/>
          </p:cNvSpPr>
          <p:nvPr/>
        </p:nvSpPr>
        <p:spPr bwMode="auto">
          <a:xfrm flipV="1">
            <a:off x="7391400" y="0"/>
            <a:ext cx="0" cy="762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87" name="Line 11">
            <a:extLst>
              <a:ext uri="{FF2B5EF4-FFF2-40B4-BE49-F238E27FC236}">
                <a16:creationId xmlns:a16="http://schemas.microsoft.com/office/drawing/2014/main" id="{719DE22D-F44A-4F86-A228-17270BFAA5BD}"/>
              </a:ext>
            </a:extLst>
          </p:cNvPr>
          <p:cNvSpPr>
            <a:spLocks noChangeShapeType="1"/>
          </p:cNvSpPr>
          <p:nvPr/>
        </p:nvSpPr>
        <p:spPr bwMode="auto">
          <a:xfrm>
            <a:off x="4800600" y="762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89" name="Line 13">
            <a:extLst>
              <a:ext uri="{FF2B5EF4-FFF2-40B4-BE49-F238E27FC236}">
                <a16:creationId xmlns:a16="http://schemas.microsoft.com/office/drawing/2014/main" id="{01ADAF4E-FB25-40CE-9095-530110A9D0EE}"/>
              </a:ext>
            </a:extLst>
          </p:cNvPr>
          <p:cNvSpPr>
            <a:spLocks noChangeShapeType="1"/>
          </p:cNvSpPr>
          <p:nvPr/>
        </p:nvSpPr>
        <p:spPr bwMode="auto">
          <a:xfrm>
            <a:off x="5181600" y="762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0" name="Line 14">
            <a:extLst>
              <a:ext uri="{FF2B5EF4-FFF2-40B4-BE49-F238E27FC236}">
                <a16:creationId xmlns:a16="http://schemas.microsoft.com/office/drawing/2014/main" id="{5938CA4F-E6D0-4993-9732-A2C7278B398A}"/>
              </a:ext>
            </a:extLst>
          </p:cNvPr>
          <p:cNvSpPr>
            <a:spLocks noChangeShapeType="1"/>
          </p:cNvSpPr>
          <p:nvPr/>
        </p:nvSpPr>
        <p:spPr bwMode="auto">
          <a:xfrm>
            <a:off x="5562600" y="762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1" name="Line 15">
            <a:extLst>
              <a:ext uri="{FF2B5EF4-FFF2-40B4-BE49-F238E27FC236}">
                <a16:creationId xmlns:a16="http://schemas.microsoft.com/office/drawing/2014/main" id="{100AD9EC-4332-415B-9E98-EE2CECC64676}"/>
              </a:ext>
            </a:extLst>
          </p:cNvPr>
          <p:cNvSpPr>
            <a:spLocks noChangeShapeType="1"/>
          </p:cNvSpPr>
          <p:nvPr/>
        </p:nvSpPr>
        <p:spPr bwMode="auto">
          <a:xfrm>
            <a:off x="7391400" y="7620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2" name="Line 16">
            <a:extLst>
              <a:ext uri="{FF2B5EF4-FFF2-40B4-BE49-F238E27FC236}">
                <a16:creationId xmlns:a16="http://schemas.microsoft.com/office/drawing/2014/main" id="{F94006B7-019D-46F1-A2A7-E7E9D921B223}"/>
              </a:ext>
            </a:extLst>
          </p:cNvPr>
          <p:cNvSpPr>
            <a:spLocks noChangeShapeType="1"/>
          </p:cNvSpPr>
          <p:nvPr/>
        </p:nvSpPr>
        <p:spPr bwMode="auto">
          <a:xfrm>
            <a:off x="4800600" y="1219200"/>
            <a:ext cx="25908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0194" name="Rectangle 18">
            <a:extLst>
              <a:ext uri="{FF2B5EF4-FFF2-40B4-BE49-F238E27FC236}">
                <a16:creationId xmlns:a16="http://schemas.microsoft.com/office/drawing/2014/main" id="{5C8AB14F-B024-4631-9148-5F01D1A0AB9F}"/>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0193" name="Object 17">
            <a:extLst>
              <a:ext uri="{FF2B5EF4-FFF2-40B4-BE49-F238E27FC236}">
                <a16:creationId xmlns:a16="http://schemas.microsoft.com/office/drawing/2014/main" id="{6A51AAC4-D2E9-4467-858B-CB203F7E804B}"/>
              </a:ext>
            </a:extLst>
          </p:cNvPr>
          <p:cNvGraphicFramePr>
            <a:graphicFrameLocks noChangeAspect="1"/>
          </p:cNvGraphicFramePr>
          <p:nvPr/>
        </p:nvGraphicFramePr>
        <p:xfrm>
          <a:off x="5148263" y="1773238"/>
          <a:ext cx="1511300" cy="647700"/>
        </p:xfrm>
        <a:graphic>
          <a:graphicData uri="http://schemas.openxmlformats.org/presentationml/2006/ole">
            <mc:AlternateContent xmlns:mc="http://schemas.openxmlformats.org/markup-compatibility/2006">
              <mc:Choice xmlns:v="urn:schemas-microsoft-com:vml" Requires="v">
                <p:oleObj spid="_x0000_s50203" name="公式" r:id="rId3" imgW="1079500" imgH="419100" progId="Equation.3">
                  <p:embed/>
                </p:oleObj>
              </mc:Choice>
              <mc:Fallback>
                <p:oleObj name="公式" r:id="rId3" imgW="1079500" imgH="4191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263" y="1773238"/>
                        <a:ext cx="1511300" cy="647700"/>
                      </a:xfrm>
                      <a:prstGeom prst="rect">
                        <a:avLst/>
                      </a:prstGeom>
                      <a:solidFill>
                        <a:srgbClr val="66FFFF"/>
                      </a:solidFill>
                    </p:spPr>
                  </p:pic>
                </p:oleObj>
              </mc:Fallback>
            </mc:AlternateContent>
          </a:graphicData>
        </a:graphic>
      </p:graphicFrame>
      <p:sp>
        <p:nvSpPr>
          <p:cNvPr id="50196" name="Rectangle 20">
            <a:extLst>
              <a:ext uri="{FF2B5EF4-FFF2-40B4-BE49-F238E27FC236}">
                <a16:creationId xmlns:a16="http://schemas.microsoft.com/office/drawing/2014/main" id="{8A099145-CF11-474F-AAA8-F0663934C2D8}"/>
              </a:ext>
            </a:extLst>
          </p:cNvPr>
          <p:cNvSpPr>
            <a:spLocks noChangeArrowheads="1"/>
          </p:cNvSpPr>
          <p:nvPr/>
        </p:nvSpPr>
        <p:spPr bwMode="auto">
          <a:xfrm>
            <a:off x="0" y="3219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0195" name="Object 19">
            <a:extLst>
              <a:ext uri="{FF2B5EF4-FFF2-40B4-BE49-F238E27FC236}">
                <a16:creationId xmlns:a16="http://schemas.microsoft.com/office/drawing/2014/main" id="{6404D9EC-5C7F-4A5C-AEBC-ABE732493D3F}"/>
              </a:ext>
            </a:extLst>
          </p:cNvPr>
          <p:cNvGraphicFramePr>
            <a:graphicFrameLocks noChangeAspect="1"/>
          </p:cNvGraphicFramePr>
          <p:nvPr/>
        </p:nvGraphicFramePr>
        <p:xfrm>
          <a:off x="5724525" y="3789363"/>
          <a:ext cx="1439863" cy="719137"/>
        </p:xfrm>
        <a:graphic>
          <a:graphicData uri="http://schemas.openxmlformats.org/presentationml/2006/ole">
            <mc:AlternateContent xmlns:mc="http://schemas.openxmlformats.org/markup-compatibility/2006">
              <mc:Choice xmlns:v="urn:schemas-microsoft-com:vml" Requires="v">
                <p:oleObj spid="_x0000_s50204" name="公式" r:id="rId5" imgW="825500" imgH="419100" progId="Equation.3">
                  <p:embed/>
                </p:oleObj>
              </mc:Choice>
              <mc:Fallback>
                <p:oleObj name="公式" r:id="rId5" imgW="825500" imgH="419100" progId="Equation.3">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24525" y="3789363"/>
                        <a:ext cx="1439863"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98" name="Rectangle 22">
            <a:extLst>
              <a:ext uri="{FF2B5EF4-FFF2-40B4-BE49-F238E27FC236}">
                <a16:creationId xmlns:a16="http://schemas.microsoft.com/office/drawing/2014/main" id="{CEF94C00-A0C1-46A5-9645-5313DFAE220A}"/>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0197" name="Object 21">
            <a:extLst>
              <a:ext uri="{FF2B5EF4-FFF2-40B4-BE49-F238E27FC236}">
                <a16:creationId xmlns:a16="http://schemas.microsoft.com/office/drawing/2014/main" id="{E98273D2-512A-4312-A60B-D206A541695B}"/>
              </a:ext>
            </a:extLst>
          </p:cNvPr>
          <p:cNvGraphicFramePr>
            <a:graphicFrameLocks noChangeAspect="1"/>
          </p:cNvGraphicFramePr>
          <p:nvPr/>
        </p:nvGraphicFramePr>
        <p:xfrm>
          <a:off x="6372225" y="4437063"/>
          <a:ext cx="1944688" cy="573087"/>
        </p:xfrm>
        <a:graphic>
          <a:graphicData uri="http://schemas.openxmlformats.org/presentationml/2006/ole">
            <mc:AlternateContent xmlns:mc="http://schemas.openxmlformats.org/markup-compatibility/2006">
              <mc:Choice xmlns:v="urn:schemas-microsoft-com:vml" Requires="v">
                <p:oleObj spid="_x0000_s50205" name="公式" r:id="rId7" imgW="1079032" imgH="431613" progId="Equation.3">
                  <p:embed/>
                </p:oleObj>
              </mc:Choice>
              <mc:Fallback>
                <p:oleObj name="公式" r:id="rId7" imgW="1079032" imgH="431613"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72225" y="4437063"/>
                        <a:ext cx="1944688" cy="573087"/>
                      </a:xfrm>
                      <a:prstGeom prst="rect">
                        <a:avLst/>
                      </a:prstGeom>
                      <a:solidFill>
                        <a:srgbClr val="66FFFF"/>
                      </a:solidFill>
                    </p:spPr>
                  </p:pic>
                </p:oleObj>
              </mc:Fallback>
            </mc:AlternateContent>
          </a:graphicData>
        </a:graphic>
      </p:graphicFrame>
      <p:sp>
        <p:nvSpPr>
          <p:cNvPr id="50200" name="Rectangle 24">
            <a:extLst>
              <a:ext uri="{FF2B5EF4-FFF2-40B4-BE49-F238E27FC236}">
                <a16:creationId xmlns:a16="http://schemas.microsoft.com/office/drawing/2014/main" id="{F39C0870-7ECC-48AA-873F-C0653700A31A}"/>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50202" name="Rectangle 26">
            <a:extLst>
              <a:ext uri="{FF2B5EF4-FFF2-40B4-BE49-F238E27FC236}">
                <a16:creationId xmlns:a16="http://schemas.microsoft.com/office/drawing/2014/main" id="{54F2E985-D92F-49DC-9D82-7F2521348818}"/>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0201" name="Object 25">
            <a:extLst>
              <a:ext uri="{FF2B5EF4-FFF2-40B4-BE49-F238E27FC236}">
                <a16:creationId xmlns:a16="http://schemas.microsoft.com/office/drawing/2014/main" id="{B145794E-4A02-4631-9152-5D0AF0EA6181}"/>
              </a:ext>
            </a:extLst>
          </p:cNvPr>
          <p:cNvGraphicFramePr>
            <a:graphicFrameLocks noChangeAspect="1"/>
          </p:cNvGraphicFramePr>
          <p:nvPr/>
        </p:nvGraphicFramePr>
        <p:xfrm>
          <a:off x="3419475" y="6021388"/>
          <a:ext cx="5040313" cy="836612"/>
        </p:xfrm>
        <a:graphic>
          <a:graphicData uri="http://schemas.openxmlformats.org/presentationml/2006/ole">
            <mc:AlternateContent xmlns:mc="http://schemas.openxmlformats.org/markup-compatibility/2006">
              <mc:Choice xmlns:v="urn:schemas-microsoft-com:vml" Requires="v">
                <p:oleObj spid="_x0000_s50206" name="公式" r:id="rId9" imgW="2552700" imgH="431800" progId="Equation.3">
                  <p:embed/>
                </p:oleObj>
              </mc:Choice>
              <mc:Fallback>
                <p:oleObj name="公式" r:id="rId9" imgW="2552700" imgH="431800" progId="Equation.3">
                  <p:embed/>
                  <p:pic>
                    <p:nvPicPr>
                      <p:cNvPr id="0" name="Object 2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19475" y="6021388"/>
                        <a:ext cx="5040313" cy="836612"/>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AD280F41-EA90-46B2-8C4F-D0E353ECB835}"/>
              </a:ext>
            </a:extLst>
          </p:cNvPr>
          <p:cNvSpPr>
            <a:spLocks noGrp="1"/>
          </p:cNvSpPr>
          <p:nvPr>
            <p:ph type="sldNum" sz="quarter" idx="10"/>
          </p:nvPr>
        </p:nvSpPr>
        <p:spPr/>
        <p:txBody>
          <a:bodyPr/>
          <a:lstStyle/>
          <a:p>
            <a:fld id="{58C701DF-823F-4DDF-A105-B88D93F85615}" type="slidenum">
              <a:rPr lang="en-US" altLang="zh-CN"/>
              <a:pPr/>
              <a:t>80</a:t>
            </a:fld>
            <a:endParaRPr lang="en-US" altLang="zh-CN">
              <a:solidFill>
                <a:schemeClr val="tx1"/>
              </a:solidFill>
            </a:endParaRPr>
          </a:p>
        </p:txBody>
      </p:sp>
      <p:sp>
        <p:nvSpPr>
          <p:cNvPr id="148482" name="Rectangle 2">
            <a:extLst>
              <a:ext uri="{FF2B5EF4-FFF2-40B4-BE49-F238E27FC236}">
                <a16:creationId xmlns:a16="http://schemas.microsoft.com/office/drawing/2014/main" id="{C2AD44E8-4ECC-4164-93E7-592E8C10EBE6}"/>
              </a:ext>
            </a:extLst>
          </p:cNvPr>
          <p:cNvSpPr>
            <a:spLocks noChangeArrowheads="1"/>
          </p:cNvSpPr>
          <p:nvPr>
            <p:ph type="title"/>
          </p:nvPr>
        </p:nvSpPr>
        <p:spPr bwMode="auto">
          <a:xfrm>
            <a:off x="862013" y="188913"/>
            <a:ext cx="1143000" cy="66690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a:t>
            </a:r>
            <a:r>
              <a:rPr lang="zh-CN" altLang="en-US">
                <a:solidFill>
                  <a:srgbClr val="FFFFFF"/>
                </a:solidFill>
                <a:latin typeface="Arial Narrow" panose="020B06060202020A0204" pitchFamily="34" charset="0"/>
              </a:rPr>
              <a:t> 盈亏平衡分析</a:t>
            </a:r>
          </a:p>
        </p:txBody>
      </p:sp>
      <p:sp>
        <p:nvSpPr>
          <p:cNvPr id="148483" name="Rectangle 3">
            <a:extLst>
              <a:ext uri="{FF2B5EF4-FFF2-40B4-BE49-F238E27FC236}">
                <a16:creationId xmlns:a16="http://schemas.microsoft.com/office/drawing/2014/main" id="{C77A93B6-C94F-4AFE-92F6-5453B1537358}"/>
              </a:ext>
            </a:extLst>
          </p:cNvPr>
          <p:cNvSpPr>
            <a:spLocks noGrp="1" noChangeArrowheads="1"/>
          </p:cNvSpPr>
          <p:nvPr>
            <p:ph type="body" idx="1"/>
          </p:nvPr>
        </p:nvSpPr>
        <p:spPr>
          <a:xfrm>
            <a:off x="2438400" y="188913"/>
            <a:ext cx="6526213" cy="6480175"/>
          </a:xfrm>
        </p:spPr>
        <p:txBody>
          <a:bodyPr/>
          <a:lstStyle/>
          <a:p>
            <a:r>
              <a:rPr lang="zh-CN" altLang="en-US" sz="2000" b="1"/>
              <a:t>令上式等于零，即</a:t>
            </a:r>
            <a:r>
              <a:rPr lang="en-US" altLang="zh-CN" sz="2000" b="1">
                <a:latin typeface="宋体" panose="02010600030101010101" pitchFamily="2" charset="-122"/>
              </a:rPr>
              <a:t>-</a:t>
            </a:r>
            <a:r>
              <a:rPr lang="en-US" altLang="zh-CN" sz="2000" b="1"/>
              <a:t>0.005Q+25=0,  </a:t>
            </a:r>
          </a:p>
          <a:p>
            <a:r>
              <a:rPr lang="zh-CN" altLang="en-US" sz="2000" b="1"/>
              <a:t>利润最大时的产量为：   </a:t>
            </a:r>
            <a:r>
              <a:rPr lang="en-US" altLang="zh-CN" sz="2000" b="1"/>
              <a:t>Q=5000</a:t>
            </a:r>
            <a:r>
              <a:rPr lang="zh-CN" altLang="en-US" sz="2000" b="1"/>
              <a:t>单位</a:t>
            </a:r>
          </a:p>
          <a:p>
            <a:r>
              <a:rPr lang="zh-CN" altLang="en-US" sz="2000" b="1">
                <a:solidFill>
                  <a:srgbClr val="CC3300"/>
                </a:solidFill>
              </a:rPr>
              <a:t>对</a:t>
            </a:r>
            <a:r>
              <a:rPr lang="en-US" altLang="zh-CN" sz="2000" b="1">
                <a:solidFill>
                  <a:srgbClr val="CC3300"/>
                </a:solidFill>
              </a:rPr>
              <a:t>TC= 60000 +(35</a:t>
            </a:r>
            <a:r>
              <a:rPr lang="en-US" altLang="zh-CN" sz="2000" b="1">
                <a:solidFill>
                  <a:srgbClr val="CC3300"/>
                </a:solidFill>
                <a:latin typeface="宋体" panose="02010600030101010101" pitchFamily="2" charset="-122"/>
              </a:rPr>
              <a:t>-</a:t>
            </a:r>
            <a:r>
              <a:rPr lang="en-US" altLang="zh-CN" sz="2000" b="1">
                <a:solidFill>
                  <a:srgbClr val="CC3300"/>
                </a:solidFill>
              </a:rPr>
              <a:t>0.001Q).Q</a:t>
            </a:r>
            <a:r>
              <a:rPr lang="zh-CN" altLang="en-US" sz="2000" b="1">
                <a:solidFill>
                  <a:srgbClr val="CC3300"/>
                </a:solidFill>
              </a:rPr>
              <a:t>求</a:t>
            </a:r>
            <a:r>
              <a:rPr lang="en-US" altLang="zh-CN" sz="2000" b="1">
                <a:solidFill>
                  <a:srgbClr val="CC3300"/>
                </a:solidFill>
              </a:rPr>
              <a:t>Q</a:t>
            </a:r>
            <a:r>
              <a:rPr lang="zh-CN" altLang="en-US" sz="2000" b="1">
                <a:solidFill>
                  <a:srgbClr val="CC3300"/>
                </a:solidFill>
              </a:rPr>
              <a:t>的导数得：</a:t>
            </a:r>
          </a:p>
          <a:p>
            <a:endParaRPr lang="zh-CN" altLang="en-US" sz="2000" b="1">
              <a:solidFill>
                <a:srgbClr val="CC3300"/>
              </a:solidFill>
            </a:endParaRPr>
          </a:p>
          <a:p>
            <a:endParaRPr lang="zh-CN" altLang="en-US" sz="2000" b="1">
              <a:solidFill>
                <a:srgbClr val="CC3300"/>
              </a:solidFill>
            </a:endParaRPr>
          </a:p>
          <a:p>
            <a:endParaRPr lang="zh-CN" altLang="en-US" sz="2000" b="1">
              <a:solidFill>
                <a:srgbClr val="CC3300"/>
              </a:solidFill>
            </a:endParaRPr>
          </a:p>
          <a:p>
            <a:r>
              <a:rPr lang="zh-CN" altLang="en-US" sz="2000" b="1">
                <a:solidFill>
                  <a:srgbClr val="CC3300"/>
                </a:solidFill>
              </a:rPr>
              <a:t>令上式等于零，即</a:t>
            </a:r>
            <a:r>
              <a:rPr lang="en-US" altLang="zh-CN" sz="2000" b="1">
                <a:solidFill>
                  <a:srgbClr val="CC3300"/>
                </a:solidFill>
              </a:rPr>
              <a:t>35-0.002Q=0, </a:t>
            </a:r>
            <a:r>
              <a:rPr lang="zh-CN" altLang="en-US" sz="2000" b="1">
                <a:solidFill>
                  <a:srgbClr val="CC3300"/>
                </a:solidFill>
              </a:rPr>
              <a:t>得：</a:t>
            </a:r>
          </a:p>
          <a:p>
            <a:r>
              <a:rPr lang="zh-CN" altLang="en-US" sz="2000" b="1">
                <a:solidFill>
                  <a:srgbClr val="CC3300"/>
                </a:solidFill>
              </a:rPr>
              <a:t>                      </a:t>
            </a:r>
            <a:r>
              <a:rPr lang="en-US" altLang="zh-CN" sz="2000" b="1">
                <a:solidFill>
                  <a:srgbClr val="CC3300"/>
                </a:solidFill>
              </a:rPr>
              <a:t>Q=17500</a:t>
            </a:r>
            <a:r>
              <a:rPr lang="zh-CN" altLang="en-US" sz="2000" b="1">
                <a:solidFill>
                  <a:srgbClr val="CC3300"/>
                </a:solidFill>
              </a:rPr>
              <a:t>单位</a:t>
            </a:r>
          </a:p>
          <a:p>
            <a:endParaRPr lang="zh-CN" altLang="en-US" sz="2000" b="1">
              <a:solidFill>
                <a:srgbClr val="CC3300"/>
              </a:solidFill>
            </a:endParaRPr>
          </a:p>
          <a:p>
            <a:pPr>
              <a:lnSpc>
                <a:spcPct val="120000"/>
              </a:lnSpc>
            </a:pPr>
            <a:r>
              <a:rPr lang="zh-CN" altLang="en-US" sz="2000" b="1">
                <a:solidFill>
                  <a:srgbClr val="008080"/>
                </a:solidFill>
              </a:rPr>
              <a:t>例</a:t>
            </a:r>
            <a:r>
              <a:rPr lang="en-US" altLang="zh-CN" sz="2000" b="1">
                <a:solidFill>
                  <a:srgbClr val="008080"/>
                </a:solidFill>
              </a:rPr>
              <a:t>3</a:t>
            </a:r>
            <a:r>
              <a:rPr lang="zh-CN" altLang="en-US" sz="2000" b="1">
                <a:solidFill>
                  <a:srgbClr val="008080"/>
                </a:solidFill>
              </a:rPr>
              <a:t>：</a:t>
            </a:r>
            <a:r>
              <a:rPr lang="zh-CN" altLang="en-US" sz="2000" b="1">
                <a:solidFill>
                  <a:srgbClr val="3333FF"/>
                </a:solidFill>
              </a:rPr>
              <a:t>生产某种产品有两种方案</a:t>
            </a:r>
            <a:r>
              <a:rPr lang="en-US" altLang="zh-CN" sz="2000" b="1">
                <a:solidFill>
                  <a:srgbClr val="3333FF"/>
                </a:solidFill>
              </a:rPr>
              <a:t>A</a:t>
            </a:r>
            <a:r>
              <a:rPr lang="zh-CN" altLang="en-US" sz="2000" b="1">
                <a:solidFill>
                  <a:srgbClr val="3333FF"/>
                </a:solidFill>
              </a:rPr>
              <a:t>和</a:t>
            </a:r>
            <a:r>
              <a:rPr lang="en-US" altLang="zh-CN" sz="2000" b="1">
                <a:solidFill>
                  <a:srgbClr val="3333FF"/>
                </a:solidFill>
              </a:rPr>
              <a:t>B</a:t>
            </a:r>
            <a:r>
              <a:rPr lang="zh-CN" altLang="en-US" sz="2000" b="1">
                <a:solidFill>
                  <a:srgbClr val="3333FF"/>
                </a:solidFill>
              </a:rPr>
              <a:t>。</a:t>
            </a:r>
            <a:r>
              <a:rPr lang="en-US" altLang="zh-CN" sz="2000" b="1">
                <a:solidFill>
                  <a:srgbClr val="3333FF"/>
                </a:solidFill>
              </a:rPr>
              <a:t>A</a:t>
            </a:r>
            <a:r>
              <a:rPr lang="zh-CN" altLang="en-US" sz="2000" b="1">
                <a:solidFill>
                  <a:srgbClr val="3333FF"/>
                </a:solidFill>
              </a:rPr>
              <a:t>方案初始投资为</a:t>
            </a:r>
            <a:r>
              <a:rPr lang="en-US" altLang="zh-CN" sz="2000" b="1">
                <a:solidFill>
                  <a:srgbClr val="3333FF"/>
                </a:solidFill>
              </a:rPr>
              <a:t>50</a:t>
            </a:r>
            <a:r>
              <a:rPr lang="zh-CN" altLang="en-US" sz="2000" b="1">
                <a:solidFill>
                  <a:srgbClr val="3333FF"/>
                </a:solidFill>
              </a:rPr>
              <a:t>万元，预期年净收益为</a:t>
            </a:r>
            <a:r>
              <a:rPr lang="en-US" altLang="zh-CN" sz="2000" b="1">
                <a:solidFill>
                  <a:srgbClr val="3333FF"/>
                </a:solidFill>
              </a:rPr>
              <a:t>15</a:t>
            </a:r>
            <a:r>
              <a:rPr lang="zh-CN" altLang="en-US" sz="2000" b="1">
                <a:solidFill>
                  <a:srgbClr val="3333FF"/>
                </a:solidFill>
              </a:rPr>
              <a:t>万元；方案</a:t>
            </a:r>
            <a:r>
              <a:rPr lang="en-US" altLang="zh-CN" sz="2000" b="1">
                <a:solidFill>
                  <a:srgbClr val="3333FF"/>
                </a:solidFill>
              </a:rPr>
              <a:t>B</a:t>
            </a:r>
            <a:r>
              <a:rPr lang="zh-CN" altLang="en-US" sz="2000" b="1">
                <a:solidFill>
                  <a:srgbClr val="3333FF"/>
                </a:solidFill>
              </a:rPr>
              <a:t>初始投资为</a:t>
            </a:r>
            <a:r>
              <a:rPr lang="en-US" altLang="zh-CN" sz="2000" b="1">
                <a:solidFill>
                  <a:srgbClr val="3333FF"/>
                </a:solidFill>
              </a:rPr>
              <a:t>150</a:t>
            </a:r>
            <a:r>
              <a:rPr lang="zh-CN" altLang="en-US" sz="2000" b="1">
                <a:solidFill>
                  <a:srgbClr val="3333FF"/>
                </a:solidFill>
              </a:rPr>
              <a:t>万元，预期年净收益为</a:t>
            </a:r>
            <a:r>
              <a:rPr lang="en-US" altLang="zh-CN" sz="2000" b="1">
                <a:solidFill>
                  <a:srgbClr val="3333FF"/>
                </a:solidFill>
              </a:rPr>
              <a:t>35</a:t>
            </a:r>
            <a:r>
              <a:rPr lang="zh-CN" altLang="en-US" sz="2000" b="1">
                <a:solidFill>
                  <a:srgbClr val="3333FF"/>
                </a:solidFill>
              </a:rPr>
              <a:t>万元。该产品市场寿命具有较大的不确定性，如果给定基准收益率为</a:t>
            </a:r>
            <a:r>
              <a:rPr lang="en-US" altLang="zh-CN" sz="2000" b="1">
                <a:solidFill>
                  <a:srgbClr val="3333FF"/>
                </a:solidFill>
              </a:rPr>
              <a:t>15%</a:t>
            </a:r>
            <a:r>
              <a:rPr lang="zh-CN" altLang="en-US" sz="2000" b="1">
                <a:solidFill>
                  <a:srgbClr val="3333FF"/>
                </a:solidFill>
              </a:rPr>
              <a:t>，不考虑期末资产残值，试就项目寿命期分析怎样选择两个方案。</a:t>
            </a:r>
          </a:p>
          <a:p>
            <a:pPr>
              <a:lnSpc>
                <a:spcPct val="120000"/>
              </a:lnSpc>
            </a:pPr>
            <a:r>
              <a:rPr lang="zh-CN" altLang="en-US" sz="2000" b="1">
                <a:solidFill>
                  <a:srgbClr val="3333FF"/>
                </a:solidFill>
              </a:rPr>
              <a:t>   </a:t>
            </a:r>
            <a:r>
              <a:rPr lang="zh-CN" altLang="en-US" sz="2000" b="1">
                <a:solidFill>
                  <a:srgbClr val="CC3300"/>
                </a:solidFill>
              </a:rPr>
              <a:t>解：设项目寿命期为</a:t>
            </a:r>
            <a:r>
              <a:rPr lang="en-US" altLang="zh-CN" sz="2000" b="1">
                <a:solidFill>
                  <a:srgbClr val="CC3300"/>
                </a:solidFill>
              </a:rPr>
              <a:t>T,  </a:t>
            </a:r>
            <a:r>
              <a:rPr lang="zh-CN" altLang="en-US" sz="2000" b="1">
                <a:solidFill>
                  <a:srgbClr val="CC3300"/>
                </a:solidFill>
              </a:rPr>
              <a:t>写出两方案的</a:t>
            </a:r>
            <a:r>
              <a:rPr lang="en-US" altLang="zh-CN" sz="2000" b="1">
                <a:solidFill>
                  <a:srgbClr val="CC3300"/>
                </a:solidFill>
              </a:rPr>
              <a:t>NPV</a:t>
            </a:r>
          </a:p>
          <a:p>
            <a:pPr>
              <a:lnSpc>
                <a:spcPct val="120000"/>
              </a:lnSpc>
            </a:pPr>
            <a:endParaRPr lang="en-US" altLang="zh-CN" sz="2000" b="1">
              <a:solidFill>
                <a:srgbClr val="CC3300"/>
              </a:solidFill>
            </a:endParaRPr>
          </a:p>
        </p:txBody>
      </p:sp>
      <p:sp>
        <p:nvSpPr>
          <p:cNvPr id="148484" name="Rectangle 4">
            <a:extLst>
              <a:ext uri="{FF2B5EF4-FFF2-40B4-BE49-F238E27FC236}">
                <a16:creationId xmlns:a16="http://schemas.microsoft.com/office/drawing/2014/main" id="{7D047935-4FB2-462C-878B-6AE9F67D9E89}"/>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48485" name="Object 5">
            <a:extLst>
              <a:ext uri="{FF2B5EF4-FFF2-40B4-BE49-F238E27FC236}">
                <a16:creationId xmlns:a16="http://schemas.microsoft.com/office/drawing/2014/main" id="{6099966F-FEC1-4719-A310-847594A841E0}"/>
              </a:ext>
            </a:extLst>
          </p:cNvPr>
          <p:cNvGraphicFramePr>
            <a:graphicFrameLocks noChangeAspect="1"/>
          </p:cNvGraphicFramePr>
          <p:nvPr/>
        </p:nvGraphicFramePr>
        <p:xfrm>
          <a:off x="3132138" y="1484313"/>
          <a:ext cx="4824412" cy="673100"/>
        </p:xfrm>
        <a:graphic>
          <a:graphicData uri="http://schemas.openxmlformats.org/presentationml/2006/ole">
            <mc:AlternateContent xmlns:mc="http://schemas.openxmlformats.org/markup-compatibility/2006">
              <mc:Choice xmlns:v="urn:schemas-microsoft-com:vml" Requires="v">
                <p:oleObj spid="_x0000_s148486" name="公式" r:id="rId3" imgW="3073400" imgH="457200" progId="Equation.3">
                  <p:embed/>
                </p:oleObj>
              </mc:Choice>
              <mc:Fallback>
                <p:oleObj name="公式" r:id="rId3" imgW="3073400" imgH="4572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1484313"/>
                        <a:ext cx="4824412" cy="673100"/>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灯片编号占位符 3">
            <a:extLst>
              <a:ext uri="{FF2B5EF4-FFF2-40B4-BE49-F238E27FC236}">
                <a16:creationId xmlns:a16="http://schemas.microsoft.com/office/drawing/2014/main" id="{15AC64F7-963B-4764-8CF5-1C7E2EBDBCC3}"/>
              </a:ext>
            </a:extLst>
          </p:cNvPr>
          <p:cNvSpPr>
            <a:spLocks noGrp="1"/>
          </p:cNvSpPr>
          <p:nvPr>
            <p:ph type="sldNum" sz="quarter" idx="10"/>
          </p:nvPr>
        </p:nvSpPr>
        <p:spPr/>
        <p:txBody>
          <a:bodyPr/>
          <a:lstStyle/>
          <a:p>
            <a:fld id="{BD8703FD-43DB-425D-80F7-70B7EDA995F0}" type="slidenum">
              <a:rPr lang="en-US" altLang="zh-CN"/>
              <a:pPr/>
              <a:t>81</a:t>
            </a:fld>
            <a:endParaRPr lang="en-US" altLang="zh-CN">
              <a:solidFill>
                <a:schemeClr val="tx1"/>
              </a:solidFill>
            </a:endParaRPr>
          </a:p>
        </p:txBody>
      </p:sp>
      <p:sp>
        <p:nvSpPr>
          <p:cNvPr id="149506" name="Rectangle 2">
            <a:extLst>
              <a:ext uri="{FF2B5EF4-FFF2-40B4-BE49-F238E27FC236}">
                <a16:creationId xmlns:a16="http://schemas.microsoft.com/office/drawing/2014/main" id="{58CA6624-8166-4DA3-9776-563CEA417A01}"/>
              </a:ext>
            </a:extLst>
          </p:cNvPr>
          <p:cNvSpPr>
            <a:spLocks noChangeArrowheads="1"/>
          </p:cNvSpPr>
          <p:nvPr>
            <p:ph type="title"/>
          </p:nvPr>
        </p:nvSpPr>
        <p:spPr bwMode="auto">
          <a:xfrm>
            <a:off x="900113" y="0"/>
            <a:ext cx="1143000" cy="60833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solidFill>
                  <a:srgbClr val="FFFFFF"/>
                </a:solidFill>
                <a:latin typeface="Arial Narrow" panose="020B06060202020A0204" pitchFamily="34" charset="0"/>
              </a:rPr>
              <a:t>第一节   </a:t>
            </a:r>
            <a:r>
              <a:rPr lang="zh-CN" altLang="en-US" b="1">
                <a:solidFill>
                  <a:srgbClr val="FFFFFF"/>
                </a:solidFill>
                <a:latin typeface="Arial Narrow" panose="020B06060202020A0204" pitchFamily="34" charset="0"/>
              </a:rPr>
              <a:t> 盈亏平衡分析</a:t>
            </a:r>
          </a:p>
        </p:txBody>
      </p:sp>
      <p:sp>
        <p:nvSpPr>
          <p:cNvPr id="149507" name="Rectangle 3">
            <a:extLst>
              <a:ext uri="{FF2B5EF4-FFF2-40B4-BE49-F238E27FC236}">
                <a16:creationId xmlns:a16="http://schemas.microsoft.com/office/drawing/2014/main" id="{B6B4FBE3-B961-4D3C-8F17-E2EC9909CC94}"/>
              </a:ext>
            </a:extLst>
          </p:cNvPr>
          <p:cNvSpPr>
            <a:spLocks noGrp="1" noChangeArrowheads="1"/>
          </p:cNvSpPr>
          <p:nvPr>
            <p:ph type="body" idx="1"/>
          </p:nvPr>
        </p:nvSpPr>
        <p:spPr>
          <a:xfrm>
            <a:off x="2438400" y="0"/>
            <a:ext cx="6705600" cy="6858000"/>
          </a:xfrm>
        </p:spPr>
        <p:txBody>
          <a:bodyPr/>
          <a:lstStyle/>
          <a:p>
            <a:r>
              <a:rPr lang="en-US" altLang="zh-CN" sz="2000" b="1"/>
              <a:t>NPV</a:t>
            </a:r>
            <a:r>
              <a:rPr lang="en-US" altLang="zh-CN" sz="2000" b="1" baseline="-25000"/>
              <a:t>A</a:t>
            </a:r>
            <a:r>
              <a:rPr lang="en-US" altLang="zh-CN" sz="2000" b="1"/>
              <a:t>= </a:t>
            </a:r>
            <a:r>
              <a:rPr lang="en-US" altLang="zh-CN" sz="2000" b="1">
                <a:latin typeface="宋体" panose="02010600030101010101" pitchFamily="2" charset="-122"/>
              </a:rPr>
              <a:t>-</a:t>
            </a:r>
            <a:r>
              <a:rPr lang="en-US" altLang="zh-CN" sz="2000" b="1"/>
              <a:t>50 + 15(P/A, 15%, T)</a:t>
            </a:r>
          </a:p>
          <a:p>
            <a:r>
              <a:rPr lang="en-US" altLang="zh-CN" sz="2000" b="1"/>
              <a:t>NPV</a:t>
            </a:r>
            <a:r>
              <a:rPr lang="en-US" altLang="zh-CN" sz="2000" b="1" baseline="-25000"/>
              <a:t>B</a:t>
            </a:r>
            <a:r>
              <a:rPr lang="en-US" altLang="zh-CN" sz="2000" b="1"/>
              <a:t>= </a:t>
            </a:r>
            <a:r>
              <a:rPr lang="en-US" altLang="zh-CN" sz="2000" b="1">
                <a:latin typeface="宋体" panose="02010600030101010101" pitchFamily="2" charset="-122"/>
              </a:rPr>
              <a:t>-1</a:t>
            </a:r>
            <a:r>
              <a:rPr lang="en-US" altLang="zh-CN" sz="2000" b="1"/>
              <a:t>50 + 35(P/A, 15%, T)</a:t>
            </a:r>
          </a:p>
          <a:p>
            <a:r>
              <a:rPr lang="zh-CN" altLang="en-US" sz="2000" b="1"/>
              <a:t>令</a:t>
            </a:r>
            <a:r>
              <a:rPr lang="en-US" altLang="zh-CN" sz="2000" b="1"/>
              <a:t>NPV</a:t>
            </a:r>
            <a:r>
              <a:rPr lang="en-US" altLang="zh-CN" sz="2000" b="1" baseline="-25000"/>
              <a:t>A</a:t>
            </a:r>
            <a:r>
              <a:rPr lang="en-US" altLang="zh-CN" sz="2000" b="1"/>
              <a:t>= NPV</a:t>
            </a:r>
            <a:r>
              <a:rPr lang="en-US" altLang="zh-CN" sz="2000" b="1" baseline="-25000"/>
              <a:t>B</a:t>
            </a:r>
            <a:r>
              <a:rPr lang="zh-CN" altLang="en-US" sz="2000" b="1"/>
              <a:t>，即</a:t>
            </a:r>
          </a:p>
          <a:p>
            <a:r>
              <a:rPr lang="en-US" altLang="zh-CN" sz="2000" b="1">
                <a:latin typeface="宋体" panose="02010600030101010101" pitchFamily="2" charset="-122"/>
              </a:rPr>
              <a:t>-</a:t>
            </a:r>
            <a:r>
              <a:rPr lang="en-US" altLang="zh-CN" sz="2000" b="1"/>
              <a:t>50 + 15(P/A, 15%, T) = </a:t>
            </a:r>
            <a:r>
              <a:rPr lang="en-US" altLang="zh-CN" sz="2000" b="1">
                <a:latin typeface="宋体" panose="02010600030101010101" pitchFamily="2" charset="-122"/>
              </a:rPr>
              <a:t>-1</a:t>
            </a:r>
            <a:r>
              <a:rPr lang="en-US" altLang="zh-CN" sz="2000" b="1"/>
              <a:t>50 + 35(P/A, 15%, T)</a:t>
            </a:r>
          </a:p>
          <a:p>
            <a:endParaRPr lang="en-US" altLang="zh-CN" sz="2000" b="1"/>
          </a:p>
          <a:p>
            <a:endParaRPr lang="en-US" altLang="zh-CN" sz="2000" b="1"/>
          </a:p>
          <a:p>
            <a:endParaRPr lang="en-US" altLang="zh-CN" sz="2000" b="1"/>
          </a:p>
          <a:p>
            <a:pPr>
              <a:buFont typeface="Wingdings" panose="05000000000000000000" pitchFamily="2" charset="2"/>
              <a:buNone/>
            </a:pPr>
            <a:r>
              <a:rPr lang="zh-CN" altLang="en-US" sz="2000" b="1">
                <a:solidFill>
                  <a:srgbClr val="3333FF"/>
                </a:solidFill>
              </a:rPr>
              <a:t>两边取常用对数，求解得 </a:t>
            </a:r>
            <a:r>
              <a:rPr lang="en-US" altLang="zh-CN" sz="2000" b="1">
                <a:solidFill>
                  <a:srgbClr val="3333FF"/>
                </a:solidFill>
              </a:rPr>
              <a:t>T = 9.92</a:t>
            </a:r>
            <a:r>
              <a:rPr lang="zh-CN" altLang="en-US" sz="2000" b="1">
                <a:solidFill>
                  <a:srgbClr val="3333FF"/>
                </a:solidFill>
              </a:rPr>
              <a:t>年，即为盈亏平衡点。</a:t>
            </a:r>
          </a:p>
          <a:p>
            <a:r>
              <a:rPr lang="zh-CN" altLang="en-US" sz="2000" b="1">
                <a:solidFill>
                  <a:srgbClr val="3333FF"/>
                </a:solidFill>
              </a:rPr>
              <a:t>             </a:t>
            </a:r>
            <a:r>
              <a:rPr lang="en-US" altLang="zh-CN" sz="2000" b="1">
                <a:solidFill>
                  <a:srgbClr val="3333FF"/>
                </a:solidFill>
              </a:rPr>
              <a:t>NPV</a:t>
            </a:r>
          </a:p>
          <a:p>
            <a:r>
              <a:rPr lang="en-US" altLang="zh-CN" sz="2000" b="1">
                <a:solidFill>
                  <a:srgbClr val="3333FF"/>
                </a:solidFill>
              </a:rPr>
              <a:t>                                                  B</a:t>
            </a:r>
            <a:r>
              <a:rPr lang="zh-CN" altLang="en-US" sz="2000" b="1">
                <a:solidFill>
                  <a:srgbClr val="3333FF"/>
                </a:solidFill>
              </a:rPr>
              <a:t>方案</a:t>
            </a:r>
          </a:p>
          <a:p>
            <a:endParaRPr lang="zh-CN" altLang="en-US" sz="2000" b="1">
              <a:solidFill>
                <a:srgbClr val="3333FF"/>
              </a:solidFill>
            </a:endParaRPr>
          </a:p>
          <a:p>
            <a:r>
              <a:rPr lang="zh-CN" altLang="en-US" sz="2000" b="1">
                <a:solidFill>
                  <a:srgbClr val="3333FF"/>
                </a:solidFill>
              </a:rPr>
              <a:t>                                                  </a:t>
            </a:r>
            <a:r>
              <a:rPr lang="en-US" altLang="zh-CN" sz="2000" b="1">
                <a:solidFill>
                  <a:srgbClr val="3333FF"/>
                </a:solidFill>
              </a:rPr>
              <a:t>A</a:t>
            </a:r>
            <a:r>
              <a:rPr lang="zh-CN" altLang="en-US" sz="2000" b="1">
                <a:solidFill>
                  <a:srgbClr val="3333FF"/>
                </a:solidFill>
              </a:rPr>
              <a:t>方案   </a:t>
            </a:r>
            <a:r>
              <a:rPr lang="zh-CN" altLang="en-US" sz="2000">
                <a:solidFill>
                  <a:srgbClr val="3333FF"/>
                </a:solidFill>
              </a:rPr>
              <a:t>                                                                                               </a:t>
            </a:r>
          </a:p>
          <a:p>
            <a:r>
              <a:rPr lang="zh-CN" altLang="en-US" sz="2000">
                <a:solidFill>
                  <a:srgbClr val="3333FF"/>
                </a:solidFill>
              </a:rPr>
              <a:t>               </a:t>
            </a:r>
            <a:r>
              <a:rPr lang="en-US" altLang="zh-CN" sz="2000">
                <a:solidFill>
                  <a:srgbClr val="3333FF"/>
                </a:solidFill>
              </a:rPr>
              <a:t>0                  9.92                                        T</a:t>
            </a:r>
          </a:p>
          <a:p>
            <a:r>
              <a:rPr lang="en-US" altLang="zh-CN" sz="2000">
                <a:solidFill>
                  <a:srgbClr val="3333FF"/>
                </a:solidFill>
              </a:rPr>
              <a:t>           -50                </a:t>
            </a:r>
          </a:p>
          <a:p>
            <a:r>
              <a:rPr lang="en-US" altLang="zh-CN" sz="2000">
                <a:solidFill>
                  <a:srgbClr val="3333FF"/>
                </a:solidFill>
              </a:rPr>
              <a:t> </a:t>
            </a:r>
          </a:p>
          <a:p>
            <a:r>
              <a:rPr lang="en-US" altLang="zh-CN" sz="2000">
                <a:solidFill>
                  <a:srgbClr val="3333FF"/>
                </a:solidFill>
              </a:rPr>
              <a:t>          -150</a:t>
            </a:r>
          </a:p>
          <a:p>
            <a:r>
              <a:rPr lang="zh-CN" altLang="en-US" sz="2000" b="1">
                <a:solidFill>
                  <a:srgbClr val="CC3300"/>
                </a:solidFill>
              </a:rPr>
              <a:t>从上图可见：</a:t>
            </a:r>
          </a:p>
          <a:p>
            <a:pPr>
              <a:buFont typeface="Wingdings" panose="05000000000000000000" pitchFamily="2" charset="2"/>
              <a:buNone/>
            </a:pPr>
            <a:r>
              <a:rPr lang="zh-CN" altLang="en-US" sz="2000" b="1">
                <a:solidFill>
                  <a:srgbClr val="CC3300"/>
                </a:solidFill>
              </a:rPr>
              <a:t>              </a:t>
            </a:r>
            <a:r>
              <a:rPr lang="en-US" altLang="zh-CN" sz="2000" b="1">
                <a:solidFill>
                  <a:srgbClr val="CC3300"/>
                </a:solidFill>
              </a:rPr>
              <a:t>T&lt;9.92 </a:t>
            </a:r>
            <a:r>
              <a:rPr lang="zh-CN" altLang="en-US" sz="2000" b="1">
                <a:solidFill>
                  <a:srgbClr val="CC3300"/>
                </a:solidFill>
              </a:rPr>
              <a:t>年时</a:t>
            </a:r>
            <a:r>
              <a:rPr lang="en-US" altLang="zh-CN" sz="2000" b="1">
                <a:solidFill>
                  <a:srgbClr val="CC3300"/>
                </a:solidFill>
              </a:rPr>
              <a:t>A</a:t>
            </a:r>
            <a:r>
              <a:rPr lang="zh-CN" altLang="en-US" sz="2000" b="1">
                <a:solidFill>
                  <a:srgbClr val="CC3300"/>
                </a:solidFill>
              </a:rPr>
              <a:t>方案优； </a:t>
            </a:r>
            <a:r>
              <a:rPr lang="en-US" altLang="zh-CN" sz="2000" b="1">
                <a:solidFill>
                  <a:srgbClr val="CC3300"/>
                </a:solidFill>
              </a:rPr>
              <a:t>T&gt;9.92</a:t>
            </a:r>
            <a:r>
              <a:rPr lang="zh-CN" altLang="en-US" sz="2000" b="1">
                <a:solidFill>
                  <a:srgbClr val="CC3300"/>
                </a:solidFill>
              </a:rPr>
              <a:t>时</a:t>
            </a:r>
            <a:r>
              <a:rPr lang="en-US" altLang="zh-CN" sz="2000" b="1">
                <a:solidFill>
                  <a:srgbClr val="CC3300"/>
                </a:solidFill>
              </a:rPr>
              <a:t>B</a:t>
            </a:r>
            <a:r>
              <a:rPr lang="zh-CN" altLang="en-US" sz="2000" b="1">
                <a:solidFill>
                  <a:srgbClr val="CC3300"/>
                </a:solidFill>
              </a:rPr>
              <a:t>方案优。</a:t>
            </a:r>
          </a:p>
        </p:txBody>
      </p:sp>
      <p:graphicFrame>
        <p:nvGraphicFramePr>
          <p:cNvPr id="149508" name="Object 4">
            <a:extLst>
              <a:ext uri="{FF2B5EF4-FFF2-40B4-BE49-F238E27FC236}">
                <a16:creationId xmlns:a16="http://schemas.microsoft.com/office/drawing/2014/main" id="{B28C1B66-E673-4BCB-8973-1F57AA50222C}"/>
              </a:ext>
            </a:extLst>
          </p:cNvPr>
          <p:cNvGraphicFramePr>
            <a:graphicFrameLocks noChangeAspect="1"/>
          </p:cNvGraphicFramePr>
          <p:nvPr/>
        </p:nvGraphicFramePr>
        <p:xfrm>
          <a:off x="3708400" y="1557338"/>
          <a:ext cx="2879725" cy="792162"/>
        </p:xfrm>
        <a:graphic>
          <a:graphicData uri="http://schemas.openxmlformats.org/presentationml/2006/ole">
            <mc:AlternateContent xmlns:mc="http://schemas.openxmlformats.org/markup-compatibility/2006">
              <mc:Choice xmlns:v="urn:schemas-microsoft-com:vml" Requires="v">
                <p:oleObj spid="_x0000_s149515" name="公式" r:id="rId3" imgW="1333500" imgH="457200" progId="Equation.3">
                  <p:embed/>
                </p:oleObj>
              </mc:Choice>
              <mc:Fallback>
                <p:oleObj name="公式" r:id="rId3" imgW="13335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1557338"/>
                        <a:ext cx="2879725" cy="792162"/>
                      </a:xfrm>
                      <a:prstGeom prst="rect">
                        <a:avLst/>
                      </a:prstGeom>
                      <a:solidFill>
                        <a:srgbClr val="FFFF66"/>
                      </a:solidFill>
                    </p:spPr>
                  </p:pic>
                </p:oleObj>
              </mc:Fallback>
            </mc:AlternateContent>
          </a:graphicData>
        </a:graphic>
      </p:graphicFrame>
      <p:sp>
        <p:nvSpPr>
          <p:cNvPr id="149509" name="AutoShape 5">
            <a:extLst>
              <a:ext uri="{FF2B5EF4-FFF2-40B4-BE49-F238E27FC236}">
                <a16:creationId xmlns:a16="http://schemas.microsoft.com/office/drawing/2014/main" id="{6778D671-88C3-4671-AA0B-370FFDB7C676}"/>
              </a:ext>
            </a:extLst>
          </p:cNvPr>
          <p:cNvSpPr>
            <a:spLocks noChangeArrowheads="1"/>
          </p:cNvSpPr>
          <p:nvPr/>
        </p:nvSpPr>
        <p:spPr bwMode="auto">
          <a:xfrm>
            <a:off x="2411413" y="1844675"/>
            <a:ext cx="936625" cy="144463"/>
          </a:xfrm>
          <a:prstGeom prst="rightArrow">
            <a:avLst>
              <a:gd name="adj1" fmla="val 50000"/>
              <a:gd name="adj2" fmla="val 1620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49510" name="Line 6">
            <a:extLst>
              <a:ext uri="{FF2B5EF4-FFF2-40B4-BE49-F238E27FC236}">
                <a16:creationId xmlns:a16="http://schemas.microsoft.com/office/drawing/2014/main" id="{1FD666F2-82B1-4040-A6EE-94FD37A7E30F}"/>
              </a:ext>
            </a:extLst>
          </p:cNvPr>
          <p:cNvSpPr>
            <a:spLocks noChangeShapeType="1"/>
          </p:cNvSpPr>
          <p:nvPr/>
        </p:nvSpPr>
        <p:spPr bwMode="auto">
          <a:xfrm>
            <a:off x="3995738" y="4652963"/>
            <a:ext cx="396081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9511" name="Line 7">
            <a:extLst>
              <a:ext uri="{FF2B5EF4-FFF2-40B4-BE49-F238E27FC236}">
                <a16:creationId xmlns:a16="http://schemas.microsoft.com/office/drawing/2014/main" id="{37A75C36-E737-4993-B549-5E9881017818}"/>
              </a:ext>
            </a:extLst>
          </p:cNvPr>
          <p:cNvSpPr>
            <a:spLocks noChangeShapeType="1"/>
          </p:cNvSpPr>
          <p:nvPr/>
        </p:nvSpPr>
        <p:spPr bwMode="auto">
          <a:xfrm flipV="1">
            <a:off x="3995738" y="3357563"/>
            <a:ext cx="0" cy="2303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9512" name="Line 8">
            <a:extLst>
              <a:ext uri="{FF2B5EF4-FFF2-40B4-BE49-F238E27FC236}">
                <a16:creationId xmlns:a16="http://schemas.microsoft.com/office/drawing/2014/main" id="{9859C064-45A1-4FAA-B6C0-6578665C2112}"/>
              </a:ext>
            </a:extLst>
          </p:cNvPr>
          <p:cNvSpPr>
            <a:spLocks noChangeShapeType="1"/>
          </p:cNvSpPr>
          <p:nvPr/>
        </p:nvSpPr>
        <p:spPr bwMode="auto">
          <a:xfrm flipV="1">
            <a:off x="3995738" y="4076700"/>
            <a:ext cx="2016125" cy="792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9513" name="Line 9">
            <a:extLst>
              <a:ext uri="{FF2B5EF4-FFF2-40B4-BE49-F238E27FC236}">
                <a16:creationId xmlns:a16="http://schemas.microsoft.com/office/drawing/2014/main" id="{56A35DC9-B27D-448A-8F67-EDCBA707D77D}"/>
              </a:ext>
            </a:extLst>
          </p:cNvPr>
          <p:cNvSpPr>
            <a:spLocks noChangeShapeType="1"/>
          </p:cNvSpPr>
          <p:nvPr/>
        </p:nvSpPr>
        <p:spPr bwMode="auto">
          <a:xfrm flipV="1">
            <a:off x="3995738" y="3500438"/>
            <a:ext cx="2016125" cy="201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49514" name="Line 10">
            <a:extLst>
              <a:ext uri="{FF2B5EF4-FFF2-40B4-BE49-F238E27FC236}">
                <a16:creationId xmlns:a16="http://schemas.microsoft.com/office/drawing/2014/main" id="{1BE2DA21-75F9-4D68-8808-6D319283D8B4}"/>
              </a:ext>
            </a:extLst>
          </p:cNvPr>
          <p:cNvSpPr>
            <a:spLocks noChangeShapeType="1"/>
          </p:cNvSpPr>
          <p:nvPr/>
        </p:nvSpPr>
        <p:spPr bwMode="auto">
          <a:xfrm>
            <a:off x="5064125" y="4437063"/>
            <a:ext cx="0" cy="215900"/>
          </a:xfrm>
          <a:prstGeom prst="line">
            <a:avLst/>
          </a:prstGeom>
          <a:noFill/>
          <a:ln w="9525">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9DFA2A3-2D9C-4906-A2AE-F87D3A15FEB6}"/>
              </a:ext>
            </a:extLst>
          </p:cNvPr>
          <p:cNvSpPr>
            <a:spLocks noGrp="1"/>
          </p:cNvSpPr>
          <p:nvPr>
            <p:ph type="sldNum" sz="quarter" idx="10"/>
          </p:nvPr>
        </p:nvSpPr>
        <p:spPr/>
        <p:txBody>
          <a:bodyPr/>
          <a:lstStyle/>
          <a:p>
            <a:fld id="{3276B389-A3A9-4AAD-8A84-F74DCF7DB01C}" type="slidenum">
              <a:rPr lang="en-US" altLang="zh-CN"/>
              <a:pPr/>
              <a:t>82</a:t>
            </a:fld>
            <a:endParaRPr lang="en-US" altLang="zh-CN">
              <a:solidFill>
                <a:schemeClr val="tx1"/>
              </a:solidFill>
            </a:endParaRPr>
          </a:p>
        </p:txBody>
      </p:sp>
      <p:sp>
        <p:nvSpPr>
          <p:cNvPr id="150530" name="Rectangle 2">
            <a:extLst>
              <a:ext uri="{FF2B5EF4-FFF2-40B4-BE49-F238E27FC236}">
                <a16:creationId xmlns:a16="http://schemas.microsoft.com/office/drawing/2014/main" id="{8E32511A-5F43-46CE-A539-D3E1788A54DD}"/>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第二节      敏感性分析</a:t>
            </a:r>
          </a:p>
        </p:txBody>
      </p:sp>
      <p:sp>
        <p:nvSpPr>
          <p:cNvPr id="150531" name="Rectangle 3">
            <a:extLst>
              <a:ext uri="{FF2B5EF4-FFF2-40B4-BE49-F238E27FC236}">
                <a16:creationId xmlns:a16="http://schemas.microsoft.com/office/drawing/2014/main" id="{D9B166D0-2ADF-492E-A2F4-A138B46190BB}"/>
              </a:ext>
            </a:extLst>
          </p:cNvPr>
          <p:cNvSpPr>
            <a:spLocks noGrp="1" noChangeArrowheads="1"/>
          </p:cNvSpPr>
          <p:nvPr>
            <p:ph type="body" idx="1"/>
          </p:nvPr>
        </p:nvSpPr>
        <p:spPr>
          <a:xfrm>
            <a:off x="2438400" y="0"/>
            <a:ext cx="6526213" cy="6858000"/>
          </a:xfrm>
        </p:spPr>
        <p:txBody>
          <a:bodyPr/>
          <a:lstStyle/>
          <a:p>
            <a:pPr>
              <a:lnSpc>
                <a:spcPct val="90000"/>
              </a:lnSpc>
            </a:pPr>
            <a:r>
              <a:rPr lang="zh-CN" altLang="en-US" sz="2400" b="1">
                <a:solidFill>
                  <a:srgbClr val="FF0000"/>
                </a:solidFill>
              </a:rPr>
              <a:t>一、敏感性分析的概念</a:t>
            </a:r>
          </a:p>
          <a:p>
            <a:pPr>
              <a:lnSpc>
                <a:spcPct val="90000"/>
              </a:lnSpc>
            </a:pPr>
            <a:r>
              <a:rPr lang="zh-CN" altLang="en-US" sz="2000" b="1"/>
              <a:t>是指通过测定一个或多个不确定性因素的变化所导致的决策评价指标的变化幅度，了解各种因素的变化对实现预期目标的影响程度，从而对外部环境条件发生不利变化时投资方案的承受能力作出判断。</a:t>
            </a:r>
          </a:p>
          <a:p>
            <a:pPr>
              <a:lnSpc>
                <a:spcPct val="90000"/>
              </a:lnSpc>
            </a:pPr>
            <a:r>
              <a:rPr lang="zh-CN" altLang="en-US" sz="2000" b="1">
                <a:solidFill>
                  <a:srgbClr val="3333FF"/>
                </a:solidFill>
              </a:rPr>
              <a:t>包括：单因素敏感性分析、多因素敏感性分析</a:t>
            </a:r>
          </a:p>
          <a:p>
            <a:pPr>
              <a:lnSpc>
                <a:spcPct val="90000"/>
              </a:lnSpc>
            </a:pPr>
            <a:r>
              <a:rPr lang="zh-CN" altLang="en-US" sz="2000" b="1">
                <a:solidFill>
                  <a:srgbClr val="9900CC"/>
                </a:solidFill>
              </a:rPr>
              <a:t>敏感性因素：</a:t>
            </a:r>
          </a:p>
          <a:p>
            <a:pPr>
              <a:lnSpc>
                <a:spcPct val="90000"/>
              </a:lnSpc>
            </a:pPr>
            <a:r>
              <a:rPr lang="zh-CN" altLang="en-US" sz="2000" b="1">
                <a:solidFill>
                  <a:srgbClr val="9900CC"/>
                </a:solidFill>
              </a:rPr>
              <a:t>         产品价格、产量、成本、寿命期、折现率等。</a:t>
            </a:r>
          </a:p>
          <a:p>
            <a:pPr>
              <a:lnSpc>
                <a:spcPct val="90000"/>
              </a:lnSpc>
            </a:pPr>
            <a:r>
              <a:rPr lang="zh-CN" altLang="en-US" sz="2400" b="1">
                <a:solidFill>
                  <a:srgbClr val="FF0000"/>
                </a:solidFill>
              </a:rPr>
              <a:t>二、单因素敏感性分析</a:t>
            </a:r>
          </a:p>
          <a:p>
            <a:pPr>
              <a:lnSpc>
                <a:spcPct val="90000"/>
              </a:lnSpc>
            </a:pPr>
            <a:r>
              <a:rPr lang="zh-CN" altLang="en-US" sz="2000" b="1"/>
              <a:t>假定其它因素保持不变，而只变动其中某一个因素，研究其影响经济效益的程度。</a:t>
            </a:r>
          </a:p>
          <a:p>
            <a:pPr>
              <a:lnSpc>
                <a:spcPct val="90000"/>
              </a:lnSpc>
            </a:pPr>
            <a:r>
              <a:rPr lang="zh-CN" altLang="en-US" sz="2000" b="1"/>
              <a:t>     步  骤：</a:t>
            </a:r>
          </a:p>
          <a:p>
            <a:pPr>
              <a:lnSpc>
                <a:spcPct val="90000"/>
              </a:lnSpc>
              <a:buFont typeface="Wingdings" panose="05000000000000000000" pitchFamily="2" charset="2"/>
              <a:buNone/>
            </a:pPr>
            <a:r>
              <a:rPr lang="en-US" altLang="zh-CN" sz="2000" b="1"/>
              <a:t>1</a:t>
            </a:r>
            <a:r>
              <a:rPr lang="zh-CN" altLang="en-US" sz="2000" b="1"/>
              <a:t>、找出影响方案经济效益的不确定因素（即分析对象）</a:t>
            </a:r>
          </a:p>
          <a:p>
            <a:pPr>
              <a:lnSpc>
                <a:spcPct val="90000"/>
              </a:lnSpc>
              <a:buFont typeface="Wingdings" panose="05000000000000000000" pitchFamily="2" charset="2"/>
              <a:buNone/>
            </a:pPr>
            <a:r>
              <a:rPr lang="zh-CN" altLang="en-US" sz="2000" b="1">
                <a:solidFill>
                  <a:srgbClr val="CC3300"/>
                </a:solidFill>
              </a:rPr>
              <a:t>一般从建设期、寿命期、产量、价格、成本、销售量、折现率等中去选。</a:t>
            </a:r>
          </a:p>
          <a:p>
            <a:pPr>
              <a:lnSpc>
                <a:spcPct val="90000"/>
              </a:lnSpc>
              <a:buFont typeface="Wingdings" panose="05000000000000000000" pitchFamily="2" charset="2"/>
              <a:buNone/>
            </a:pPr>
            <a:r>
              <a:rPr lang="en-US" altLang="zh-CN" sz="2000" b="1"/>
              <a:t>2</a:t>
            </a:r>
            <a:r>
              <a:rPr lang="zh-CN" altLang="en-US" sz="2000" b="1"/>
              <a:t>、确定不确定因素的变动范围</a:t>
            </a:r>
          </a:p>
          <a:p>
            <a:pPr>
              <a:lnSpc>
                <a:spcPct val="90000"/>
              </a:lnSpc>
              <a:buFont typeface="Wingdings" panose="05000000000000000000" pitchFamily="2" charset="2"/>
              <a:buNone/>
            </a:pPr>
            <a:r>
              <a:rPr lang="zh-CN" altLang="en-US" sz="2000" b="1"/>
              <a:t>   </a:t>
            </a:r>
            <a:r>
              <a:rPr lang="zh-CN" altLang="en-US" sz="2000" b="1">
                <a:solidFill>
                  <a:srgbClr val="3333FF"/>
                </a:solidFill>
              </a:rPr>
              <a:t>一般</a:t>
            </a:r>
            <a:r>
              <a:rPr lang="en-US" altLang="zh-CN" sz="2000" b="1">
                <a:solidFill>
                  <a:srgbClr val="3333FF"/>
                </a:solidFill>
              </a:rPr>
              <a:t>-20% ~ +20%</a:t>
            </a:r>
            <a:r>
              <a:rPr lang="zh-CN" altLang="en-US" sz="2000" b="1">
                <a:solidFill>
                  <a:srgbClr val="3333FF"/>
                </a:solidFill>
              </a:rPr>
              <a:t>之间</a:t>
            </a:r>
          </a:p>
          <a:p>
            <a:pPr>
              <a:lnSpc>
                <a:spcPct val="90000"/>
              </a:lnSpc>
              <a:buFont typeface="Wingdings" panose="05000000000000000000" pitchFamily="2" charset="2"/>
              <a:buNone/>
            </a:pPr>
            <a:r>
              <a:rPr lang="en-US" altLang="zh-CN" sz="2000" b="1"/>
              <a:t>3</a:t>
            </a:r>
            <a:r>
              <a:rPr lang="zh-CN" altLang="en-US" sz="2000" b="1"/>
              <a:t>、确定分析指标，计算目标值</a:t>
            </a:r>
          </a:p>
          <a:p>
            <a:pPr>
              <a:lnSpc>
                <a:spcPct val="90000"/>
              </a:lnSpc>
              <a:buFont typeface="Wingdings" panose="05000000000000000000" pitchFamily="2" charset="2"/>
              <a:buNone/>
            </a:pPr>
            <a:r>
              <a:rPr lang="zh-CN" altLang="en-US" sz="2000" b="1"/>
              <a:t>    </a:t>
            </a:r>
            <a:r>
              <a:rPr lang="zh-CN" altLang="en-US" sz="2000" b="1">
                <a:solidFill>
                  <a:srgbClr val="CC3300"/>
                </a:solidFill>
              </a:rPr>
              <a:t>分析指标</a:t>
            </a:r>
            <a:r>
              <a:rPr lang="zh-CN" altLang="en-US" sz="2000" b="1">
                <a:solidFill>
                  <a:srgbClr val="3333FF"/>
                </a:solidFill>
              </a:rPr>
              <a:t>可以是我们介绍过的所有经济效益指标，如</a:t>
            </a:r>
            <a:r>
              <a:rPr lang="en-US" altLang="zh-CN" sz="2000" b="1">
                <a:solidFill>
                  <a:srgbClr val="3333FF"/>
                </a:solidFill>
              </a:rPr>
              <a:t>NPV</a:t>
            </a:r>
            <a:r>
              <a:rPr lang="zh-CN" altLang="en-US" sz="2000" b="1">
                <a:solidFill>
                  <a:srgbClr val="3333FF"/>
                </a:solidFill>
              </a:rPr>
              <a:t>、</a:t>
            </a:r>
            <a:r>
              <a:rPr lang="en-US" altLang="zh-CN" sz="2000" b="1">
                <a:solidFill>
                  <a:srgbClr val="3333FF"/>
                </a:solidFill>
              </a:rPr>
              <a:t>NAV</a:t>
            </a:r>
            <a:r>
              <a:rPr lang="zh-CN" altLang="en-US" sz="2000" b="1">
                <a:solidFill>
                  <a:srgbClr val="3333FF"/>
                </a:solidFill>
              </a:rPr>
              <a:t>、</a:t>
            </a:r>
            <a:r>
              <a:rPr lang="en-US" altLang="zh-CN" sz="2000" b="1">
                <a:solidFill>
                  <a:srgbClr val="3333FF"/>
                </a:solidFill>
              </a:rPr>
              <a:t>IRR</a:t>
            </a:r>
            <a:r>
              <a:rPr lang="zh-CN" altLang="en-US" sz="2000" b="1">
                <a:solidFill>
                  <a:srgbClr val="3333FF"/>
                </a:solidFill>
              </a:rPr>
              <a:t>等。</a:t>
            </a:r>
            <a:r>
              <a:rPr lang="zh-CN" altLang="en-US" sz="2000" b="1">
                <a:solidFill>
                  <a:srgbClr val="CC3300"/>
                </a:solidFill>
              </a:rPr>
              <a:t>目标值</a:t>
            </a:r>
            <a:r>
              <a:rPr lang="zh-CN" altLang="en-US" sz="2000" b="1">
                <a:solidFill>
                  <a:srgbClr val="3333FF"/>
                </a:solidFill>
              </a:rPr>
              <a:t>就是所有因素均不发生变化时，计算的经济效益值。</a:t>
            </a:r>
          </a:p>
        </p:txBody>
      </p:sp>
    </p:spTree>
  </p:cSld>
  <p:clrMapOvr>
    <a:masterClrMapping/>
  </p:clrMapOvr>
  <p:transition spd="slow">
    <p:randomBar dir="vert"/>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17E580D-E436-4DB1-BFE0-8E6DE2217AA4}"/>
              </a:ext>
            </a:extLst>
          </p:cNvPr>
          <p:cNvSpPr>
            <a:spLocks noGrp="1"/>
          </p:cNvSpPr>
          <p:nvPr>
            <p:ph type="sldNum" sz="quarter" idx="10"/>
          </p:nvPr>
        </p:nvSpPr>
        <p:spPr/>
        <p:txBody>
          <a:bodyPr/>
          <a:lstStyle/>
          <a:p>
            <a:fld id="{E7610770-BFC7-4116-8EF6-7755DA24F2A6}" type="slidenum">
              <a:rPr lang="en-US" altLang="zh-CN"/>
              <a:pPr/>
              <a:t>83</a:t>
            </a:fld>
            <a:endParaRPr lang="en-US" altLang="zh-CN">
              <a:solidFill>
                <a:schemeClr val="tx1"/>
              </a:solidFill>
            </a:endParaRPr>
          </a:p>
        </p:txBody>
      </p:sp>
      <p:sp>
        <p:nvSpPr>
          <p:cNvPr id="151554" name="Rectangle 2">
            <a:extLst>
              <a:ext uri="{FF2B5EF4-FFF2-40B4-BE49-F238E27FC236}">
                <a16:creationId xmlns:a16="http://schemas.microsoft.com/office/drawing/2014/main" id="{D01BDD66-6B31-456C-B34C-CF1B0C4F2FDA}"/>
              </a:ext>
            </a:extLst>
          </p:cNvPr>
          <p:cNvSpPr>
            <a:spLocks noChangeArrowheads="1"/>
          </p:cNvSpPr>
          <p:nvPr>
            <p:ph type="title"/>
          </p:nvPr>
        </p:nvSpPr>
        <p:spPr bwMode="auto">
          <a:xfrm>
            <a:off x="827088"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第二节      敏感性分析</a:t>
            </a:r>
          </a:p>
        </p:txBody>
      </p:sp>
      <p:sp>
        <p:nvSpPr>
          <p:cNvPr id="151555" name="Rectangle 3">
            <a:extLst>
              <a:ext uri="{FF2B5EF4-FFF2-40B4-BE49-F238E27FC236}">
                <a16:creationId xmlns:a16="http://schemas.microsoft.com/office/drawing/2014/main" id="{31FF50A7-6BDE-42F6-9133-78862A3DA8E6}"/>
              </a:ext>
            </a:extLst>
          </p:cNvPr>
          <p:cNvSpPr>
            <a:spLocks noGrp="1" noChangeArrowheads="1"/>
          </p:cNvSpPr>
          <p:nvPr>
            <p:ph type="body" idx="1"/>
          </p:nvPr>
        </p:nvSpPr>
        <p:spPr>
          <a:xfrm>
            <a:off x="2438400" y="188913"/>
            <a:ext cx="6526213" cy="6480175"/>
          </a:xfrm>
        </p:spPr>
        <p:txBody>
          <a:bodyPr/>
          <a:lstStyle/>
          <a:p>
            <a:pPr>
              <a:lnSpc>
                <a:spcPct val="90000"/>
              </a:lnSpc>
              <a:buFont typeface="Wingdings" panose="05000000000000000000" pitchFamily="2" charset="2"/>
              <a:buNone/>
            </a:pPr>
            <a:r>
              <a:rPr lang="en-US" altLang="zh-CN" sz="2000" b="1"/>
              <a:t>4</a:t>
            </a:r>
            <a:r>
              <a:rPr lang="zh-CN" altLang="en-US" sz="2000" b="1"/>
              <a:t>、计算不确定性因素变动对分析指标的影响程度。</a:t>
            </a:r>
          </a:p>
          <a:p>
            <a:pPr>
              <a:lnSpc>
                <a:spcPct val="90000"/>
              </a:lnSpc>
              <a:buFont typeface="Wingdings" panose="05000000000000000000" pitchFamily="2" charset="2"/>
              <a:buNone/>
            </a:pPr>
            <a:r>
              <a:rPr lang="en-US" altLang="zh-CN" sz="2000" b="1"/>
              <a:t>5</a:t>
            </a:r>
            <a:r>
              <a:rPr lang="zh-CN" altLang="en-US" sz="2000" b="1"/>
              <a:t>、分析各种不确定性因素允许变化的最大幅度，即使经济效益指标达到临界值时，某种不确定性因素允许变化的最大值。</a:t>
            </a:r>
          </a:p>
          <a:p>
            <a:pPr>
              <a:lnSpc>
                <a:spcPct val="90000"/>
              </a:lnSpc>
              <a:buFont typeface="Wingdings" panose="05000000000000000000" pitchFamily="2" charset="2"/>
              <a:buNone/>
            </a:pPr>
            <a:r>
              <a:rPr lang="en-US" altLang="zh-CN" sz="2000" b="1"/>
              <a:t>6</a:t>
            </a:r>
            <a:r>
              <a:rPr lang="zh-CN" altLang="en-US" sz="2000" b="1"/>
              <a:t>、找出敏感性因素，提出相应的措施。</a:t>
            </a:r>
          </a:p>
          <a:p>
            <a:pPr>
              <a:lnSpc>
                <a:spcPct val="90000"/>
              </a:lnSpc>
              <a:buFont typeface="Wingdings" panose="05000000000000000000" pitchFamily="2" charset="2"/>
              <a:buNone/>
            </a:pPr>
            <a:r>
              <a:rPr lang="zh-CN" altLang="en-US" sz="2000" b="1"/>
              <a:t>    敏感性因素是指其数值变化能显著影响方案经济效益的因素。</a:t>
            </a:r>
          </a:p>
          <a:p>
            <a:pPr>
              <a:lnSpc>
                <a:spcPct val="90000"/>
              </a:lnSpc>
              <a:buFont typeface="Wingdings" panose="05000000000000000000" pitchFamily="2" charset="2"/>
              <a:buNone/>
            </a:pPr>
            <a:endParaRPr lang="zh-CN" altLang="en-US" sz="2000" b="1"/>
          </a:p>
          <a:p>
            <a:pPr>
              <a:lnSpc>
                <a:spcPct val="90000"/>
              </a:lnSpc>
              <a:buFont typeface="Wingdings" panose="05000000000000000000" pitchFamily="2" charset="2"/>
              <a:buNone/>
            </a:pPr>
            <a:r>
              <a:rPr lang="zh-CN" altLang="en-US" sz="2000" b="1"/>
              <a:t> </a:t>
            </a:r>
            <a:r>
              <a:rPr lang="zh-CN" altLang="en-US" sz="2000" b="1">
                <a:solidFill>
                  <a:srgbClr val="008000"/>
                </a:solidFill>
              </a:rPr>
              <a:t>例</a:t>
            </a:r>
            <a:r>
              <a:rPr lang="en-US" altLang="zh-CN" sz="2000" b="1">
                <a:solidFill>
                  <a:srgbClr val="008000"/>
                </a:solidFill>
              </a:rPr>
              <a:t>4</a:t>
            </a:r>
            <a:r>
              <a:rPr lang="zh-CN" altLang="en-US" sz="2000" b="1">
                <a:solidFill>
                  <a:srgbClr val="008000"/>
                </a:solidFill>
              </a:rPr>
              <a:t>：</a:t>
            </a:r>
            <a:r>
              <a:rPr lang="zh-CN" altLang="en-US" sz="2000" b="1">
                <a:solidFill>
                  <a:srgbClr val="FF0000"/>
                </a:solidFill>
              </a:rPr>
              <a:t>某项目的总投资为</a:t>
            </a:r>
            <a:r>
              <a:rPr lang="en-US" altLang="zh-CN" sz="2000" b="1">
                <a:solidFill>
                  <a:srgbClr val="FF0000"/>
                </a:solidFill>
              </a:rPr>
              <a:t>300</a:t>
            </a:r>
            <a:r>
              <a:rPr lang="zh-CN" altLang="en-US" sz="2000" b="1">
                <a:solidFill>
                  <a:srgbClr val="FF0000"/>
                </a:solidFill>
              </a:rPr>
              <a:t>万元，年经营成本为</a:t>
            </a:r>
            <a:r>
              <a:rPr lang="en-US" altLang="zh-CN" sz="2000" b="1">
                <a:solidFill>
                  <a:srgbClr val="FF0000"/>
                </a:solidFill>
              </a:rPr>
              <a:t>36</a:t>
            </a:r>
            <a:r>
              <a:rPr lang="zh-CN" altLang="en-US" sz="2000" b="1">
                <a:solidFill>
                  <a:srgbClr val="FF0000"/>
                </a:solidFill>
              </a:rPr>
              <a:t>万元，年销售收入为</a:t>
            </a:r>
            <a:r>
              <a:rPr lang="en-US" altLang="zh-CN" sz="2000" b="1">
                <a:solidFill>
                  <a:srgbClr val="FF0000"/>
                </a:solidFill>
              </a:rPr>
              <a:t>90</a:t>
            </a:r>
            <a:r>
              <a:rPr lang="zh-CN" altLang="en-US" sz="2000" b="1">
                <a:solidFill>
                  <a:srgbClr val="FF0000"/>
                </a:solidFill>
              </a:rPr>
              <a:t>万元，项目寿命周期为</a:t>
            </a:r>
            <a:r>
              <a:rPr lang="en-US" altLang="zh-CN" sz="2000" b="1">
                <a:solidFill>
                  <a:srgbClr val="FF0000"/>
                </a:solidFill>
              </a:rPr>
              <a:t>10</a:t>
            </a:r>
            <a:r>
              <a:rPr lang="zh-CN" altLang="en-US" sz="2000" b="1">
                <a:solidFill>
                  <a:srgbClr val="FF0000"/>
                </a:solidFill>
              </a:rPr>
              <a:t>年，基准折现率为</a:t>
            </a:r>
            <a:r>
              <a:rPr lang="en-US" altLang="zh-CN" sz="2000" b="1">
                <a:solidFill>
                  <a:srgbClr val="FF0000"/>
                </a:solidFill>
              </a:rPr>
              <a:t>10%</a:t>
            </a:r>
            <a:r>
              <a:rPr lang="zh-CN" altLang="en-US" sz="2000" b="1">
                <a:solidFill>
                  <a:srgbClr val="FF0000"/>
                </a:solidFill>
              </a:rPr>
              <a:t>。试通过单因素敏感性分析，找出敏感性因素。</a:t>
            </a:r>
          </a:p>
          <a:p>
            <a:pPr>
              <a:lnSpc>
                <a:spcPct val="90000"/>
              </a:lnSpc>
              <a:buFont typeface="Wingdings" panose="05000000000000000000" pitchFamily="2" charset="2"/>
              <a:buNone/>
            </a:pPr>
            <a:endParaRPr lang="zh-CN" altLang="en-US" sz="2000" b="1">
              <a:solidFill>
                <a:srgbClr val="FF0000"/>
              </a:solidFill>
            </a:endParaRPr>
          </a:p>
          <a:p>
            <a:pPr>
              <a:lnSpc>
                <a:spcPct val="90000"/>
              </a:lnSpc>
              <a:buFont typeface="Wingdings" panose="05000000000000000000" pitchFamily="2" charset="2"/>
              <a:buNone/>
            </a:pPr>
            <a:r>
              <a:rPr lang="zh-CN" altLang="en-US" sz="2000" b="1">
                <a:solidFill>
                  <a:srgbClr val="3333FF"/>
                </a:solidFill>
              </a:rPr>
              <a:t>解：</a:t>
            </a:r>
            <a:r>
              <a:rPr lang="en-US" altLang="zh-CN" sz="2000" b="1">
                <a:solidFill>
                  <a:srgbClr val="3333FF"/>
                </a:solidFill>
              </a:rPr>
              <a:t>NPV=(CI-CO)(P/A, i, n) -K</a:t>
            </a:r>
          </a:p>
          <a:p>
            <a:pPr>
              <a:lnSpc>
                <a:spcPct val="90000"/>
              </a:lnSpc>
              <a:buFont typeface="Wingdings" panose="05000000000000000000" pitchFamily="2" charset="2"/>
              <a:buNone/>
            </a:pPr>
            <a:r>
              <a:rPr lang="en-US" altLang="zh-CN" sz="2000" b="1">
                <a:solidFill>
                  <a:srgbClr val="3333FF"/>
                </a:solidFill>
              </a:rPr>
              <a:t>     </a:t>
            </a:r>
            <a:r>
              <a:rPr lang="zh-CN" altLang="en-US" sz="2000" b="1">
                <a:solidFill>
                  <a:srgbClr val="3333FF"/>
                </a:solidFill>
              </a:rPr>
              <a:t>目标值 </a:t>
            </a:r>
            <a:r>
              <a:rPr lang="en-US" altLang="zh-CN" sz="2000" b="1">
                <a:solidFill>
                  <a:srgbClr val="3333FF"/>
                </a:solidFill>
              </a:rPr>
              <a:t>NPV</a:t>
            </a:r>
            <a:r>
              <a:rPr lang="en-US" altLang="zh-CN" sz="2000" b="1" baseline="-25000">
                <a:solidFill>
                  <a:srgbClr val="3333FF"/>
                </a:solidFill>
              </a:rPr>
              <a:t>0</a:t>
            </a:r>
            <a:r>
              <a:rPr lang="en-US" altLang="zh-CN" sz="2000" b="1">
                <a:solidFill>
                  <a:srgbClr val="3333FF"/>
                </a:solidFill>
              </a:rPr>
              <a:t> = (90</a:t>
            </a:r>
            <a:r>
              <a:rPr lang="en-US" altLang="zh-CN" sz="2000" b="1">
                <a:solidFill>
                  <a:srgbClr val="3333FF"/>
                </a:solidFill>
                <a:latin typeface="宋体" panose="02010600030101010101" pitchFamily="2" charset="-122"/>
              </a:rPr>
              <a:t>-</a:t>
            </a:r>
            <a:r>
              <a:rPr lang="en-US" altLang="zh-CN" sz="2000" b="1">
                <a:solidFill>
                  <a:srgbClr val="3333FF"/>
                </a:solidFill>
              </a:rPr>
              <a:t>36)(P/A,10%,10)</a:t>
            </a:r>
            <a:r>
              <a:rPr lang="en-US" altLang="zh-CN" sz="2000" b="1">
                <a:solidFill>
                  <a:srgbClr val="3333FF"/>
                </a:solidFill>
                <a:latin typeface="宋体" panose="02010600030101010101" pitchFamily="2" charset="-122"/>
              </a:rPr>
              <a:t>-</a:t>
            </a:r>
            <a:r>
              <a:rPr lang="en-US" altLang="zh-CN" sz="2000" b="1">
                <a:solidFill>
                  <a:srgbClr val="3333FF"/>
                </a:solidFill>
              </a:rPr>
              <a:t>300=31.776(</a:t>
            </a:r>
            <a:r>
              <a:rPr lang="zh-CN" altLang="en-US" sz="2000" b="1">
                <a:solidFill>
                  <a:srgbClr val="3333FF"/>
                </a:solidFill>
              </a:rPr>
              <a:t>万元</a:t>
            </a:r>
            <a:r>
              <a:rPr lang="en-US" altLang="zh-CN" sz="2000" b="1">
                <a:solidFill>
                  <a:srgbClr val="3333FF"/>
                </a:solidFill>
              </a:rPr>
              <a:t>)</a:t>
            </a:r>
          </a:p>
          <a:p>
            <a:pPr>
              <a:lnSpc>
                <a:spcPct val="90000"/>
              </a:lnSpc>
              <a:buFont typeface="Wingdings" panose="05000000000000000000" pitchFamily="2" charset="2"/>
              <a:buNone/>
            </a:pPr>
            <a:r>
              <a:rPr lang="en-US" altLang="zh-CN" sz="2000" b="1">
                <a:solidFill>
                  <a:srgbClr val="3333FF"/>
                </a:solidFill>
              </a:rPr>
              <a:t>    </a:t>
            </a:r>
            <a:r>
              <a:rPr lang="zh-CN" altLang="en-US" sz="2000" b="1">
                <a:solidFill>
                  <a:srgbClr val="3333FF"/>
                </a:solidFill>
              </a:rPr>
              <a:t>分别假设各因素</a:t>
            </a:r>
            <a:r>
              <a:rPr lang="en-US" altLang="zh-CN" sz="2000" b="1">
                <a:solidFill>
                  <a:srgbClr val="3333FF"/>
                </a:solidFill>
              </a:rPr>
              <a:t>CI, CO, K, i, n </a:t>
            </a:r>
            <a:r>
              <a:rPr lang="zh-CN" altLang="en-US" sz="2000" b="1">
                <a:solidFill>
                  <a:srgbClr val="3333FF"/>
                </a:solidFill>
              </a:rPr>
              <a:t>的变动范围为</a:t>
            </a:r>
            <a:r>
              <a:rPr lang="en-US" altLang="zh-CN" sz="2000" b="1">
                <a:solidFill>
                  <a:srgbClr val="3333FF"/>
                </a:solidFill>
              </a:rPr>
              <a:t>-10%, -5%, +5%, +10%</a:t>
            </a:r>
          </a:p>
          <a:p>
            <a:pPr>
              <a:lnSpc>
                <a:spcPct val="90000"/>
              </a:lnSpc>
              <a:buFont typeface="Wingdings" panose="05000000000000000000" pitchFamily="2" charset="2"/>
              <a:buNone/>
            </a:pPr>
            <a:r>
              <a:rPr lang="en-US" altLang="zh-CN" sz="2000" b="1">
                <a:solidFill>
                  <a:srgbClr val="3333FF"/>
                </a:solidFill>
              </a:rPr>
              <a:t>      </a:t>
            </a:r>
            <a:r>
              <a:rPr lang="zh-CN" altLang="en-US" sz="2000" b="1">
                <a:solidFill>
                  <a:srgbClr val="3333FF"/>
                </a:solidFill>
              </a:rPr>
              <a:t>先求</a:t>
            </a:r>
            <a:r>
              <a:rPr lang="en-US" altLang="zh-CN" sz="2000" b="1">
                <a:solidFill>
                  <a:srgbClr val="3333FF"/>
                </a:solidFill>
              </a:rPr>
              <a:t>CI</a:t>
            </a:r>
            <a:r>
              <a:rPr lang="zh-CN" altLang="en-US" sz="2000" b="1">
                <a:solidFill>
                  <a:srgbClr val="3333FF"/>
                </a:solidFill>
              </a:rPr>
              <a:t>的变动对</a:t>
            </a:r>
            <a:r>
              <a:rPr lang="en-US" altLang="zh-CN" sz="2000" b="1">
                <a:solidFill>
                  <a:srgbClr val="3333FF"/>
                </a:solidFill>
              </a:rPr>
              <a:t>NPV</a:t>
            </a:r>
            <a:r>
              <a:rPr lang="zh-CN" altLang="en-US" sz="2000" b="1">
                <a:solidFill>
                  <a:srgbClr val="3333FF"/>
                </a:solidFill>
              </a:rPr>
              <a:t>的影响。</a:t>
            </a:r>
          </a:p>
          <a:p>
            <a:pPr>
              <a:lnSpc>
                <a:spcPct val="90000"/>
              </a:lnSpc>
              <a:buFont typeface="Wingdings" panose="05000000000000000000" pitchFamily="2" charset="2"/>
              <a:buNone/>
            </a:pPr>
            <a:r>
              <a:rPr lang="zh-CN" altLang="en-US" sz="2000" b="1">
                <a:solidFill>
                  <a:srgbClr val="3333FF"/>
                </a:solidFill>
              </a:rPr>
              <a:t>   </a:t>
            </a:r>
          </a:p>
        </p:txBody>
      </p:sp>
    </p:spTree>
  </p:cSld>
  <p:clrMapOvr>
    <a:masterClrMapping/>
  </p:clrMapOvr>
  <p:transition spd="slow">
    <p:randomBar dir="vert"/>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灯片编号占位符 3">
            <a:extLst>
              <a:ext uri="{FF2B5EF4-FFF2-40B4-BE49-F238E27FC236}">
                <a16:creationId xmlns:a16="http://schemas.microsoft.com/office/drawing/2014/main" id="{0F679D65-3BEC-4AE6-BCFA-50E9F56119D6}"/>
              </a:ext>
            </a:extLst>
          </p:cNvPr>
          <p:cNvSpPr>
            <a:spLocks noGrp="1"/>
          </p:cNvSpPr>
          <p:nvPr>
            <p:ph type="sldNum" sz="quarter" idx="10"/>
          </p:nvPr>
        </p:nvSpPr>
        <p:spPr/>
        <p:txBody>
          <a:bodyPr/>
          <a:lstStyle/>
          <a:p>
            <a:fld id="{C91EA23D-2805-477E-A117-F80792EDAB9C}" type="slidenum">
              <a:rPr lang="en-US" altLang="zh-CN"/>
              <a:pPr/>
              <a:t>84</a:t>
            </a:fld>
            <a:endParaRPr lang="en-US" altLang="zh-CN">
              <a:solidFill>
                <a:schemeClr val="tx1"/>
              </a:solidFill>
            </a:endParaRPr>
          </a:p>
        </p:txBody>
      </p:sp>
      <p:sp>
        <p:nvSpPr>
          <p:cNvPr id="152578" name="Rectangle 2">
            <a:extLst>
              <a:ext uri="{FF2B5EF4-FFF2-40B4-BE49-F238E27FC236}">
                <a16:creationId xmlns:a16="http://schemas.microsoft.com/office/drawing/2014/main" id="{E583340C-9A78-4F5C-AB94-C7FAF562222D}"/>
              </a:ext>
            </a:extLst>
          </p:cNvPr>
          <p:cNvSpPr>
            <a:spLocks noChangeArrowheads="1"/>
          </p:cNvSpPr>
          <p:nvPr>
            <p:ph type="title"/>
          </p:nvPr>
        </p:nvSpPr>
        <p:spPr bwMode="auto">
          <a:xfrm>
            <a:off x="862013" y="188913"/>
            <a:ext cx="1143000" cy="6480175"/>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第二节      敏感性分析</a:t>
            </a:r>
          </a:p>
        </p:txBody>
      </p:sp>
      <p:sp>
        <p:nvSpPr>
          <p:cNvPr id="152579" name="Rectangle 3">
            <a:extLst>
              <a:ext uri="{FF2B5EF4-FFF2-40B4-BE49-F238E27FC236}">
                <a16:creationId xmlns:a16="http://schemas.microsoft.com/office/drawing/2014/main" id="{D5894641-3084-46CA-821B-FCAFA81BBED1}"/>
              </a:ext>
            </a:extLst>
          </p:cNvPr>
          <p:cNvSpPr>
            <a:spLocks noGrp="1" noChangeArrowheads="1"/>
          </p:cNvSpPr>
          <p:nvPr>
            <p:ph type="body" idx="1"/>
          </p:nvPr>
        </p:nvSpPr>
        <p:spPr>
          <a:xfrm>
            <a:off x="2339975" y="260350"/>
            <a:ext cx="6804025" cy="6597650"/>
          </a:xfrm>
        </p:spPr>
        <p:txBody>
          <a:bodyPr/>
          <a:lstStyle/>
          <a:p>
            <a:pPr>
              <a:buFont typeface="Wingdings" panose="05000000000000000000" pitchFamily="2" charset="2"/>
              <a:buNone/>
            </a:pPr>
            <a:r>
              <a:rPr lang="zh-CN" altLang="en-US" sz="2000" b="1">
                <a:solidFill>
                  <a:schemeClr val="accent2"/>
                </a:solidFill>
              </a:rPr>
              <a:t>假设其它所有因素均不发生变化，</a:t>
            </a:r>
            <a:r>
              <a:rPr lang="en-US" altLang="zh-CN" sz="2000" b="1">
                <a:solidFill>
                  <a:schemeClr val="accent2"/>
                </a:solidFill>
              </a:rPr>
              <a:t>CI</a:t>
            </a:r>
            <a:r>
              <a:rPr lang="zh-CN" altLang="en-US" sz="2000" b="1">
                <a:solidFill>
                  <a:schemeClr val="accent2"/>
                </a:solidFill>
              </a:rPr>
              <a:t>减少</a:t>
            </a:r>
            <a:r>
              <a:rPr lang="en-US" altLang="zh-CN" sz="2000" b="1">
                <a:solidFill>
                  <a:schemeClr val="accent2"/>
                </a:solidFill>
              </a:rPr>
              <a:t>10%</a:t>
            </a:r>
            <a:r>
              <a:rPr lang="zh-CN" altLang="en-US" sz="2000" b="1">
                <a:solidFill>
                  <a:schemeClr val="accent2"/>
                </a:solidFill>
              </a:rPr>
              <a:t>，</a:t>
            </a:r>
          </a:p>
          <a:p>
            <a:pPr>
              <a:buFont typeface="Wingdings" panose="05000000000000000000" pitchFamily="2" charset="2"/>
              <a:buNone/>
            </a:pPr>
            <a:r>
              <a:rPr lang="zh-CN" altLang="en-US" sz="2000" b="1">
                <a:solidFill>
                  <a:schemeClr val="accent2"/>
                </a:solidFill>
              </a:rPr>
              <a:t>即变化</a:t>
            </a:r>
            <a:r>
              <a:rPr lang="en-US" altLang="zh-CN" sz="2000" b="1">
                <a:solidFill>
                  <a:schemeClr val="accent2"/>
                </a:solidFill>
              </a:rPr>
              <a:t>-10%</a:t>
            </a:r>
            <a:r>
              <a:rPr lang="zh-CN" altLang="en-US" sz="2000" b="1">
                <a:solidFill>
                  <a:schemeClr val="accent2"/>
                </a:solidFill>
              </a:rPr>
              <a:t>，此时：</a:t>
            </a:r>
          </a:p>
          <a:p>
            <a:pPr>
              <a:buFont typeface="Times New Roman" panose="02020603050405020304" pitchFamily="18" charset="0"/>
              <a:buNone/>
            </a:pPr>
            <a:r>
              <a:rPr lang="zh-CN" altLang="en-US" sz="2000" b="1">
                <a:solidFill>
                  <a:schemeClr val="accent2"/>
                </a:solidFill>
              </a:rPr>
              <a:t> </a:t>
            </a:r>
            <a:r>
              <a:rPr lang="en-US" altLang="zh-CN" sz="2000" b="1">
                <a:solidFill>
                  <a:schemeClr val="accent2"/>
                </a:solidFill>
              </a:rPr>
              <a:t>NPV</a:t>
            </a:r>
            <a:r>
              <a:rPr lang="en-US" altLang="zh-CN" sz="2000" b="1" baseline="-25000">
                <a:solidFill>
                  <a:schemeClr val="accent2"/>
                </a:solidFill>
              </a:rPr>
              <a:t>1</a:t>
            </a:r>
            <a:r>
              <a:rPr lang="en-US" altLang="zh-CN" sz="2000" b="1">
                <a:solidFill>
                  <a:schemeClr val="accent2"/>
                </a:solidFill>
              </a:rPr>
              <a:t>=</a:t>
            </a:r>
            <a:r>
              <a:rPr lang="zh-CN" altLang="en-US" sz="2000" b="1">
                <a:solidFill>
                  <a:schemeClr val="accent2"/>
                </a:solidFill>
              </a:rPr>
              <a:t>（</a:t>
            </a:r>
            <a:r>
              <a:rPr lang="en-US" altLang="zh-CN" sz="2000" b="1">
                <a:solidFill>
                  <a:schemeClr val="accent2"/>
                </a:solidFill>
              </a:rPr>
              <a:t>90</a:t>
            </a:r>
            <a:r>
              <a:rPr lang="en-US" altLang="zh-CN" sz="2000" b="1">
                <a:solidFill>
                  <a:schemeClr val="accent2"/>
                </a:solidFill>
                <a:latin typeface="宋体" panose="02010600030101010101" pitchFamily="2" charset="-122"/>
              </a:rPr>
              <a:t>-</a:t>
            </a:r>
            <a:r>
              <a:rPr lang="en-US" altLang="zh-CN" sz="2000" b="1">
                <a:solidFill>
                  <a:schemeClr val="accent2"/>
                </a:solidFill>
              </a:rPr>
              <a:t>90×10% </a:t>
            </a:r>
            <a:r>
              <a:rPr lang="en-US" altLang="zh-CN" sz="2000" b="1">
                <a:solidFill>
                  <a:schemeClr val="accent2"/>
                </a:solidFill>
                <a:latin typeface="宋体" panose="02010600030101010101" pitchFamily="2" charset="-122"/>
              </a:rPr>
              <a:t>-</a:t>
            </a:r>
            <a:r>
              <a:rPr lang="en-US" altLang="zh-CN" sz="2000" b="1">
                <a:solidFill>
                  <a:schemeClr val="accent2"/>
                </a:solidFill>
              </a:rPr>
              <a:t> 36)(P/A,10%,10)</a:t>
            </a:r>
            <a:r>
              <a:rPr lang="en-US" altLang="zh-CN" sz="2000" b="1">
                <a:solidFill>
                  <a:schemeClr val="accent2"/>
                </a:solidFill>
                <a:latin typeface="宋体" panose="02010600030101010101" pitchFamily="2" charset="-122"/>
              </a:rPr>
              <a:t>-</a:t>
            </a:r>
            <a:r>
              <a:rPr lang="en-US" altLang="zh-CN" sz="2000" b="1">
                <a:solidFill>
                  <a:schemeClr val="accent2"/>
                </a:solidFill>
              </a:rPr>
              <a:t>300= -23.52(</a:t>
            </a:r>
            <a:r>
              <a:rPr lang="zh-CN" altLang="en-US" sz="2000" b="1">
                <a:solidFill>
                  <a:schemeClr val="accent2"/>
                </a:solidFill>
              </a:rPr>
              <a:t>万元</a:t>
            </a:r>
            <a:r>
              <a:rPr lang="en-US" altLang="zh-CN" sz="2000" b="1">
                <a:solidFill>
                  <a:schemeClr val="accent2"/>
                </a:solidFill>
              </a:rPr>
              <a:t>)</a:t>
            </a:r>
          </a:p>
          <a:p>
            <a:pPr>
              <a:buFont typeface="Times New Roman" panose="02020603050405020304" pitchFamily="18" charset="0"/>
              <a:buNone/>
            </a:pPr>
            <a:r>
              <a:rPr lang="zh-CN" altLang="en-US" sz="2000" b="1">
                <a:solidFill>
                  <a:schemeClr val="accent2"/>
                </a:solidFill>
              </a:rPr>
              <a:t>同样可以逐一计算不确定性因素对</a:t>
            </a:r>
            <a:r>
              <a:rPr lang="en-US" altLang="zh-CN" sz="2000" b="1">
                <a:solidFill>
                  <a:schemeClr val="accent2"/>
                </a:solidFill>
              </a:rPr>
              <a:t>NPV</a:t>
            </a:r>
            <a:r>
              <a:rPr lang="zh-CN" altLang="en-US" sz="2000" b="1">
                <a:solidFill>
                  <a:schemeClr val="accent2"/>
                </a:solidFill>
              </a:rPr>
              <a:t>的影响，</a:t>
            </a:r>
          </a:p>
          <a:p>
            <a:pPr>
              <a:buFont typeface="Times New Roman" panose="02020603050405020304" pitchFamily="18" charset="0"/>
              <a:buNone/>
            </a:pPr>
            <a:r>
              <a:rPr lang="zh-CN" altLang="en-US" sz="2000" b="1">
                <a:solidFill>
                  <a:schemeClr val="accent2"/>
                </a:solidFill>
              </a:rPr>
              <a:t>       全部计算列表如下： </a:t>
            </a:r>
          </a:p>
          <a:p>
            <a:pPr>
              <a:buFont typeface="Times New Roman" panose="02020603050405020304" pitchFamily="18" charset="0"/>
              <a:buNone/>
            </a:pPr>
            <a:endParaRPr lang="zh-CN" altLang="en-US" sz="2000" b="1">
              <a:solidFill>
                <a:schemeClr val="accent2"/>
              </a:solidFill>
            </a:endParaRPr>
          </a:p>
          <a:p>
            <a:pPr>
              <a:buFont typeface="Times New Roman" panose="02020603050405020304" pitchFamily="18" charset="0"/>
              <a:buNone/>
            </a:pPr>
            <a:endParaRPr lang="zh-CN" altLang="en-US" sz="2000" b="1">
              <a:solidFill>
                <a:schemeClr val="accent2"/>
              </a:solidFill>
            </a:endParaRPr>
          </a:p>
          <a:p>
            <a:pPr>
              <a:buFont typeface="Times New Roman" panose="02020603050405020304" pitchFamily="18" charset="0"/>
              <a:buNone/>
            </a:pPr>
            <a:endParaRPr lang="zh-CN" altLang="en-US" sz="2000" b="1">
              <a:solidFill>
                <a:schemeClr val="accent2"/>
              </a:solidFill>
            </a:endParaRPr>
          </a:p>
          <a:p>
            <a:pPr>
              <a:buFont typeface="Times New Roman" panose="02020603050405020304" pitchFamily="18" charset="0"/>
              <a:buNone/>
            </a:pPr>
            <a:endParaRPr lang="zh-CN" altLang="en-US" sz="2000" b="1">
              <a:solidFill>
                <a:schemeClr val="accent2"/>
              </a:solidFill>
            </a:endParaRPr>
          </a:p>
          <a:p>
            <a:pPr>
              <a:buFont typeface="Times New Roman" panose="02020603050405020304" pitchFamily="18" charset="0"/>
              <a:buNone/>
            </a:pPr>
            <a:endParaRPr lang="zh-CN" altLang="en-US" sz="2000" b="1">
              <a:solidFill>
                <a:schemeClr val="accent2"/>
              </a:solidFill>
            </a:endParaRPr>
          </a:p>
          <a:p>
            <a:pPr>
              <a:buFont typeface="Times New Roman" panose="02020603050405020304" pitchFamily="18" charset="0"/>
              <a:buNone/>
            </a:pPr>
            <a:endParaRPr lang="zh-CN" altLang="en-US" sz="2000" b="1">
              <a:solidFill>
                <a:schemeClr val="accent2"/>
              </a:solidFill>
            </a:endParaRPr>
          </a:p>
          <a:p>
            <a:pPr>
              <a:buFont typeface="Times New Roman" panose="02020603050405020304" pitchFamily="18" charset="0"/>
              <a:buNone/>
            </a:pPr>
            <a:endParaRPr lang="zh-CN" altLang="en-US" sz="2000" b="1">
              <a:solidFill>
                <a:schemeClr val="accent2"/>
              </a:solidFill>
            </a:endParaRPr>
          </a:p>
          <a:p>
            <a:pPr>
              <a:buFont typeface="Times New Roman" panose="02020603050405020304" pitchFamily="18" charset="0"/>
              <a:buNone/>
            </a:pPr>
            <a:r>
              <a:rPr lang="zh-CN" altLang="en-US" sz="2000" b="1">
                <a:solidFill>
                  <a:srgbClr val="CC3300"/>
                </a:solidFill>
              </a:rPr>
              <a:t>从上表可以看出：</a:t>
            </a:r>
            <a:r>
              <a:rPr lang="en-US" altLang="zh-CN" sz="2000" b="1">
                <a:solidFill>
                  <a:srgbClr val="CC3300"/>
                </a:solidFill>
              </a:rPr>
              <a:t>CI</a:t>
            </a:r>
            <a:r>
              <a:rPr lang="zh-CN" altLang="en-US" sz="2000" b="1">
                <a:solidFill>
                  <a:srgbClr val="CC3300"/>
                </a:solidFill>
              </a:rPr>
              <a:t>、</a:t>
            </a:r>
            <a:r>
              <a:rPr lang="en-US" altLang="zh-CN" sz="2000" b="1">
                <a:solidFill>
                  <a:srgbClr val="CC3300"/>
                </a:solidFill>
              </a:rPr>
              <a:t>K</a:t>
            </a:r>
            <a:r>
              <a:rPr lang="zh-CN" altLang="en-US" sz="2000" b="1">
                <a:solidFill>
                  <a:srgbClr val="CC3300"/>
                </a:solidFill>
              </a:rPr>
              <a:t>是最敏感的因素。</a:t>
            </a:r>
            <a:r>
              <a:rPr lang="zh-CN" altLang="en-US" sz="2000" b="1">
                <a:solidFill>
                  <a:schemeClr val="accent2"/>
                </a:solidFill>
              </a:rPr>
              <a:t> </a:t>
            </a:r>
          </a:p>
          <a:p>
            <a:pPr>
              <a:buFont typeface="Times New Roman" panose="02020603050405020304" pitchFamily="18" charset="0"/>
              <a:buNone/>
            </a:pPr>
            <a:r>
              <a:rPr lang="zh-CN" altLang="en-US" sz="2000" b="1">
                <a:solidFill>
                  <a:schemeClr val="accent2"/>
                </a:solidFill>
              </a:rPr>
              <a:t>现在求临界值。</a:t>
            </a:r>
          </a:p>
          <a:p>
            <a:pPr>
              <a:buFont typeface="Times New Roman" panose="02020603050405020304" pitchFamily="18" charset="0"/>
              <a:buNone/>
            </a:pPr>
            <a:r>
              <a:rPr lang="zh-CN" altLang="en-US" sz="2000" b="1">
                <a:solidFill>
                  <a:schemeClr val="accent2"/>
                </a:solidFill>
              </a:rPr>
              <a:t>设</a:t>
            </a:r>
            <a:r>
              <a:rPr lang="en-US" altLang="zh-CN" sz="2000" b="1">
                <a:solidFill>
                  <a:schemeClr val="accent2"/>
                </a:solidFill>
              </a:rPr>
              <a:t>CI</a:t>
            </a:r>
            <a:r>
              <a:rPr lang="zh-CN" altLang="en-US" sz="2000" b="1">
                <a:solidFill>
                  <a:schemeClr val="accent2"/>
                </a:solidFill>
              </a:rPr>
              <a:t>变动</a:t>
            </a:r>
            <a:r>
              <a:rPr lang="en-US" altLang="zh-CN" sz="2000" b="1">
                <a:solidFill>
                  <a:schemeClr val="accent2"/>
                </a:solidFill>
              </a:rPr>
              <a:t>y, </a:t>
            </a:r>
            <a:r>
              <a:rPr lang="zh-CN" altLang="en-US" sz="2000" b="1">
                <a:solidFill>
                  <a:schemeClr val="accent2"/>
                </a:solidFill>
              </a:rPr>
              <a:t>则</a:t>
            </a:r>
            <a:r>
              <a:rPr lang="en-US" altLang="zh-CN" sz="2000" b="1">
                <a:solidFill>
                  <a:schemeClr val="accent2"/>
                </a:solidFill>
              </a:rPr>
              <a:t>NPV=</a:t>
            </a:r>
            <a:r>
              <a:rPr lang="zh-CN" altLang="en-US" sz="2000" b="1">
                <a:solidFill>
                  <a:schemeClr val="accent2"/>
                </a:solidFill>
              </a:rPr>
              <a:t>（</a:t>
            </a:r>
            <a:r>
              <a:rPr lang="en-US" altLang="zh-CN" sz="2000" b="1">
                <a:solidFill>
                  <a:schemeClr val="accent2"/>
                </a:solidFill>
              </a:rPr>
              <a:t>90</a:t>
            </a:r>
            <a:r>
              <a:rPr lang="en-US" altLang="zh-CN" sz="2000" b="1">
                <a:solidFill>
                  <a:schemeClr val="accent2"/>
                </a:solidFill>
                <a:latin typeface="宋体" panose="02010600030101010101" pitchFamily="2" charset="-122"/>
              </a:rPr>
              <a:t>+</a:t>
            </a:r>
            <a:r>
              <a:rPr lang="en-US" altLang="zh-CN" sz="2000" b="1">
                <a:solidFill>
                  <a:schemeClr val="accent2"/>
                </a:solidFill>
              </a:rPr>
              <a:t>90y </a:t>
            </a:r>
            <a:r>
              <a:rPr lang="en-US" altLang="zh-CN" sz="2000" b="1">
                <a:solidFill>
                  <a:schemeClr val="accent2"/>
                </a:solidFill>
                <a:latin typeface="宋体" panose="02010600030101010101" pitchFamily="2" charset="-122"/>
              </a:rPr>
              <a:t>-</a:t>
            </a:r>
            <a:r>
              <a:rPr lang="en-US" altLang="zh-CN" sz="2000" b="1">
                <a:solidFill>
                  <a:schemeClr val="accent2"/>
                </a:solidFill>
              </a:rPr>
              <a:t> 36)(P/A,10%,10)</a:t>
            </a:r>
            <a:r>
              <a:rPr lang="en-US" altLang="zh-CN" sz="2000" b="1">
                <a:solidFill>
                  <a:schemeClr val="accent2"/>
                </a:solidFill>
                <a:latin typeface="宋体" panose="02010600030101010101" pitchFamily="2" charset="-122"/>
              </a:rPr>
              <a:t>-</a:t>
            </a:r>
            <a:r>
              <a:rPr lang="en-US" altLang="zh-CN" sz="2000" b="1">
                <a:solidFill>
                  <a:schemeClr val="accent2"/>
                </a:solidFill>
              </a:rPr>
              <a:t>300= 0</a:t>
            </a:r>
          </a:p>
          <a:p>
            <a:r>
              <a:rPr lang="en-US" altLang="zh-CN" sz="2000" b="1">
                <a:solidFill>
                  <a:schemeClr val="accent2"/>
                </a:solidFill>
              </a:rPr>
              <a:t>                           y = -5.75%</a:t>
            </a:r>
          </a:p>
          <a:p>
            <a:r>
              <a:rPr lang="zh-CN" altLang="en-US" sz="2000" b="1">
                <a:solidFill>
                  <a:schemeClr val="accent2"/>
                </a:solidFill>
              </a:rPr>
              <a:t>也就是说，</a:t>
            </a:r>
            <a:r>
              <a:rPr lang="en-US" altLang="zh-CN" sz="2000" b="1">
                <a:solidFill>
                  <a:schemeClr val="accent2"/>
                </a:solidFill>
              </a:rPr>
              <a:t>CI</a:t>
            </a:r>
            <a:r>
              <a:rPr lang="zh-CN" altLang="en-US" sz="2000" b="1">
                <a:solidFill>
                  <a:schemeClr val="accent2"/>
                </a:solidFill>
              </a:rPr>
              <a:t>的较少幅度一旦大于</a:t>
            </a:r>
            <a:r>
              <a:rPr lang="en-US" altLang="zh-CN" sz="2000" b="1">
                <a:solidFill>
                  <a:schemeClr val="accent2"/>
                </a:solidFill>
              </a:rPr>
              <a:t>-5.75%</a:t>
            </a:r>
            <a:r>
              <a:rPr lang="zh-CN" altLang="en-US" sz="2000" b="1">
                <a:solidFill>
                  <a:schemeClr val="accent2"/>
                </a:solidFill>
              </a:rPr>
              <a:t>时，项目就会亏损。同理可求出其他因素的临界值。</a:t>
            </a:r>
          </a:p>
        </p:txBody>
      </p:sp>
      <p:graphicFrame>
        <p:nvGraphicFramePr>
          <p:cNvPr id="152580" name="Group 4">
            <a:extLst>
              <a:ext uri="{FF2B5EF4-FFF2-40B4-BE49-F238E27FC236}">
                <a16:creationId xmlns:a16="http://schemas.microsoft.com/office/drawing/2014/main" id="{6FDDBC9D-4034-4014-B7AF-D78A5BE14B47}"/>
              </a:ext>
            </a:extLst>
          </p:cNvPr>
          <p:cNvGraphicFramePr>
            <a:graphicFrameLocks noGrp="1"/>
          </p:cNvGraphicFramePr>
          <p:nvPr/>
        </p:nvGraphicFramePr>
        <p:xfrm>
          <a:off x="2700338" y="2205038"/>
          <a:ext cx="5688012" cy="2462212"/>
        </p:xfrm>
        <a:graphic>
          <a:graphicData uri="http://schemas.openxmlformats.org/drawingml/2006/table">
            <a:tbl>
              <a:tblPr/>
              <a:tblGrid>
                <a:gridCol w="1366837">
                  <a:extLst>
                    <a:ext uri="{9D8B030D-6E8A-4147-A177-3AD203B41FA5}">
                      <a16:colId xmlns:a16="http://schemas.microsoft.com/office/drawing/2014/main" val="1736389661"/>
                    </a:ext>
                  </a:extLst>
                </a:gridCol>
                <a:gridCol w="865188">
                  <a:extLst>
                    <a:ext uri="{9D8B030D-6E8A-4147-A177-3AD203B41FA5}">
                      <a16:colId xmlns:a16="http://schemas.microsoft.com/office/drawing/2014/main" val="3147623120"/>
                    </a:ext>
                  </a:extLst>
                </a:gridCol>
                <a:gridCol w="863600">
                  <a:extLst>
                    <a:ext uri="{9D8B030D-6E8A-4147-A177-3AD203B41FA5}">
                      <a16:colId xmlns:a16="http://schemas.microsoft.com/office/drawing/2014/main" val="2141184499"/>
                    </a:ext>
                  </a:extLst>
                </a:gridCol>
                <a:gridCol w="863600">
                  <a:extLst>
                    <a:ext uri="{9D8B030D-6E8A-4147-A177-3AD203B41FA5}">
                      <a16:colId xmlns:a16="http://schemas.microsoft.com/office/drawing/2014/main" val="1462607707"/>
                    </a:ext>
                  </a:extLst>
                </a:gridCol>
                <a:gridCol w="936625">
                  <a:extLst>
                    <a:ext uri="{9D8B030D-6E8A-4147-A177-3AD203B41FA5}">
                      <a16:colId xmlns:a16="http://schemas.microsoft.com/office/drawing/2014/main" val="1067137314"/>
                    </a:ext>
                  </a:extLst>
                </a:gridCol>
                <a:gridCol w="792162">
                  <a:extLst>
                    <a:ext uri="{9D8B030D-6E8A-4147-A177-3AD203B41FA5}">
                      <a16:colId xmlns:a16="http://schemas.microsoft.com/office/drawing/2014/main" val="2065580657"/>
                    </a:ext>
                  </a:extLst>
                </a:gridCol>
              </a:tblGrid>
              <a:tr h="7191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变动范围</a:t>
                      </a:r>
                    </a:p>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因素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2978544386"/>
                  </a:ext>
                </a:extLst>
              </a:tr>
              <a:tr h="3460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CI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-23.52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41.128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31.776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59.424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87.072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970318146"/>
                  </a:ext>
                </a:extLst>
              </a:tr>
              <a:tr h="3032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CO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53.894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42.835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31.776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20.717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9.658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212224440"/>
                  </a:ext>
                </a:extLst>
              </a:tr>
              <a:tr h="3921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10.986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21.645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31.776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41.495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50.73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1028822178"/>
                  </a:ext>
                </a:extLst>
              </a:tr>
              <a:tr h="30638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46.554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39.055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31.776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24.798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18.019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46541566"/>
                  </a:ext>
                </a:extLst>
              </a:tr>
              <a:tr h="2794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61.776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46.776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31.776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16.776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1.776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FFFF"/>
                    </a:solidFill>
                  </a:tcPr>
                </a:tc>
                <a:extLst>
                  <a:ext uri="{0D108BD9-81ED-4DB2-BD59-A6C34878D82A}">
                    <a16:rowId xmlns:a16="http://schemas.microsoft.com/office/drawing/2014/main" val="3413461211"/>
                  </a:ext>
                </a:extLst>
              </a:tr>
            </a:tbl>
          </a:graphicData>
        </a:graphic>
      </p:graphicFrame>
      <p:sp>
        <p:nvSpPr>
          <p:cNvPr id="152631" name="Line 55">
            <a:extLst>
              <a:ext uri="{FF2B5EF4-FFF2-40B4-BE49-F238E27FC236}">
                <a16:creationId xmlns:a16="http://schemas.microsoft.com/office/drawing/2014/main" id="{4C785C4C-5DE6-4320-8E1F-DFD75F3F692A}"/>
              </a:ext>
            </a:extLst>
          </p:cNvPr>
          <p:cNvSpPr>
            <a:spLocks noChangeShapeType="1"/>
          </p:cNvSpPr>
          <p:nvPr/>
        </p:nvSpPr>
        <p:spPr bwMode="auto">
          <a:xfrm>
            <a:off x="2700338" y="2205038"/>
            <a:ext cx="1366837" cy="7191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656EEAD-DF50-4E56-B7E5-51971A377766}"/>
              </a:ext>
            </a:extLst>
          </p:cNvPr>
          <p:cNvSpPr>
            <a:spLocks noGrp="1"/>
          </p:cNvSpPr>
          <p:nvPr>
            <p:ph type="sldNum" sz="quarter" idx="10"/>
          </p:nvPr>
        </p:nvSpPr>
        <p:spPr/>
        <p:txBody>
          <a:bodyPr/>
          <a:lstStyle/>
          <a:p>
            <a:fld id="{23B73CF2-9CE9-4837-BC97-9E21157CA28E}" type="slidenum">
              <a:rPr lang="en-US" altLang="zh-CN"/>
              <a:pPr/>
              <a:t>85</a:t>
            </a:fld>
            <a:endParaRPr lang="en-US" altLang="zh-CN">
              <a:solidFill>
                <a:schemeClr val="tx1"/>
              </a:solidFill>
            </a:endParaRPr>
          </a:p>
        </p:txBody>
      </p:sp>
      <p:sp>
        <p:nvSpPr>
          <p:cNvPr id="153602" name="Rectangle 2">
            <a:extLst>
              <a:ext uri="{FF2B5EF4-FFF2-40B4-BE49-F238E27FC236}">
                <a16:creationId xmlns:a16="http://schemas.microsoft.com/office/drawing/2014/main" id="{59FB833F-0EF8-4271-9243-11CA27B81476}"/>
              </a:ext>
            </a:extLst>
          </p:cNvPr>
          <p:cNvSpPr>
            <a:spLocks noChangeArrowheads="1"/>
          </p:cNvSpPr>
          <p:nvPr>
            <p:ph type="title"/>
          </p:nvPr>
        </p:nvSpPr>
        <p:spPr bwMode="auto">
          <a:xfrm>
            <a:off x="862013" y="188913"/>
            <a:ext cx="1143000" cy="63357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第二节      敏感性分析</a:t>
            </a:r>
          </a:p>
        </p:txBody>
      </p:sp>
      <p:sp>
        <p:nvSpPr>
          <p:cNvPr id="153603" name="Rectangle 3">
            <a:extLst>
              <a:ext uri="{FF2B5EF4-FFF2-40B4-BE49-F238E27FC236}">
                <a16:creationId xmlns:a16="http://schemas.microsoft.com/office/drawing/2014/main" id="{C5D4ACD5-98B2-405B-97DB-44AD89F770B6}"/>
              </a:ext>
            </a:extLst>
          </p:cNvPr>
          <p:cNvSpPr>
            <a:spLocks noGrp="1" noChangeArrowheads="1"/>
          </p:cNvSpPr>
          <p:nvPr>
            <p:ph type="body" idx="1"/>
          </p:nvPr>
        </p:nvSpPr>
        <p:spPr>
          <a:xfrm>
            <a:off x="2438400" y="620713"/>
            <a:ext cx="6705600" cy="6237287"/>
          </a:xfrm>
        </p:spPr>
        <p:txBody>
          <a:bodyPr/>
          <a:lstStyle/>
          <a:p>
            <a:r>
              <a:rPr lang="zh-CN" altLang="en-US" sz="2800" b="1">
                <a:solidFill>
                  <a:srgbClr val="FF0000"/>
                </a:solidFill>
              </a:rPr>
              <a:t>三、多因素敏感性分析</a:t>
            </a:r>
          </a:p>
          <a:p>
            <a:r>
              <a:rPr lang="zh-CN" altLang="en-US" sz="2000" b="1">
                <a:solidFill>
                  <a:srgbClr val="3333FF"/>
                </a:solidFill>
              </a:rPr>
              <a:t>方法步骤与单因素敏感性分析相同。</a:t>
            </a:r>
          </a:p>
          <a:p>
            <a:r>
              <a:rPr lang="zh-CN" altLang="en-US" sz="2000" b="1">
                <a:solidFill>
                  <a:srgbClr val="3333FF"/>
                </a:solidFill>
              </a:rPr>
              <a:t>只是同时有多个因素发生变动。</a:t>
            </a:r>
          </a:p>
          <a:p>
            <a:r>
              <a:rPr lang="zh-CN" altLang="en-US" sz="2000" b="1">
                <a:solidFill>
                  <a:srgbClr val="3333FF"/>
                </a:solidFill>
              </a:rPr>
              <a:t>“双因素敏感性分析”</a:t>
            </a:r>
          </a:p>
          <a:p>
            <a:r>
              <a:rPr lang="zh-CN" altLang="en-US" sz="2000" b="1">
                <a:solidFill>
                  <a:srgbClr val="3333FF"/>
                </a:solidFill>
              </a:rPr>
              <a:t>如上例，</a:t>
            </a:r>
            <a:r>
              <a:rPr lang="en-US" altLang="zh-CN" sz="2000" b="1">
                <a:solidFill>
                  <a:srgbClr val="3333FF"/>
                </a:solidFill>
              </a:rPr>
              <a:t>CI</a:t>
            </a:r>
            <a:r>
              <a:rPr lang="zh-CN" altLang="en-US" sz="2000" b="1">
                <a:solidFill>
                  <a:srgbClr val="3333FF"/>
                </a:solidFill>
              </a:rPr>
              <a:t>和</a:t>
            </a:r>
            <a:r>
              <a:rPr lang="en-US" altLang="zh-CN" sz="2000" b="1">
                <a:solidFill>
                  <a:srgbClr val="3333FF"/>
                </a:solidFill>
              </a:rPr>
              <a:t>CO</a:t>
            </a:r>
            <a:r>
              <a:rPr lang="zh-CN" altLang="en-US" sz="2000" b="1">
                <a:solidFill>
                  <a:srgbClr val="3333FF"/>
                </a:solidFill>
              </a:rPr>
              <a:t>同时变化 </a:t>
            </a:r>
            <a:r>
              <a:rPr lang="en-US" altLang="zh-CN" sz="2000" b="1">
                <a:solidFill>
                  <a:srgbClr val="3333FF"/>
                </a:solidFill>
              </a:rPr>
              <a:t>-10%</a:t>
            </a:r>
            <a:r>
              <a:rPr lang="zh-CN" altLang="en-US" sz="2000" b="1">
                <a:solidFill>
                  <a:srgbClr val="3333FF"/>
                </a:solidFill>
              </a:rPr>
              <a:t>， 则</a:t>
            </a:r>
          </a:p>
          <a:p>
            <a:pPr>
              <a:buFont typeface="Wingdings" panose="05000000000000000000" pitchFamily="2" charset="2"/>
              <a:buNone/>
            </a:pPr>
            <a:r>
              <a:rPr lang="zh-CN" altLang="en-US" sz="2000" b="1">
                <a:solidFill>
                  <a:srgbClr val="3333FF"/>
                </a:solidFill>
              </a:rPr>
              <a:t>  </a:t>
            </a:r>
            <a:r>
              <a:rPr lang="en-US" altLang="zh-CN" sz="2000" b="1">
                <a:solidFill>
                  <a:srgbClr val="3333FF"/>
                </a:solidFill>
              </a:rPr>
              <a:t>NPV=[90</a:t>
            </a:r>
            <a:r>
              <a:rPr lang="en-US" altLang="zh-CN" sz="2000" b="1">
                <a:solidFill>
                  <a:srgbClr val="3333FF"/>
                </a:solidFill>
                <a:latin typeface="宋体" panose="02010600030101010101" pitchFamily="2" charset="-122"/>
              </a:rPr>
              <a:t>-</a:t>
            </a:r>
            <a:r>
              <a:rPr lang="en-US" altLang="zh-CN" sz="2000" b="1">
                <a:solidFill>
                  <a:srgbClr val="3333FF"/>
                </a:solidFill>
              </a:rPr>
              <a:t>90×10% </a:t>
            </a:r>
            <a:r>
              <a:rPr lang="en-US" altLang="zh-CN" sz="2000" b="1">
                <a:solidFill>
                  <a:srgbClr val="3333FF"/>
                </a:solidFill>
                <a:latin typeface="宋体" panose="02010600030101010101" pitchFamily="2" charset="-122"/>
              </a:rPr>
              <a:t>-</a:t>
            </a:r>
            <a:r>
              <a:rPr lang="en-US" altLang="zh-CN" sz="2000" b="1">
                <a:solidFill>
                  <a:srgbClr val="3333FF"/>
                </a:solidFill>
              </a:rPr>
              <a:t> (36-36 ×10% ](P/A,10%,10)</a:t>
            </a:r>
            <a:r>
              <a:rPr lang="en-US" altLang="zh-CN" sz="2000" b="1">
                <a:solidFill>
                  <a:srgbClr val="3333FF"/>
                </a:solidFill>
                <a:latin typeface="宋体" panose="02010600030101010101" pitchFamily="2" charset="-122"/>
              </a:rPr>
              <a:t>-</a:t>
            </a:r>
            <a:r>
              <a:rPr lang="en-US" altLang="zh-CN" sz="2000" b="1">
                <a:solidFill>
                  <a:srgbClr val="3333FF"/>
                </a:solidFill>
              </a:rPr>
              <a:t>300</a:t>
            </a:r>
          </a:p>
          <a:p>
            <a:r>
              <a:rPr lang="en-US" altLang="zh-CN" sz="2000" b="1">
                <a:solidFill>
                  <a:srgbClr val="3333FF"/>
                </a:solidFill>
              </a:rPr>
              <a:t>        = -1.372(</a:t>
            </a:r>
            <a:r>
              <a:rPr lang="zh-CN" altLang="en-US" sz="2000" b="1">
                <a:solidFill>
                  <a:srgbClr val="3333FF"/>
                </a:solidFill>
              </a:rPr>
              <a:t>万元</a:t>
            </a:r>
            <a:r>
              <a:rPr lang="en-US" altLang="zh-CN" sz="2000" b="1">
                <a:solidFill>
                  <a:srgbClr val="3333FF"/>
                </a:solidFill>
              </a:rPr>
              <a:t>)</a:t>
            </a:r>
          </a:p>
          <a:p>
            <a:endParaRPr lang="en-US" altLang="zh-CN" sz="2000" b="1">
              <a:solidFill>
                <a:srgbClr val="3333FF"/>
              </a:solidFill>
            </a:endParaRPr>
          </a:p>
        </p:txBody>
      </p:sp>
    </p:spTree>
  </p:cSld>
  <p:clrMapOvr>
    <a:masterClrMapping/>
  </p:clrMapOvr>
  <p:transition spd="slow">
    <p:randomBar dir="ver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6203ADA1-11A3-4420-A236-B0AB30AF6C21}"/>
              </a:ext>
            </a:extLst>
          </p:cNvPr>
          <p:cNvSpPr>
            <a:spLocks noGrp="1"/>
          </p:cNvSpPr>
          <p:nvPr>
            <p:ph type="sldNum" sz="quarter" idx="10"/>
          </p:nvPr>
        </p:nvSpPr>
        <p:spPr/>
        <p:txBody>
          <a:bodyPr/>
          <a:lstStyle/>
          <a:p>
            <a:fld id="{678BD113-D0DF-40A3-8CB1-465B8E955518}" type="slidenum">
              <a:rPr lang="en-US" altLang="zh-CN"/>
              <a:pPr/>
              <a:t>86</a:t>
            </a:fld>
            <a:endParaRPr lang="en-US" altLang="zh-CN">
              <a:solidFill>
                <a:schemeClr val="tx1"/>
              </a:solidFill>
            </a:endParaRPr>
          </a:p>
        </p:txBody>
      </p:sp>
      <p:sp>
        <p:nvSpPr>
          <p:cNvPr id="154626" name="Rectangle 2">
            <a:extLst>
              <a:ext uri="{FF2B5EF4-FFF2-40B4-BE49-F238E27FC236}">
                <a16:creationId xmlns:a16="http://schemas.microsoft.com/office/drawing/2014/main" id="{31EEF455-21AC-4081-BB39-D33E72DF5ED8}"/>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概率分析</a:t>
            </a:r>
          </a:p>
        </p:txBody>
      </p:sp>
      <p:sp>
        <p:nvSpPr>
          <p:cNvPr id="154627" name="Rectangle 3">
            <a:extLst>
              <a:ext uri="{FF2B5EF4-FFF2-40B4-BE49-F238E27FC236}">
                <a16:creationId xmlns:a16="http://schemas.microsoft.com/office/drawing/2014/main" id="{41CBD9EA-80A4-44B0-9B97-D011813EEE98}"/>
              </a:ext>
            </a:extLst>
          </p:cNvPr>
          <p:cNvSpPr>
            <a:spLocks noGrp="1" noChangeArrowheads="1"/>
          </p:cNvSpPr>
          <p:nvPr>
            <p:ph type="body" idx="1"/>
          </p:nvPr>
        </p:nvSpPr>
        <p:spPr>
          <a:xfrm>
            <a:off x="2438400" y="188913"/>
            <a:ext cx="6705600" cy="6480175"/>
          </a:xfrm>
        </p:spPr>
        <p:txBody>
          <a:bodyPr/>
          <a:lstStyle/>
          <a:p>
            <a:r>
              <a:rPr lang="zh-CN" altLang="en-US" sz="2800" b="1">
                <a:solidFill>
                  <a:srgbClr val="FF0000"/>
                </a:solidFill>
              </a:rPr>
              <a:t>一、基本原理</a:t>
            </a:r>
          </a:p>
          <a:p>
            <a:r>
              <a:rPr lang="zh-CN" altLang="en-US" sz="2000" b="1"/>
              <a:t>概率分析就是通过研究各种不确定性因素发生不同幅度变动的概率分布及其对方案经济效益的影响，并作出概率描述，从而对方案的风险情况作出比较准确的判断。</a:t>
            </a:r>
          </a:p>
          <a:p>
            <a:r>
              <a:rPr lang="zh-CN" altLang="en-US" sz="2800" b="1">
                <a:solidFill>
                  <a:srgbClr val="FF0000"/>
                </a:solidFill>
              </a:rPr>
              <a:t>二、分析方法</a:t>
            </a:r>
          </a:p>
          <a:p>
            <a:r>
              <a:rPr lang="zh-CN" altLang="en-US" sz="2000" b="1">
                <a:solidFill>
                  <a:srgbClr val="008080"/>
                </a:solidFill>
              </a:rPr>
              <a:t>经验认为，各不确定性因素和经济效益指标近似服从正态分布。</a:t>
            </a:r>
          </a:p>
          <a:p>
            <a:r>
              <a:rPr lang="en-US" altLang="zh-CN" sz="2400" b="1">
                <a:solidFill>
                  <a:srgbClr val="9966FF"/>
                </a:solidFill>
              </a:rPr>
              <a:t>1</a:t>
            </a:r>
            <a:r>
              <a:rPr lang="zh-CN" altLang="en-US" sz="2400" b="1">
                <a:solidFill>
                  <a:srgbClr val="9966FF"/>
                </a:solidFill>
              </a:rPr>
              <a:t>、方案净现金流量的期望值和方差</a:t>
            </a:r>
          </a:p>
          <a:p>
            <a:r>
              <a:rPr lang="zh-CN" altLang="en-US" sz="2000" b="1">
                <a:solidFill>
                  <a:srgbClr val="FF0000"/>
                </a:solidFill>
              </a:rPr>
              <a:t>设</a:t>
            </a:r>
            <a:r>
              <a:rPr lang="en-US" altLang="zh-CN" sz="2000" b="1">
                <a:solidFill>
                  <a:srgbClr val="FF0000"/>
                </a:solidFill>
              </a:rPr>
              <a:t>y</a:t>
            </a:r>
            <a:r>
              <a:rPr lang="en-US" altLang="zh-CN" sz="2000" b="1" baseline="-25000">
                <a:solidFill>
                  <a:srgbClr val="FF0000"/>
                </a:solidFill>
              </a:rPr>
              <a:t>t</a:t>
            </a:r>
            <a:r>
              <a:rPr lang="zh-CN" altLang="en-US" sz="2000" b="1">
                <a:solidFill>
                  <a:srgbClr val="FF0000"/>
                </a:solidFill>
              </a:rPr>
              <a:t>为第</a:t>
            </a:r>
            <a:r>
              <a:rPr lang="en-US" altLang="zh-CN" sz="2000" b="1">
                <a:solidFill>
                  <a:srgbClr val="FF0000"/>
                </a:solidFill>
              </a:rPr>
              <a:t>t</a:t>
            </a:r>
            <a:r>
              <a:rPr lang="zh-CN" altLang="en-US" sz="2000" b="1">
                <a:solidFill>
                  <a:srgbClr val="FF0000"/>
                </a:solidFill>
              </a:rPr>
              <a:t>年净现金流量，自然状态有</a:t>
            </a:r>
            <a:r>
              <a:rPr lang="en-US" altLang="zh-CN" sz="2000" b="1">
                <a:solidFill>
                  <a:srgbClr val="FF0000"/>
                </a:solidFill>
              </a:rPr>
              <a:t>m</a:t>
            </a:r>
            <a:r>
              <a:rPr lang="zh-CN" altLang="en-US" sz="2000" b="1">
                <a:solidFill>
                  <a:srgbClr val="FF0000"/>
                </a:solidFill>
              </a:rPr>
              <a:t>个</a:t>
            </a:r>
            <a:r>
              <a:rPr lang="en-US" altLang="zh-CN" sz="2000" b="1">
                <a:solidFill>
                  <a:srgbClr val="FF0000"/>
                </a:solidFill>
              </a:rPr>
              <a:t>, </a:t>
            </a:r>
            <a:r>
              <a:rPr lang="zh-CN" altLang="en-US" sz="2000" b="1">
                <a:solidFill>
                  <a:srgbClr val="FF0000"/>
                </a:solidFill>
              </a:rPr>
              <a:t>则</a:t>
            </a:r>
          </a:p>
          <a:p>
            <a:r>
              <a:rPr lang="zh-CN" altLang="en-US" sz="2000" b="1">
                <a:solidFill>
                  <a:srgbClr val="FF0000"/>
                </a:solidFill>
              </a:rPr>
              <a:t>方案在第</a:t>
            </a:r>
            <a:r>
              <a:rPr lang="en-US" altLang="zh-CN" sz="2000" b="1">
                <a:solidFill>
                  <a:srgbClr val="FF0000"/>
                </a:solidFill>
              </a:rPr>
              <a:t>t</a:t>
            </a:r>
            <a:r>
              <a:rPr lang="zh-CN" altLang="en-US" sz="2000" b="1">
                <a:solidFill>
                  <a:srgbClr val="FF0000"/>
                </a:solidFill>
              </a:rPr>
              <a:t>年净现金流量的期望值为：</a:t>
            </a:r>
          </a:p>
          <a:p>
            <a:endParaRPr lang="zh-CN" altLang="en-US" sz="2000" b="1">
              <a:solidFill>
                <a:srgbClr val="FF0000"/>
              </a:solidFill>
            </a:endParaRPr>
          </a:p>
          <a:p>
            <a:endParaRPr lang="zh-CN" altLang="en-US" sz="2000" b="1">
              <a:solidFill>
                <a:srgbClr val="FF0000"/>
              </a:solidFill>
            </a:endParaRPr>
          </a:p>
          <a:p>
            <a:endParaRPr lang="zh-CN" altLang="en-US" sz="2000" b="1">
              <a:solidFill>
                <a:srgbClr val="FF0000"/>
              </a:solidFill>
            </a:endParaRPr>
          </a:p>
          <a:p>
            <a:r>
              <a:rPr lang="zh-CN" altLang="en-US" sz="2000" b="1">
                <a:solidFill>
                  <a:srgbClr val="3333FF"/>
                </a:solidFill>
              </a:rPr>
              <a:t>第</a:t>
            </a:r>
            <a:r>
              <a:rPr lang="en-US" altLang="zh-CN" sz="2000" b="1">
                <a:solidFill>
                  <a:srgbClr val="3333FF"/>
                </a:solidFill>
              </a:rPr>
              <a:t>t</a:t>
            </a:r>
            <a:r>
              <a:rPr lang="zh-CN" altLang="en-US" sz="2000" b="1">
                <a:solidFill>
                  <a:srgbClr val="3333FF"/>
                </a:solidFill>
              </a:rPr>
              <a:t>年净现金流量的方差为：</a:t>
            </a:r>
          </a:p>
        </p:txBody>
      </p:sp>
      <p:sp>
        <p:nvSpPr>
          <p:cNvPr id="154628" name="Rectangle 4">
            <a:extLst>
              <a:ext uri="{FF2B5EF4-FFF2-40B4-BE49-F238E27FC236}">
                <a16:creationId xmlns:a16="http://schemas.microsoft.com/office/drawing/2014/main" id="{DF3F2887-72A9-4CA5-95C3-DBE281FDCA64}"/>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4629" name="Object 5">
            <a:extLst>
              <a:ext uri="{FF2B5EF4-FFF2-40B4-BE49-F238E27FC236}">
                <a16:creationId xmlns:a16="http://schemas.microsoft.com/office/drawing/2014/main" id="{78529CEE-CC33-48AD-9733-F9EE6E3D89A0}"/>
              </a:ext>
            </a:extLst>
          </p:cNvPr>
          <p:cNvGraphicFramePr>
            <a:graphicFrameLocks noChangeAspect="1"/>
          </p:cNvGraphicFramePr>
          <p:nvPr/>
        </p:nvGraphicFramePr>
        <p:xfrm>
          <a:off x="4211638" y="4149725"/>
          <a:ext cx="2520950" cy="720725"/>
        </p:xfrm>
        <a:graphic>
          <a:graphicData uri="http://schemas.openxmlformats.org/presentationml/2006/ole">
            <mc:AlternateContent xmlns:mc="http://schemas.openxmlformats.org/markup-compatibility/2006">
              <mc:Choice xmlns:v="urn:schemas-microsoft-com:vml" Requires="v">
                <p:oleObj spid="_x0000_s154632" name="公式" r:id="rId3" imgW="1167893" imgH="444307" progId="Equation.3">
                  <p:embed/>
                </p:oleObj>
              </mc:Choice>
              <mc:Fallback>
                <p:oleObj name="公式" r:id="rId3" imgW="1167893" imgH="44430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638" y="4149725"/>
                        <a:ext cx="2520950" cy="720725"/>
                      </a:xfrm>
                      <a:prstGeom prst="rect">
                        <a:avLst/>
                      </a:prstGeom>
                      <a:solidFill>
                        <a:srgbClr val="66FF33"/>
                      </a:solidFill>
                    </p:spPr>
                  </p:pic>
                </p:oleObj>
              </mc:Fallback>
            </mc:AlternateContent>
          </a:graphicData>
        </a:graphic>
      </p:graphicFrame>
      <p:sp>
        <p:nvSpPr>
          <p:cNvPr id="154630" name="Rectangle 6">
            <a:extLst>
              <a:ext uri="{FF2B5EF4-FFF2-40B4-BE49-F238E27FC236}">
                <a16:creationId xmlns:a16="http://schemas.microsoft.com/office/drawing/2014/main" id="{8F36D259-A651-4897-876D-97A61E46884B}"/>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4631" name="Object 7">
            <a:extLst>
              <a:ext uri="{FF2B5EF4-FFF2-40B4-BE49-F238E27FC236}">
                <a16:creationId xmlns:a16="http://schemas.microsoft.com/office/drawing/2014/main" id="{2A921D95-5A7E-460C-8820-666E7C951D9D}"/>
              </a:ext>
            </a:extLst>
          </p:cNvPr>
          <p:cNvGraphicFramePr>
            <a:graphicFrameLocks noChangeAspect="1"/>
          </p:cNvGraphicFramePr>
          <p:nvPr/>
        </p:nvGraphicFramePr>
        <p:xfrm>
          <a:off x="3779838" y="5589588"/>
          <a:ext cx="4032250" cy="735012"/>
        </p:xfrm>
        <a:graphic>
          <a:graphicData uri="http://schemas.openxmlformats.org/presentationml/2006/ole">
            <mc:AlternateContent xmlns:mc="http://schemas.openxmlformats.org/markup-compatibility/2006">
              <mc:Choice xmlns:v="urn:schemas-microsoft-com:vml" Requires="v">
                <p:oleObj spid="_x0000_s154633" name="公式" r:id="rId5" imgW="1828800" imgH="444500" progId="Equation.3">
                  <p:embed/>
                </p:oleObj>
              </mc:Choice>
              <mc:Fallback>
                <p:oleObj name="公式" r:id="rId5" imgW="1828800" imgH="4445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9838" y="5589588"/>
                        <a:ext cx="4032250" cy="735012"/>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灯片编号占位符 3">
            <a:extLst>
              <a:ext uri="{FF2B5EF4-FFF2-40B4-BE49-F238E27FC236}">
                <a16:creationId xmlns:a16="http://schemas.microsoft.com/office/drawing/2014/main" id="{B7895048-17D6-41EF-BD4C-65BF47FBAEF8}"/>
              </a:ext>
            </a:extLst>
          </p:cNvPr>
          <p:cNvSpPr>
            <a:spLocks noGrp="1"/>
          </p:cNvSpPr>
          <p:nvPr>
            <p:ph type="sldNum" sz="quarter" idx="10"/>
          </p:nvPr>
        </p:nvSpPr>
        <p:spPr/>
        <p:txBody>
          <a:bodyPr/>
          <a:lstStyle/>
          <a:p>
            <a:fld id="{4AA48ABF-4480-4DB4-AAB3-899ABB9038BF}" type="slidenum">
              <a:rPr lang="en-US" altLang="zh-CN"/>
              <a:pPr/>
              <a:t>87</a:t>
            </a:fld>
            <a:endParaRPr lang="en-US" altLang="zh-CN">
              <a:solidFill>
                <a:schemeClr val="tx1"/>
              </a:solidFill>
            </a:endParaRPr>
          </a:p>
        </p:txBody>
      </p:sp>
      <p:sp>
        <p:nvSpPr>
          <p:cNvPr id="155650" name="Rectangle 2">
            <a:extLst>
              <a:ext uri="{FF2B5EF4-FFF2-40B4-BE49-F238E27FC236}">
                <a16:creationId xmlns:a16="http://schemas.microsoft.com/office/drawing/2014/main" id="{769CCC0B-EE1A-40FB-90B2-7AE6D696EAD6}"/>
              </a:ext>
            </a:extLst>
          </p:cNvPr>
          <p:cNvSpPr>
            <a:spLocks noChangeArrowheads="1"/>
          </p:cNvSpPr>
          <p:nvPr>
            <p:ph type="title"/>
          </p:nvPr>
        </p:nvSpPr>
        <p:spPr bwMode="auto">
          <a:xfrm>
            <a:off x="862013" y="260350"/>
            <a:ext cx="1143000" cy="640873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概率分析</a:t>
            </a:r>
          </a:p>
        </p:txBody>
      </p:sp>
      <p:sp>
        <p:nvSpPr>
          <p:cNvPr id="155651" name="Rectangle 3">
            <a:extLst>
              <a:ext uri="{FF2B5EF4-FFF2-40B4-BE49-F238E27FC236}">
                <a16:creationId xmlns:a16="http://schemas.microsoft.com/office/drawing/2014/main" id="{8BBC29D1-215F-4E9D-BFA3-5A8534227692}"/>
              </a:ext>
            </a:extLst>
          </p:cNvPr>
          <p:cNvSpPr>
            <a:spLocks noGrp="1" noChangeArrowheads="1"/>
          </p:cNvSpPr>
          <p:nvPr>
            <p:ph type="body" idx="1"/>
          </p:nvPr>
        </p:nvSpPr>
        <p:spPr>
          <a:xfrm>
            <a:off x="2438400" y="188913"/>
            <a:ext cx="6705600" cy="6480175"/>
          </a:xfrm>
        </p:spPr>
        <p:txBody>
          <a:bodyPr/>
          <a:lstStyle/>
          <a:p>
            <a:r>
              <a:rPr lang="en-US" altLang="zh-CN" sz="2400">
                <a:solidFill>
                  <a:srgbClr val="9966FF"/>
                </a:solidFill>
              </a:rPr>
              <a:t>2</a:t>
            </a:r>
            <a:r>
              <a:rPr lang="zh-CN" altLang="en-US" sz="2400">
                <a:solidFill>
                  <a:srgbClr val="9966FF"/>
                </a:solidFill>
              </a:rPr>
              <a:t>、方案净现值</a:t>
            </a:r>
            <a:r>
              <a:rPr lang="zh-CN" altLang="en-US" sz="2400" b="1">
                <a:solidFill>
                  <a:srgbClr val="9966FF"/>
                </a:solidFill>
              </a:rPr>
              <a:t>的期望值和方差</a:t>
            </a:r>
          </a:p>
          <a:p>
            <a:r>
              <a:rPr lang="zh-CN" altLang="en-US" sz="2000"/>
              <a:t>设寿命内各年的净现金流量是相互独立的，不存在相关关系。</a:t>
            </a:r>
          </a:p>
          <a:p>
            <a:endParaRPr lang="zh-CN" altLang="en-US" sz="2000"/>
          </a:p>
          <a:p>
            <a:endParaRPr lang="zh-CN" altLang="en-US" sz="2000"/>
          </a:p>
          <a:p>
            <a:endParaRPr lang="zh-CN" altLang="en-US" sz="2000"/>
          </a:p>
          <a:p>
            <a:endParaRPr lang="zh-CN" altLang="en-US" sz="2000"/>
          </a:p>
          <a:p>
            <a:r>
              <a:rPr lang="zh-CN" altLang="en-US" sz="2000"/>
              <a:t>现假设有</a:t>
            </a:r>
            <a:r>
              <a:rPr lang="en-US" altLang="zh-CN" sz="2000"/>
              <a:t>2</a:t>
            </a:r>
            <a:r>
              <a:rPr lang="zh-CN" altLang="en-US" sz="2000"/>
              <a:t>种自然状态</a:t>
            </a:r>
            <a:r>
              <a:rPr lang="en-US" altLang="zh-CN" sz="2000"/>
              <a:t>u, v</a:t>
            </a:r>
            <a:r>
              <a:rPr lang="zh-CN" altLang="en-US" sz="2000"/>
              <a:t>，有</a:t>
            </a:r>
            <a:r>
              <a:rPr lang="en-US" altLang="zh-CN" sz="2000"/>
              <a:t>3</a:t>
            </a:r>
            <a:r>
              <a:rPr lang="zh-CN" altLang="en-US" sz="2000"/>
              <a:t>个不确定性因素</a:t>
            </a:r>
            <a:r>
              <a:rPr lang="en-US" altLang="zh-CN" sz="2000"/>
              <a:t>A,B,C</a:t>
            </a:r>
            <a:r>
              <a:rPr lang="zh-CN" altLang="en-US" sz="2000"/>
              <a:t>，那么可能的概率组合（也是方案组合）为</a:t>
            </a:r>
            <a:r>
              <a:rPr lang="en-US" altLang="zh-CN" sz="2000"/>
              <a:t>2</a:t>
            </a:r>
            <a:r>
              <a:rPr lang="en-US" altLang="zh-CN" sz="2000" baseline="30000"/>
              <a:t>3</a:t>
            </a:r>
            <a:r>
              <a:rPr lang="en-US" altLang="zh-CN" sz="2000"/>
              <a:t>=8</a:t>
            </a:r>
            <a:r>
              <a:rPr lang="zh-CN" altLang="en-US" sz="2000"/>
              <a:t>。</a:t>
            </a:r>
          </a:p>
          <a:p>
            <a:r>
              <a:rPr lang="zh-CN" altLang="en-US" sz="2000"/>
              <a:t>                                             </a:t>
            </a:r>
            <a:r>
              <a:rPr lang="en-US" altLang="zh-CN" sz="2000"/>
              <a:t>Cu             </a:t>
            </a:r>
          </a:p>
          <a:p>
            <a:r>
              <a:rPr lang="en-US" altLang="zh-CN" sz="2000"/>
              <a:t>                       Bu                     Cv</a:t>
            </a:r>
          </a:p>
          <a:p>
            <a:r>
              <a:rPr lang="en-US" altLang="zh-CN" sz="2000"/>
              <a:t>       Au               Bv                Cu</a:t>
            </a:r>
          </a:p>
          <a:p>
            <a:r>
              <a:rPr lang="en-US" altLang="zh-CN" sz="2000"/>
              <a:t>                                                Cv</a:t>
            </a:r>
          </a:p>
          <a:p>
            <a:r>
              <a:rPr lang="en-US" altLang="zh-CN" sz="2000"/>
              <a:t>      Av                                  Cu</a:t>
            </a:r>
          </a:p>
          <a:p>
            <a:r>
              <a:rPr lang="en-US" altLang="zh-CN" sz="2000"/>
              <a:t>                   Bu                            Cv</a:t>
            </a:r>
          </a:p>
          <a:p>
            <a:endParaRPr lang="en-US" altLang="zh-CN" sz="2000"/>
          </a:p>
          <a:p>
            <a:r>
              <a:rPr lang="en-US" altLang="zh-CN" sz="2000"/>
              <a:t>                          Bv            Cu</a:t>
            </a:r>
          </a:p>
          <a:p>
            <a:r>
              <a:rPr lang="en-US" altLang="zh-CN" sz="2000"/>
              <a:t>                                                  Cv</a:t>
            </a:r>
          </a:p>
        </p:txBody>
      </p:sp>
      <p:sp>
        <p:nvSpPr>
          <p:cNvPr id="155652" name="Rectangle 4">
            <a:extLst>
              <a:ext uri="{FF2B5EF4-FFF2-40B4-BE49-F238E27FC236}">
                <a16:creationId xmlns:a16="http://schemas.microsoft.com/office/drawing/2014/main" id="{DE9B4D47-2442-44F9-8028-11FF07A21185}"/>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5653" name="Object 5">
            <a:extLst>
              <a:ext uri="{FF2B5EF4-FFF2-40B4-BE49-F238E27FC236}">
                <a16:creationId xmlns:a16="http://schemas.microsoft.com/office/drawing/2014/main" id="{16E9C6C1-85DB-490A-A3A6-3917FF33F1EF}"/>
              </a:ext>
            </a:extLst>
          </p:cNvPr>
          <p:cNvGraphicFramePr>
            <a:graphicFrameLocks noChangeAspect="1"/>
          </p:cNvGraphicFramePr>
          <p:nvPr/>
        </p:nvGraphicFramePr>
        <p:xfrm>
          <a:off x="3851275" y="1052513"/>
          <a:ext cx="2952750" cy="715962"/>
        </p:xfrm>
        <a:graphic>
          <a:graphicData uri="http://schemas.openxmlformats.org/presentationml/2006/ole">
            <mc:AlternateContent xmlns:mc="http://schemas.openxmlformats.org/markup-compatibility/2006">
              <mc:Choice xmlns:v="urn:schemas-microsoft-com:vml" Requires="v">
                <p:oleObj spid="_x0000_s155678" name="公式" r:id="rId3" imgW="1777229" imgH="431613" progId="Equation.3">
                  <p:embed/>
                </p:oleObj>
              </mc:Choice>
              <mc:Fallback>
                <p:oleObj name="公式" r:id="rId3" imgW="1777229" imgH="431613"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1052513"/>
                        <a:ext cx="2952750" cy="715962"/>
                      </a:xfrm>
                      <a:prstGeom prst="rect">
                        <a:avLst/>
                      </a:prstGeom>
                      <a:solidFill>
                        <a:srgbClr val="66FFFF"/>
                      </a:solidFill>
                    </p:spPr>
                  </p:pic>
                </p:oleObj>
              </mc:Fallback>
            </mc:AlternateContent>
          </a:graphicData>
        </a:graphic>
      </p:graphicFrame>
      <p:sp>
        <p:nvSpPr>
          <p:cNvPr id="155654" name="Rectangle 6">
            <a:extLst>
              <a:ext uri="{FF2B5EF4-FFF2-40B4-BE49-F238E27FC236}">
                <a16:creationId xmlns:a16="http://schemas.microsoft.com/office/drawing/2014/main" id="{812D0042-AF90-4900-98C0-90AEDBB6A67D}"/>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55655" name="Rectangle 7">
            <a:extLst>
              <a:ext uri="{FF2B5EF4-FFF2-40B4-BE49-F238E27FC236}">
                <a16:creationId xmlns:a16="http://schemas.microsoft.com/office/drawing/2014/main" id="{47928A9B-5E62-4424-B0F0-6F7CA3FD279F}"/>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5656" name="Object 8">
            <a:extLst>
              <a:ext uri="{FF2B5EF4-FFF2-40B4-BE49-F238E27FC236}">
                <a16:creationId xmlns:a16="http://schemas.microsoft.com/office/drawing/2014/main" id="{0590884D-600C-4D3B-A1CA-78A11D14F586}"/>
              </a:ext>
            </a:extLst>
          </p:cNvPr>
          <p:cNvGraphicFramePr>
            <a:graphicFrameLocks noChangeAspect="1"/>
          </p:cNvGraphicFramePr>
          <p:nvPr/>
        </p:nvGraphicFramePr>
        <p:xfrm>
          <a:off x="3924300" y="1916113"/>
          <a:ext cx="3024188" cy="715962"/>
        </p:xfrm>
        <a:graphic>
          <a:graphicData uri="http://schemas.openxmlformats.org/presentationml/2006/ole">
            <mc:AlternateContent xmlns:mc="http://schemas.openxmlformats.org/markup-compatibility/2006">
              <mc:Choice xmlns:v="urn:schemas-microsoft-com:vml" Requires="v">
                <p:oleObj spid="_x0000_s155679" name="公式" r:id="rId5" imgW="1917700" imgH="431800" progId="Equation.3">
                  <p:embed/>
                </p:oleObj>
              </mc:Choice>
              <mc:Fallback>
                <p:oleObj name="公式" r:id="rId5" imgW="1917700" imgH="43180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4300" y="1916113"/>
                        <a:ext cx="3024188" cy="715962"/>
                      </a:xfrm>
                      <a:prstGeom prst="rect">
                        <a:avLst/>
                      </a:prstGeom>
                      <a:solidFill>
                        <a:srgbClr val="66FFFF"/>
                      </a:solidFill>
                    </p:spPr>
                  </p:pic>
                </p:oleObj>
              </mc:Fallback>
            </mc:AlternateContent>
          </a:graphicData>
        </a:graphic>
      </p:graphicFrame>
      <p:sp>
        <p:nvSpPr>
          <p:cNvPr id="155657" name="Oval 9">
            <a:extLst>
              <a:ext uri="{FF2B5EF4-FFF2-40B4-BE49-F238E27FC236}">
                <a16:creationId xmlns:a16="http://schemas.microsoft.com/office/drawing/2014/main" id="{6A0CF352-28ED-4B2A-9EAA-4D8575DE5FC1}"/>
              </a:ext>
            </a:extLst>
          </p:cNvPr>
          <p:cNvSpPr>
            <a:spLocks noChangeArrowheads="1"/>
          </p:cNvSpPr>
          <p:nvPr/>
        </p:nvSpPr>
        <p:spPr bwMode="auto">
          <a:xfrm>
            <a:off x="2627313" y="479742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58" name="Line 10">
            <a:extLst>
              <a:ext uri="{FF2B5EF4-FFF2-40B4-BE49-F238E27FC236}">
                <a16:creationId xmlns:a16="http://schemas.microsoft.com/office/drawing/2014/main" id="{108CC9B4-D3E2-4A56-BB95-700700238610}"/>
              </a:ext>
            </a:extLst>
          </p:cNvPr>
          <p:cNvSpPr>
            <a:spLocks noChangeShapeType="1"/>
          </p:cNvSpPr>
          <p:nvPr/>
        </p:nvSpPr>
        <p:spPr bwMode="auto">
          <a:xfrm flipV="1">
            <a:off x="2843213" y="4365625"/>
            <a:ext cx="1008062"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59" name="Line 11">
            <a:extLst>
              <a:ext uri="{FF2B5EF4-FFF2-40B4-BE49-F238E27FC236}">
                <a16:creationId xmlns:a16="http://schemas.microsoft.com/office/drawing/2014/main" id="{D7DB2EBF-D5EB-4D63-A47B-7DBE8EA7DFD0}"/>
              </a:ext>
            </a:extLst>
          </p:cNvPr>
          <p:cNvSpPr>
            <a:spLocks noChangeShapeType="1"/>
          </p:cNvSpPr>
          <p:nvPr/>
        </p:nvSpPr>
        <p:spPr bwMode="auto">
          <a:xfrm>
            <a:off x="2771775" y="4941888"/>
            <a:ext cx="1008063"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60" name="Oval 12">
            <a:extLst>
              <a:ext uri="{FF2B5EF4-FFF2-40B4-BE49-F238E27FC236}">
                <a16:creationId xmlns:a16="http://schemas.microsoft.com/office/drawing/2014/main" id="{4006B247-7D86-447F-90A8-F4346C523FE1}"/>
              </a:ext>
            </a:extLst>
          </p:cNvPr>
          <p:cNvSpPr>
            <a:spLocks noChangeArrowheads="1"/>
          </p:cNvSpPr>
          <p:nvPr/>
        </p:nvSpPr>
        <p:spPr bwMode="auto">
          <a:xfrm>
            <a:off x="3851275" y="422116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61" name="Oval 13">
            <a:extLst>
              <a:ext uri="{FF2B5EF4-FFF2-40B4-BE49-F238E27FC236}">
                <a16:creationId xmlns:a16="http://schemas.microsoft.com/office/drawing/2014/main" id="{9FAB7C02-1690-42DB-8B10-8E39D1F4AA15}"/>
              </a:ext>
            </a:extLst>
          </p:cNvPr>
          <p:cNvSpPr>
            <a:spLocks noChangeArrowheads="1"/>
          </p:cNvSpPr>
          <p:nvPr/>
        </p:nvSpPr>
        <p:spPr bwMode="auto">
          <a:xfrm>
            <a:off x="3779838" y="5516563"/>
            <a:ext cx="215900" cy="21748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62" name="Line 14">
            <a:extLst>
              <a:ext uri="{FF2B5EF4-FFF2-40B4-BE49-F238E27FC236}">
                <a16:creationId xmlns:a16="http://schemas.microsoft.com/office/drawing/2014/main" id="{C63B6AA3-BD6E-460F-9878-0106FAB18D23}"/>
              </a:ext>
            </a:extLst>
          </p:cNvPr>
          <p:cNvSpPr>
            <a:spLocks noChangeShapeType="1"/>
          </p:cNvSpPr>
          <p:nvPr/>
        </p:nvSpPr>
        <p:spPr bwMode="auto">
          <a:xfrm flipV="1">
            <a:off x="4067175" y="3789363"/>
            <a:ext cx="1152525" cy="5032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63" name="Line 15">
            <a:extLst>
              <a:ext uri="{FF2B5EF4-FFF2-40B4-BE49-F238E27FC236}">
                <a16:creationId xmlns:a16="http://schemas.microsoft.com/office/drawing/2014/main" id="{285736EA-CD27-4C29-BEE8-48146D1CD915}"/>
              </a:ext>
            </a:extLst>
          </p:cNvPr>
          <p:cNvSpPr>
            <a:spLocks noChangeShapeType="1"/>
          </p:cNvSpPr>
          <p:nvPr/>
        </p:nvSpPr>
        <p:spPr bwMode="auto">
          <a:xfrm>
            <a:off x="4067175" y="4365625"/>
            <a:ext cx="122555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64" name="Line 16">
            <a:extLst>
              <a:ext uri="{FF2B5EF4-FFF2-40B4-BE49-F238E27FC236}">
                <a16:creationId xmlns:a16="http://schemas.microsoft.com/office/drawing/2014/main" id="{AD4D4DBE-23DA-4DCE-815C-96AF39F9E494}"/>
              </a:ext>
            </a:extLst>
          </p:cNvPr>
          <p:cNvSpPr>
            <a:spLocks noChangeShapeType="1"/>
          </p:cNvSpPr>
          <p:nvPr/>
        </p:nvSpPr>
        <p:spPr bwMode="auto">
          <a:xfrm flipV="1">
            <a:off x="3995738" y="5373688"/>
            <a:ext cx="1223962"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65" name="Line 17">
            <a:extLst>
              <a:ext uri="{FF2B5EF4-FFF2-40B4-BE49-F238E27FC236}">
                <a16:creationId xmlns:a16="http://schemas.microsoft.com/office/drawing/2014/main" id="{5952CD28-124E-44D7-A6AC-B0E7FF3D4E39}"/>
              </a:ext>
            </a:extLst>
          </p:cNvPr>
          <p:cNvSpPr>
            <a:spLocks noChangeShapeType="1"/>
          </p:cNvSpPr>
          <p:nvPr/>
        </p:nvSpPr>
        <p:spPr bwMode="auto">
          <a:xfrm>
            <a:off x="3995738" y="5734050"/>
            <a:ext cx="1081087" cy="574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66" name="Oval 18">
            <a:extLst>
              <a:ext uri="{FF2B5EF4-FFF2-40B4-BE49-F238E27FC236}">
                <a16:creationId xmlns:a16="http://schemas.microsoft.com/office/drawing/2014/main" id="{AAFB854B-CC25-4071-A16E-DA3495AB1870}"/>
              </a:ext>
            </a:extLst>
          </p:cNvPr>
          <p:cNvSpPr>
            <a:spLocks noChangeArrowheads="1"/>
          </p:cNvSpPr>
          <p:nvPr/>
        </p:nvSpPr>
        <p:spPr bwMode="auto">
          <a:xfrm>
            <a:off x="5219700" y="36449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67" name="Oval 19">
            <a:extLst>
              <a:ext uri="{FF2B5EF4-FFF2-40B4-BE49-F238E27FC236}">
                <a16:creationId xmlns:a16="http://schemas.microsoft.com/office/drawing/2014/main" id="{115390CC-9E78-4101-80A4-6D0D24F6359A}"/>
              </a:ext>
            </a:extLst>
          </p:cNvPr>
          <p:cNvSpPr>
            <a:spLocks noChangeArrowheads="1"/>
          </p:cNvSpPr>
          <p:nvPr/>
        </p:nvSpPr>
        <p:spPr bwMode="auto">
          <a:xfrm>
            <a:off x="5219700" y="45085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68" name="Oval 20">
            <a:extLst>
              <a:ext uri="{FF2B5EF4-FFF2-40B4-BE49-F238E27FC236}">
                <a16:creationId xmlns:a16="http://schemas.microsoft.com/office/drawing/2014/main" id="{4CB9E59E-2F36-42DE-9E08-5904D7945A0E}"/>
              </a:ext>
            </a:extLst>
          </p:cNvPr>
          <p:cNvSpPr>
            <a:spLocks noChangeArrowheads="1"/>
          </p:cNvSpPr>
          <p:nvPr/>
        </p:nvSpPr>
        <p:spPr bwMode="auto">
          <a:xfrm>
            <a:off x="5076825" y="623728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69" name="Oval 21">
            <a:extLst>
              <a:ext uri="{FF2B5EF4-FFF2-40B4-BE49-F238E27FC236}">
                <a16:creationId xmlns:a16="http://schemas.microsoft.com/office/drawing/2014/main" id="{1989E767-857C-47C4-B6E9-92C7F4A7D35E}"/>
              </a:ext>
            </a:extLst>
          </p:cNvPr>
          <p:cNvSpPr>
            <a:spLocks noChangeArrowheads="1"/>
          </p:cNvSpPr>
          <p:nvPr/>
        </p:nvSpPr>
        <p:spPr bwMode="auto">
          <a:xfrm>
            <a:off x="5219700" y="5229225"/>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5670" name="Line 22">
            <a:extLst>
              <a:ext uri="{FF2B5EF4-FFF2-40B4-BE49-F238E27FC236}">
                <a16:creationId xmlns:a16="http://schemas.microsoft.com/office/drawing/2014/main" id="{D0B8053D-C427-4A0D-B89B-33321121A31A}"/>
              </a:ext>
            </a:extLst>
          </p:cNvPr>
          <p:cNvSpPr>
            <a:spLocks noChangeShapeType="1"/>
          </p:cNvSpPr>
          <p:nvPr/>
        </p:nvSpPr>
        <p:spPr bwMode="auto">
          <a:xfrm flipV="1">
            <a:off x="5435600" y="3429000"/>
            <a:ext cx="1152525"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71" name="Line 23">
            <a:extLst>
              <a:ext uri="{FF2B5EF4-FFF2-40B4-BE49-F238E27FC236}">
                <a16:creationId xmlns:a16="http://schemas.microsoft.com/office/drawing/2014/main" id="{69E98E1E-41F2-4178-BA77-1328B9F2224F}"/>
              </a:ext>
            </a:extLst>
          </p:cNvPr>
          <p:cNvSpPr>
            <a:spLocks noChangeShapeType="1"/>
          </p:cNvSpPr>
          <p:nvPr/>
        </p:nvSpPr>
        <p:spPr bwMode="auto">
          <a:xfrm>
            <a:off x="5364163" y="3789363"/>
            <a:ext cx="1368425"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72" name="Line 24">
            <a:extLst>
              <a:ext uri="{FF2B5EF4-FFF2-40B4-BE49-F238E27FC236}">
                <a16:creationId xmlns:a16="http://schemas.microsoft.com/office/drawing/2014/main" id="{86EE0CD1-41CB-4826-BFDF-D0881DA46A86}"/>
              </a:ext>
            </a:extLst>
          </p:cNvPr>
          <p:cNvSpPr>
            <a:spLocks noChangeShapeType="1"/>
          </p:cNvSpPr>
          <p:nvPr/>
        </p:nvSpPr>
        <p:spPr bwMode="auto">
          <a:xfrm flipV="1">
            <a:off x="5435600" y="4221163"/>
            <a:ext cx="1296988"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73" name="Line 25">
            <a:extLst>
              <a:ext uri="{FF2B5EF4-FFF2-40B4-BE49-F238E27FC236}">
                <a16:creationId xmlns:a16="http://schemas.microsoft.com/office/drawing/2014/main" id="{3AB78738-42E3-4401-A769-F769439F1E00}"/>
              </a:ext>
            </a:extLst>
          </p:cNvPr>
          <p:cNvSpPr>
            <a:spLocks noChangeShapeType="1"/>
          </p:cNvSpPr>
          <p:nvPr/>
        </p:nvSpPr>
        <p:spPr bwMode="auto">
          <a:xfrm>
            <a:off x="5364163" y="4652963"/>
            <a:ext cx="1368425" cy="1444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74" name="Line 26">
            <a:extLst>
              <a:ext uri="{FF2B5EF4-FFF2-40B4-BE49-F238E27FC236}">
                <a16:creationId xmlns:a16="http://schemas.microsoft.com/office/drawing/2014/main" id="{9DCE9C33-1F2D-42C6-99E7-EDEF86F26A1C}"/>
              </a:ext>
            </a:extLst>
          </p:cNvPr>
          <p:cNvSpPr>
            <a:spLocks noChangeShapeType="1"/>
          </p:cNvSpPr>
          <p:nvPr/>
        </p:nvSpPr>
        <p:spPr bwMode="auto">
          <a:xfrm flipV="1">
            <a:off x="5435600" y="5084763"/>
            <a:ext cx="1223963"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75" name="Line 27">
            <a:extLst>
              <a:ext uri="{FF2B5EF4-FFF2-40B4-BE49-F238E27FC236}">
                <a16:creationId xmlns:a16="http://schemas.microsoft.com/office/drawing/2014/main" id="{F21447BA-0316-4389-BAFE-FFFA917F163F}"/>
              </a:ext>
            </a:extLst>
          </p:cNvPr>
          <p:cNvSpPr>
            <a:spLocks noChangeShapeType="1"/>
          </p:cNvSpPr>
          <p:nvPr/>
        </p:nvSpPr>
        <p:spPr bwMode="auto">
          <a:xfrm>
            <a:off x="5364163" y="5373688"/>
            <a:ext cx="129540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76" name="Line 28">
            <a:extLst>
              <a:ext uri="{FF2B5EF4-FFF2-40B4-BE49-F238E27FC236}">
                <a16:creationId xmlns:a16="http://schemas.microsoft.com/office/drawing/2014/main" id="{6A7C7ED7-8A08-4976-BEBB-0B6C367E4B42}"/>
              </a:ext>
            </a:extLst>
          </p:cNvPr>
          <p:cNvSpPr>
            <a:spLocks noChangeShapeType="1"/>
          </p:cNvSpPr>
          <p:nvPr/>
        </p:nvSpPr>
        <p:spPr bwMode="auto">
          <a:xfrm flipV="1">
            <a:off x="5292725" y="5949950"/>
            <a:ext cx="1366838"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55677" name="Line 29">
            <a:extLst>
              <a:ext uri="{FF2B5EF4-FFF2-40B4-BE49-F238E27FC236}">
                <a16:creationId xmlns:a16="http://schemas.microsoft.com/office/drawing/2014/main" id="{F9C3AA25-A377-4C9E-9B70-707A126816B5}"/>
              </a:ext>
            </a:extLst>
          </p:cNvPr>
          <p:cNvSpPr>
            <a:spLocks noChangeShapeType="1"/>
          </p:cNvSpPr>
          <p:nvPr/>
        </p:nvSpPr>
        <p:spPr bwMode="auto">
          <a:xfrm>
            <a:off x="5292725" y="6381750"/>
            <a:ext cx="1223963" cy="287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08FA35AA-2270-4907-9E2C-83651A5411CE}"/>
              </a:ext>
            </a:extLst>
          </p:cNvPr>
          <p:cNvSpPr>
            <a:spLocks noGrp="1"/>
          </p:cNvSpPr>
          <p:nvPr>
            <p:ph type="sldNum" sz="quarter" idx="10"/>
          </p:nvPr>
        </p:nvSpPr>
        <p:spPr/>
        <p:txBody>
          <a:bodyPr/>
          <a:lstStyle/>
          <a:p>
            <a:fld id="{0E23BAF0-FC9E-4295-99C4-A0D3EF86101F}" type="slidenum">
              <a:rPr lang="en-US" altLang="zh-CN"/>
              <a:pPr/>
              <a:t>88</a:t>
            </a:fld>
            <a:endParaRPr lang="en-US" altLang="zh-CN">
              <a:solidFill>
                <a:schemeClr val="tx1"/>
              </a:solidFill>
            </a:endParaRPr>
          </a:p>
        </p:txBody>
      </p:sp>
      <p:sp>
        <p:nvSpPr>
          <p:cNvPr id="156674" name="Rectangle 2">
            <a:extLst>
              <a:ext uri="{FF2B5EF4-FFF2-40B4-BE49-F238E27FC236}">
                <a16:creationId xmlns:a16="http://schemas.microsoft.com/office/drawing/2014/main" id="{5A1DF06D-4597-4987-84D9-C2256F668A56}"/>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概率分析</a:t>
            </a:r>
          </a:p>
        </p:txBody>
      </p:sp>
      <p:sp>
        <p:nvSpPr>
          <p:cNvPr id="156675" name="Rectangle 3">
            <a:extLst>
              <a:ext uri="{FF2B5EF4-FFF2-40B4-BE49-F238E27FC236}">
                <a16:creationId xmlns:a16="http://schemas.microsoft.com/office/drawing/2014/main" id="{EEE188C4-0AE6-4C9E-9992-CAF01B08556C}"/>
              </a:ext>
            </a:extLst>
          </p:cNvPr>
          <p:cNvSpPr>
            <a:spLocks noGrp="1" noChangeArrowheads="1"/>
          </p:cNvSpPr>
          <p:nvPr>
            <p:ph type="body" idx="1"/>
          </p:nvPr>
        </p:nvSpPr>
        <p:spPr>
          <a:xfrm>
            <a:off x="2438400" y="0"/>
            <a:ext cx="6526213" cy="6669088"/>
          </a:xfrm>
        </p:spPr>
        <p:txBody>
          <a:bodyPr/>
          <a:lstStyle/>
          <a:p>
            <a:r>
              <a:rPr lang="zh-CN" altLang="en-US" sz="2000" b="1"/>
              <a:t>八条组合的概率为：</a:t>
            </a:r>
          </a:p>
          <a:p>
            <a:r>
              <a:rPr lang="en-US" altLang="zh-CN" sz="2000" b="1"/>
              <a:t>P</a:t>
            </a:r>
            <a:r>
              <a:rPr lang="en-US" altLang="zh-CN" sz="2000" b="1" baseline="-25000"/>
              <a:t>1</a:t>
            </a:r>
            <a:r>
              <a:rPr lang="en-US" altLang="zh-CN" sz="2000" b="1"/>
              <a:t>=P</a:t>
            </a:r>
            <a:r>
              <a:rPr lang="en-US" altLang="zh-CN" sz="2000" b="1" baseline="-25000"/>
              <a:t>Au</a:t>
            </a:r>
            <a:r>
              <a:rPr lang="en-US" altLang="zh-CN" sz="2000" b="1"/>
              <a:t>. P</a:t>
            </a:r>
            <a:r>
              <a:rPr lang="en-US" altLang="zh-CN" sz="2000" b="1" baseline="-25000"/>
              <a:t>Bu</a:t>
            </a:r>
            <a:r>
              <a:rPr lang="en-US" altLang="zh-CN" sz="2000" b="1"/>
              <a:t>. P</a:t>
            </a:r>
            <a:r>
              <a:rPr lang="en-US" altLang="zh-CN" sz="2000" b="1" baseline="-25000"/>
              <a:t>cu </a:t>
            </a:r>
            <a:r>
              <a:rPr lang="en-US" altLang="zh-CN" sz="2000" b="1"/>
              <a:t>,      </a:t>
            </a:r>
            <a:r>
              <a:rPr lang="zh-CN" altLang="en-US" sz="2000" b="1"/>
              <a:t>对应</a:t>
            </a:r>
            <a:r>
              <a:rPr lang="en-US" altLang="zh-CN" sz="2000" b="1"/>
              <a:t>NPV</a:t>
            </a:r>
            <a:r>
              <a:rPr lang="en-US" altLang="zh-CN" sz="2000" b="1" baseline="-25000"/>
              <a:t>1</a:t>
            </a:r>
          </a:p>
          <a:p>
            <a:r>
              <a:rPr lang="en-US" altLang="zh-CN" sz="2000" b="1"/>
              <a:t>P</a:t>
            </a:r>
            <a:r>
              <a:rPr lang="en-US" altLang="zh-CN" sz="2000" b="1" baseline="-25000"/>
              <a:t>2</a:t>
            </a:r>
            <a:r>
              <a:rPr lang="en-US" altLang="zh-CN" sz="2000" b="1"/>
              <a:t>=P</a:t>
            </a:r>
            <a:r>
              <a:rPr lang="en-US" altLang="zh-CN" sz="2000" b="1" baseline="-25000"/>
              <a:t>Au</a:t>
            </a:r>
            <a:r>
              <a:rPr lang="en-US" altLang="zh-CN" sz="2000" b="1"/>
              <a:t>. P</a:t>
            </a:r>
            <a:r>
              <a:rPr lang="en-US" altLang="zh-CN" sz="2000" b="1" baseline="-25000"/>
              <a:t>Bu</a:t>
            </a:r>
            <a:r>
              <a:rPr lang="en-US" altLang="zh-CN" sz="2000" b="1"/>
              <a:t>. P</a:t>
            </a:r>
            <a:r>
              <a:rPr lang="en-US" altLang="zh-CN" sz="2000" b="1" baseline="-25000"/>
              <a:t>Cv </a:t>
            </a:r>
            <a:r>
              <a:rPr lang="en-US" altLang="zh-CN" sz="2000" b="1"/>
              <a:t>,      </a:t>
            </a:r>
            <a:r>
              <a:rPr lang="zh-CN" altLang="en-US" sz="2000" b="1"/>
              <a:t>对应</a:t>
            </a:r>
            <a:r>
              <a:rPr lang="en-US" altLang="zh-CN" sz="2000" b="1"/>
              <a:t>NPV</a:t>
            </a:r>
            <a:r>
              <a:rPr lang="en-US" altLang="zh-CN" sz="2000" b="1" baseline="-25000"/>
              <a:t>2</a:t>
            </a:r>
          </a:p>
          <a:p>
            <a:r>
              <a:rPr lang="en-US" altLang="zh-CN" sz="2000" b="1"/>
              <a:t>P</a:t>
            </a:r>
            <a:r>
              <a:rPr lang="en-US" altLang="zh-CN" sz="2000" b="1" baseline="-25000"/>
              <a:t>3</a:t>
            </a:r>
            <a:r>
              <a:rPr lang="en-US" altLang="zh-CN" sz="2000" b="1"/>
              <a:t>=P</a:t>
            </a:r>
            <a:r>
              <a:rPr lang="en-US" altLang="zh-CN" sz="2000" b="1" baseline="-25000"/>
              <a:t>Au</a:t>
            </a:r>
            <a:r>
              <a:rPr lang="en-US" altLang="zh-CN" sz="2000" b="1"/>
              <a:t>. P</a:t>
            </a:r>
            <a:r>
              <a:rPr lang="en-US" altLang="zh-CN" sz="2000" b="1" baseline="-25000"/>
              <a:t>Bv</a:t>
            </a:r>
            <a:r>
              <a:rPr lang="en-US" altLang="zh-CN" sz="2000" b="1"/>
              <a:t>. P</a:t>
            </a:r>
            <a:r>
              <a:rPr lang="en-US" altLang="zh-CN" sz="2000" b="1" baseline="-25000"/>
              <a:t>cu </a:t>
            </a:r>
            <a:r>
              <a:rPr lang="en-US" altLang="zh-CN" sz="2000" b="1"/>
              <a:t>,      </a:t>
            </a:r>
            <a:r>
              <a:rPr lang="zh-CN" altLang="en-US" sz="2000" b="1"/>
              <a:t>对应</a:t>
            </a:r>
            <a:r>
              <a:rPr lang="en-US" altLang="zh-CN" sz="2000" b="1"/>
              <a:t>NPV</a:t>
            </a:r>
            <a:r>
              <a:rPr lang="en-US" altLang="zh-CN" sz="2000" b="1" baseline="-25000"/>
              <a:t>3</a:t>
            </a:r>
          </a:p>
          <a:p>
            <a:r>
              <a:rPr lang="en-US" altLang="zh-CN" sz="2000" b="1"/>
              <a:t>P</a:t>
            </a:r>
            <a:r>
              <a:rPr lang="en-US" altLang="zh-CN" sz="2000" b="1" baseline="-25000"/>
              <a:t>4</a:t>
            </a:r>
            <a:r>
              <a:rPr lang="en-US" altLang="zh-CN" sz="2000" b="1"/>
              <a:t>=P</a:t>
            </a:r>
            <a:r>
              <a:rPr lang="en-US" altLang="zh-CN" sz="2000" b="1" baseline="-25000"/>
              <a:t>Au</a:t>
            </a:r>
            <a:r>
              <a:rPr lang="en-US" altLang="zh-CN" sz="2000" b="1"/>
              <a:t>. P</a:t>
            </a:r>
            <a:r>
              <a:rPr lang="en-US" altLang="zh-CN" sz="2000" b="1" baseline="-25000"/>
              <a:t>Bv</a:t>
            </a:r>
            <a:r>
              <a:rPr lang="en-US" altLang="zh-CN" sz="2000" b="1"/>
              <a:t>. P</a:t>
            </a:r>
            <a:r>
              <a:rPr lang="en-US" altLang="zh-CN" sz="2000" b="1" baseline="-25000"/>
              <a:t>Cv </a:t>
            </a:r>
            <a:r>
              <a:rPr lang="en-US" altLang="zh-CN" sz="2000" b="1"/>
              <a:t>,      </a:t>
            </a:r>
            <a:r>
              <a:rPr lang="zh-CN" altLang="en-US" sz="2000" b="1"/>
              <a:t>对应</a:t>
            </a:r>
            <a:r>
              <a:rPr lang="en-US" altLang="zh-CN" sz="2000" b="1"/>
              <a:t>NPV</a:t>
            </a:r>
            <a:r>
              <a:rPr lang="en-US" altLang="zh-CN" sz="2000" b="1" baseline="-25000"/>
              <a:t>4</a:t>
            </a:r>
          </a:p>
          <a:p>
            <a:r>
              <a:rPr lang="en-US" altLang="zh-CN" sz="2000" b="1"/>
              <a:t>P</a:t>
            </a:r>
            <a:r>
              <a:rPr lang="en-US" altLang="zh-CN" sz="2000" b="1" baseline="-25000"/>
              <a:t>5</a:t>
            </a:r>
            <a:r>
              <a:rPr lang="en-US" altLang="zh-CN" sz="2000" b="1"/>
              <a:t>=P</a:t>
            </a:r>
            <a:r>
              <a:rPr lang="en-US" altLang="zh-CN" sz="2000" b="1" baseline="-25000"/>
              <a:t>Av</a:t>
            </a:r>
            <a:r>
              <a:rPr lang="en-US" altLang="zh-CN" sz="2000" b="1"/>
              <a:t>. P</a:t>
            </a:r>
            <a:r>
              <a:rPr lang="en-US" altLang="zh-CN" sz="2000" b="1" baseline="-25000"/>
              <a:t>Bu</a:t>
            </a:r>
            <a:r>
              <a:rPr lang="en-US" altLang="zh-CN" sz="2000" b="1"/>
              <a:t>. P</a:t>
            </a:r>
            <a:r>
              <a:rPr lang="en-US" altLang="zh-CN" sz="2000" b="1" baseline="-25000"/>
              <a:t>cu </a:t>
            </a:r>
            <a:r>
              <a:rPr lang="en-US" altLang="zh-CN" sz="2000" b="1"/>
              <a:t>,      </a:t>
            </a:r>
            <a:r>
              <a:rPr lang="zh-CN" altLang="en-US" sz="2000" b="1"/>
              <a:t>对应</a:t>
            </a:r>
            <a:r>
              <a:rPr lang="en-US" altLang="zh-CN" sz="2000" b="1"/>
              <a:t>NPV</a:t>
            </a:r>
            <a:r>
              <a:rPr lang="en-US" altLang="zh-CN" sz="2000" b="1" baseline="-25000"/>
              <a:t>5</a:t>
            </a:r>
          </a:p>
          <a:p>
            <a:r>
              <a:rPr lang="en-US" altLang="zh-CN" sz="2000" b="1"/>
              <a:t>P</a:t>
            </a:r>
            <a:r>
              <a:rPr lang="en-US" altLang="zh-CN" sz="2000" b="1" baseline="-25000"/>
              <a:t>6</a:t>
            </a:r>
            <a:r>
              <a:rPr lang="en-US" altLang="zh-CN" sz="2000" b="1"/>
              <a:t>=P</a:t>
            </a:r>
            <a:r>
              <a:rPr lang="en-US" altLang="zh-CN" sz="2000" b="1" baseline="-25000"/>
              <a:t>Av</a:t>
            </a:r>
            <a:r>
              <a:rPr lang="en-US" altLang="zh-CN" sz="2000" b="1"/>
              <a:t>. P</a:t>
            </a:r>
            <a:r>
              <a:rPr lang="en-US" altLang="zh-CN" sz="2000" b="1" baseline="-25000"/>
              <a:t>Bu</a:t>
            </a:r>
            <a:r>
              <a:rPr lang="en-US" altLang="zh-CN" sz="2000" b="1"/>
              <a:t>. P</a:t>
            </a:r>
            <a:r>
              <a:rPr lang="en-US" altLang="zh-CN" sz="2000" b="1" baseline="-25000"/>
              <a:t>Cv </a:t>
            </a:r>
            <a:r>
              <a:rPr lang="en-US" altLang="zh-CN" sz="2000" b="1"/>
              <a:t>,      </a:t>
            </a:r>
            <a:r>
              <a:rPr lang="zh-CN" altLang="en-US" sz="2000" b="1"/>
              <a:t>对应</a:t>
            </a:r>
            <a:r>
              <a:rPr lang="en-US" altLang="zh-CN" sz="2000" b="1"/>
              <a:t>NPV</a:t>
            </a:r>
            <a:r>
              <a:rPr lang="en-US" altLang="zh-CN" sz="2000" b="1" baseline="-25000"/>
              <a:t>6</a:t>
            </a:r>
          </a:p>
          <a:p>
            <a:r>
              <a:rPr lang="en-US" altLang="zh-CN" sz="2000" b="1"/>
              <a:t>P</a:t>
            </a:r>
            <a:r>
              <a:rPr lang="en-US" altLang="zh-CN" sz="2000" b="1" baseline="-25000"/>
              <a:t>7</a:t>
            </a:r>
            <a:r>
              <a:rPr lang="en-US" altLang="zh-CN" sz="2000" b="1"/>
              <a:t>=P</a:t>
            </a:r>
            <a:r>
              <a:rPr lang="en-US" altLang="zh-CN" sz="2000" b="1" baseline="-25000"/>
              <a:t>Av</a:t>
            </a:r>
            <a:r>
              <a:rPr lang="en-US" altLang="zh-CN" sz="2000" b="1"/>
              <a:t>. P</a:t>
            </a:r>
            <a:r>
              <a:rPr lang="en-US" altLang="zh-CN" sz="2000" b="1" baseline="-25000"/>
              <a:t>Bv</a:t>
            </a:r>
            <a:r>
              <a:rPr lang="en-US" altLang="zh-CN" sz="2000" b="1"/>
              <a:t>. P</a:t>
            </a:r>
            <a:r>
              <a:rPr lang="en-US" altLang="zh-CN" sz="2000" b="1" baseline="-25000"/>
              <a:t>Cu</a:t>
            </a:r>
            <a:r>
              <a:rPr lang="en-US" altLang="zh-CN" sz="2000" b="1"/>
              <a:t>,      </a:t>
            </a:r>
            <a:r>
              <a:rPr lang="zh-CN" altLang="en-US" sz="2000" b="1"/>
              <a:t>对应</a:t>
            </a:r>
            <a:r>
              <a:rPr lang="en-US" altLang="zh-CN" sz="2000" b="1"/>
              <a:t>NPV</a:t>
            </a:r>
            <a:r>
              <a:rPr lang="en-US" altLang="zh-CN" sz="2000" b="1" baseline="-25000"/>
              <a:t>7</a:t>
            </a:r>
          </a:p>
          <a:p>
            <a:r>
              <a:rPr lang="en-US" altLang="zh-CN" sz="2000" b="1"/>
              <a:t>P</a:t>
            </a:r>
            <a:r>
              <a:rPr lang="en-US" altLang="zh-CN" sz="2000" b="1" baseline="-25000"/>
              <a:t>8</a:t>
            </a:r>
            <a:r>
              <a:rPr lang="en-US" altLang="zh-CN" sz="2000" b="1"/>
              <a:t>=P</a:t>
            </a:r>
            <a:r>
              <a:rPr lang="en-US" altLang="zh-CN" sz="2000" b="1" baseline="-25000"/>
              <a:t>Av</a:t>
            </a:r>
            <a:r>
              <a:rPr lang="en-US" altLang="zh-CN" sz="2000" b="1"/>
              <a:t>. P</a:t>
            </a:r>
            <a:r>
              <a:rPr lang="en-US" altLang="zh-CN" sz="2000" b="1" baseline="-25000"/>
              <a:t>Bv</a:t>
            </a:r>
            <a:r>
              <a:rPr lang="en-US" altLang="zh-CN" sz="2000" b="1"/>
              <a:t>. P</a:t>
            </a:r>
            <a:r>
              <a:rPr lang="en-US" altLang="zh-CN" sz="2000" b="1" baseline="-25000"/>
              <a:t>Cv </a:t>
            </a:r>
            <a:r>
              <a:rPr lang="en-US" altLang="zh-CN" sz="2000" b="1"/>
              <a:t>,      </a:t>
            </a:r>
            <a:r>
              <a:rPr lang="zh-CN" altLang="en-US" sz="2000" b="1"/>
              <a:t>对应</a:t>
            </a:r>
            <a:r>
              <a:rPr lang="en-US" altLang="zh-CN" sz="2000" b="1"/>
              <a:t>NPV</a:t>
            </a:r>
            <a:r>
              <a:rPr lang="en-US" altLang="zh-CN" sz="2000" b="1" baseline="-25000"/>
              <a:t>8</a:t>
            </a:r>
          </a:p>
          <a:p>
            <a:r>
              <a:rPr lang="zh-CN" altLang="en-US" sz="2000" b="1"/>
              <a:t>方案的净现值为：</a:t>
            </a:r>
          </a:p>
          <a:p>
            <a:endParaRPr lang="zh-CN" altLang="en-US" sz="2000" b="1"/>
          </a:p>
          <a:p>
            <a:endParaRPr lang="zh-CN" altLang="en-US" sz="2000" b="1"/>
          </a:p>
          <a:p>
            <a:r>
              <a:rPr lang="zh-CN" altLang="en-US" sz="2000" b="1">
                <a:solidFill>
                  <a:srgbClr val="3333FF"/>
                </a:solidFill>
              </a:rPr>
              <a:t>判断：</a:t>
            </a:r>
          </a:p>
          <a:p>
            <a:r>
              <a:rPr lang="en-US" altLang="zh-CN" sz="2000" b="1">
                <a:solidFill>
                  <a:srgbClr val="3333FF"/>
                </a:solidFill>
              </a:rPr>
              <a:t>E(NPV)&gt;0,  </a:t>
            </a:r>
            <a:r>
              <a:rPr lang="zh-CN" altLang="en-US" sz="2000" b="1">
                <a:solidFill>
                  <a:srgbClr val="3333FF"/>
                </a:solidFill>
              </a:rPr>
              <a:t>方案可行；</a:t>
            </a:r>
            <a:r>
              <a:rPr lang="en-US" altLang="zh-CN" sz="2000" b="1">
                <a:solidFill>
                  <a:srgbClr val="3333FF"/>
                </a:solidFill>
              </a:rPr>
              <a:t>E(NPV)&lt;0</a:t>
            </a:r>
            <a:r>
              <a:rPr lang="zh-CN" altLang="en-US" sz="2000" b="1">
                <a:solidFill>
                  <a:srgbClr val="3333FF"/>
                </a:solidFill>
              </a:rPr>
              <a:t>，方案不可行</a:t>
            </a:r>
          </a:p>
          <a:p>
            <a:endParaRPr lang="en-US" altLang="zh-CN" sz="2000" b="1">
              <a:solidFill>
                <a:srgbClr val="3333FF"/>
              </a:solidFill>
            </a:endParaRPr>
          </a:p>
        </p:txBody>
      </p:sp>
      <p:sp>
        <p:nvSpPr>
          <p:cNvPr id="156676" name="Rectangle 4">
            <a:extLst>
              <a:ext uri="{FF2B5EF4-FFF2-40B4-BE49-F238E27FC236}">
                <a16:creationId xmlns:a16="http://schemas.microsoft.com/office/drawing/2014/main" id="{39BC1D39-E0FF-42CD-B634-856BE06DAD3B}"/>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6677" name="Object 5">
            <a:extLst>
              <a:ext uri="{FF2B5EF4-FFF2-40B4-BE49-F238E27FC236}">
                <a16:creationId xmlns:a16="http://schemas.microsoft.com/office/drawing/2014/main" id="{1ED0F72B-4A22-4673-84BE-66579551AD5E}"/>
              </a:ext>
            </a:extLst>
          </p:cNvPr>
          <p:cNvGraphicFramePr>
            <a:graphicFrameLocks noChangeAspect="1"/>
          </p:cNvGraphicFramePr>
          <p:nvPr/>
        </p:nvGraphicFramePr>
        <p:xfrm>
          <a:off x="4572000" y="3716338"/>
          <a:ext cx="2952750" cy="735012"/>
        </p:xfrm>
        <a:graphic>
          <a:graphicData uri="http://schemas.openxmlformats.org/presentationml/2006/ole">
            <mc:AlternateContent xmlns:mc="http://schemas.openxmlformats.org/markup-compatibility/2006">
              <mc:Choice xmlns:v="urn:schemas-microsoft-com:vml" Requires="v">
                <p:oleObj spid="_x0000_s156678" name="公式" r:id="rId3" imgW="1497950" imgH="444307" progId="Equation.3">
                  <p:embed/>
                </p:oleObj>
              </mc:Choice>
              <mc:Fallback>
                <p:oleObj name="公式" r:id="rId3" imgW="1497950" imgH="444307"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716338"/>
                        <a:ext cx="2952750" cy="735012"/>
                      </a:xfrm>
                      <a:prstGeom prst="rect">
                        <a:avLst/>
                      </a:prstGeom>
                      <a:solidFill>
                        <a:srgbClr val="66FF33"/>
                      </a:solidFill>
                    </p:spPr>
                  </p:pic>
                </p:oleObj>
              </mc:Fallback>
            </mc:AlternateContent>
          </a:graphicData>
        </a:graphic>
      </p:graphicFrame>
    </p:spTree>
  </p:cSld>
  <p:clrMapOvr>
    <a:masterClrMapping/>
  </p:clrMapOvr>
  <p:transition spd="slow">
    <p:randomBar dir="ver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灯片编号占位符 3">
            <a:extLst>
              <a:ext uri="{FF2B5EF4-FFF2-40B4-BE49-F238E27FC236}">
                <a16:creationId xmlns:a16="http://schemas.microsoft.com/office/drawing/2014/main" id="{0FD884E9-BADF-4070-88CF-1EB5EF9AA06C}"/>
              </a:ext>
            </a:extLst>
          </p:cNvPr>
          <p:cNvSpPr>
            <a:spLocks noGrp="1"/>
          </p:cNvSpPr>
          <p:nvPr>
            <p:ph type="sldNum" sz="quarter" idx="10"/>
          </p:nvPr>
        </p:nvSpPr>
        <p:spPr/>
        <p:txBody>
          <a:bodyPr/>
          <a:lstStyle/>
          <a:p>
            <a:fld id="{57200F6A-85AD-4D63-AA3E-024427C8231B}" type="slidenum">
              <a:rPr lang="en-US" altLang="zh-CN"/>
              <a:pPr/>
              <a:t>89</a:t>
            </a:fld>
            <a:endParaRPr lang="en-US" altLang="zh-CN">
              <a:solidFill>
                <a:schemeClr val="tx1"/>
              </a:solidFill>
            </a:endParaRPr>
          </a:p>
        </p:txBody>
      </p:sp>
      <p:sp>
        <p:nvSpPr>
          <p:cNvPr id="157698" name="Rectangle 2">
            <a:extLst>
              <a:ext uri="{FF2B5EF4-FFF2-40B4-BE49-F238E27FC236}">
                <a16:creationId xmlns:a16="http://schemas.microsoft.com/office/drawing/2014/main" id="{D357D995-25F9-447E-BF47-29A72FE44BD2}"/>
              </a:ext>
            </a:extLst>
          </p:cNvPr>
          <p:cNvSpPr>
            <a:spLocks noChangeArrowheads="1"/>
          </p:cNvSpPr>
          <p:nvPr>
            <p:ph type="title"/>
          </p:nvPr>
        </p:nvSpPr>
        <p:spPr bwMode="auto">
          <a:xfrm>
            <a:off x="862013" y="0"/>
            <a:ext cx="1143000" cy="60848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概率分析</a:t>
            </a:r>
          </a:p>
        </p:txBody>
      </p:sp>
      <p:sp>
        <p:nvSpPr>
          <p:cNvPr id="157699" name="Rectangle 3">
            <a:extLst>
              <a:ext uri="{FF2B5EF4-FFF2-40B4-BE49-F238E27FC236}">
                <a16:creationId xmlns:a16="http://schemas.microsoft.com/office/drawing/2014/main" id="{A1A18D57-225D-4087-8298-F9CC2AE3F564}"/>
              </a:ext>
            </a:extLst>
          </p:cNvPr>
          <p:cNvSpPr>
            <a:spLocks noGrp="1" noChangeArrowheads="1"/>
          </p:cNvSpPr>
          <p:nvPr>
            <p:ph type="body" idx="1"/>
          </p:nvPr>
        </p:nvSpPr>
        <p:spPr>
          <a:xfrm>
            <a:off x="2438400" y="188913"/>
            <a:ext cx="6705600" cy="6264275"/>
          </a:xfrm>
        </p:spPr>
        <p:txBody>
          <a:bodyPr/>
          <a:lstStyle/>
          <a:p>
            <a:pPr>
              <a:lnSpc>
                <a:spcPct val="90000"/>
              </a:lnSpc>
            </a:pPr>
            <a:r>
              <a:rPr lang="zh-CN" altLang="en-US" sz="2000" b="1">
                <a:solidFill>
                  <a:srgbClr val="FF0000"/>
                </a:solidFill>
              </a:rPr>
              <a:t>例</a:t>
            </a:r>
            <a:r>
              <a:rPr lang="en-US" altLang="zh-CN" sz="2000" b="1">
                <a:solidFill>
                  <a:srgbClr val="FF0000"/>
                </a:solidFill>
              </a:rPr>
              <a:t>5</a:t>
            </a:r>
            <a:r>
              <a:rPr lang="zh-CN" altLang="en-US" sz="2000" b="1">
                <a:solidFill>
                  <a:srgbClr val="FF0000"/>
                </a:solidFill>
              </a:rPr>
              <a:t>：</a:t>
            </a:r>
            <a:r>
              <a:rPr lang="zh-CN" altLang="en-US" sz="2000" b="1">
                <a:solidFill>
                  <a:srgbClr val="0000FF"/>
                </a:solidFill>
              </a:rPr>
              <a:t>某方案有三种可能的原材料价格水平状态</a:t>
            </a:r>
            <a:r>
              <a:rPr lang="en-US" altLang="zh-CN" sz="2000" b="1">
                <a:solidFill>
                  <a:srgbClr val="0000FF"/>
                </a:solidFill>
              </a:rPr>
              <a:t>, </a:t>
            </a:r>
            <a:r>
              <a:rPr lang="zh-CN" altLang="en-US" sz="2000" b="1">
                <a:solidFill>
                  <a:srgbClr val="0000FF"/>
                </a:solidFill>
              </a:rPr>
              <a:t>高价、中价、低价，三种价格出现的概率分别为</a:t>
            </a:r>
            <a:r>
              <a:rPr lang="en-US" altLang="zh-CN" sz="2000" b="1">
                <a:solidFill>
                  <a:srgbClr val="0000FF"/>
                </a:solidFill>
              </a:rPr>
              <a:t>0.4, 0.4, 0.2</a:t>
            </a:r>
            <a:r>
              <a:rPr lang="zh-CN" altLang="en-US" sz="2000" b="1">
                <a:solidFill>
                  <a:srgbClr val="0000FF"/>
                </a:solidFill>
              </a:rPr>
              <a:t>。</a:t>
            </a:r>
          </a:p>
          <a:p>
            <a:pPr>
              <a:lnSpc>
                <a:spcPct val="90000"/>
              </a:lnSpc>
            </a:pPr>
            <a:r>
              <a:rPr lang="zh-CN" altLang="en-US" sz="2000" b="1">
                <a:solidFill>
                  <a:srgbClr val="0000FF"/>
                </a:solidFill>
              </a:rPr>
              <a:t>产品的市场状态有畅销、一般、滞销三种状况，三种市场状态的概率分别为</a:t>
            </a:r>
            <a:r>
              <a:rPr lang="en-US" altLang="zh-CN" sz="2000" b="1">
                <a:solidFill>
                  <a:srgbClr val="0000FF"/>
                </a:solidFill>
              </a:rPr>
              <a:t>0.2, 0.6,  0.2</a:t>
            </a:r>
            <a:r>
              <a:rPr lang="zh-CN" altLang="en-US" sz="2000" b="1">
                <a:solidFill>
                  <a:srgbClr val="0000FF"/>
                </a:solidFill>
              </a:rPr>
              <a:t>。每种市场行情与产品价格的组合年净收益见下表。</a:t>
            </a:r>
          </a:p>
          <a:p>
            <a:pPr>
              <a:lnSpc>
                <a:spcPct val="90000"/>
              </a:lnSpc>
            </a:pPr>
            <a:endParaRPr lang="zh-CN" altLang="en-US" sz="2000" b="1">
              <a:solidFill>
                <a:srgbClr val="0000FF"/>
              </a:solidFill>
            </a:endParaRPr>
          </a:p>
          <a:p>
            <a:pPr>
              <a:lnSpc>
                <a:spcPct val="90000"/>
              </a:lnSpc>
            </a:pPr>
            <a:endParaRPr lang="zh-CN" altLang="en-US" sz="2000" b="1">
              <a:solidFill>
                <a:srgbClr val="0000FF"/>
              </a:solidFill>
            </a:endParaRPr>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endParaRPr lang="zh-CN" altLang="en-US" sz="2000" b="1"/>
          </a:p>
          <a:p>
            <a:pPr>
              <a:lnSpc>
                <a:spcPct val="90000"/>
              </a:lnSpc>
            </a:pPr>
            <a:r>
              <a:rPr lang="zh-CN" altLang="en-US" sz="2000" b="1"/>
              <a:t>  </a:t>
            </a:r>
            <a:r>
              <a:rPr lang="zh-CN" altLang="en-US" sz="2000" b="1">
                <a:solidFill>
                  <a:srgbClr val="3333FF"/>
                </a:solidFill>
              </a:rPr>
              <a:t>若年折现率为</a:t>
            </a:r>
            <a:r>
              <a:rPr lang="en-US" altLang="zh-CN" sz="2000" b="1">
                <a:solidFill>
                  <a:srgbClr val="3333FF"/>
                </a:solidFill>
              </a:rPr>
              <a:t>12%</a:t>
            </a:r>
            <a:r>
              <a:rPr lang="zh-CN" altLang="en-US" sz="2000" b="1">
                <a:solidFill>
                  <a:srgbClr val="3333FF"/>
                </a:solidFill>
              </a:rPr>
              <a:t>，寿命期为</a:t>
            </a:r>
            <a:r>
              <a:rPr lang="en-US" altLang="zh-CN" sz="2000" b="1">
                <a:solidFill>
                  <a:srgbClr val="3333FF"/>
                </a:solidFill>
              </a:rPr>
              <a:t>5</a:t>
            </a:r>
            <a:r>
              <a:rPr lang="zh-CN" altLang="en-US" sz="2000" b="1">
                <a:solidFill>
                  <a:srgbClr val="3333FF"/>
                </a:solidFill>
              </a:rPr>
              <a:t>年，期初投资</a:t>
            </a:r>
            <a:r>
              <a:rPr lang="en-US" altLang="zh-CN" sz="2000" b="1">
                <a:solidFill>
                  <a:srgbClr val="3333FF"/>
                </a:solidFill>
              </a:rPr>
              <a:t>1000</a:t>
            </a:r>
            <a:r>
              <a:rPr lang="zh-CN" altLang="en-US" sz="2000" b="1">
                <a:solidFill>
                  <a:srgbClr val="3333FF"/>
                </a:solidFill>
              </a:rPr>
              <a:t>万元。试判断方案是否可行。</a:t>
            </a:r>
          </a:p>
        </p:txBody>
      </p:sp>
      <p:graphicFrame>
        <p:nvGraphicFramePr>
          <p:cNvPr id="157700" name="Group 4">
            <a:extLst>
              <a:ext uri="{FF2B5EF4-FFF2-40B4-BE49-F238E27FC236}">
                <a16:creationId xmlns:a16="http://schemas.microsoft.com/office/drawing/2014/main" id="{340C777D-3C3D-4DF2-A633-C118D29A239A}"/>
              </a:ext>
            </a:extLst>
          </p:cNvPr>
          <p:cNvGraphicFramePr>
            <a:graphicFrameLocks noGrp="1"/>
          </p:cNvGraphicFramePr>
          <p:nvPr/>
        </p:nvGraphicFramePr>
        <p:xfrm>
          <a:off x="2916238" y="1989138"/>
          <a:ext cx="5400675" cy="3651250"/>
        </p:xfrm>
        <a:graphic>
          <a:graphicData uri="http://schemas.openxmlformats.org/drawingml/2006/table">
            <a:tbl>
              <a:tblPr/>
              <a:tblGrid>
                <a:gridCol w="1511300">
                  <a:extLst>
                    <a:ext uri="{9D8B030D-6E8A-4147-A177-3AD203B41FA5}">
                      <a16:colId xmlns:a16="http://schemas.microsoft.com/office/drawing/2014/main" val="524103853"/>
                    </a:ext>
                  </a:extLst>
                </a:gridCol>
                <a:gridCol w="1657350">
                  <a:extLst>
                    <a:ext uri="{9D8B030D-6E8A-4147-A177-3AD203B41FA5}">
                      <a16:colId xmlns:a16="http://schemas.microsoft.com/office/drawing/2014/main" val="3357124301"/>
                    </a:ext>
                  </a:extLst>
                </a:gridCol>
                <a:gridCol w="2232025">
                  <a:extLst>
                    <a:ext uri="{9D8B030D-6E8A-4147-A177-3AD203B41FA5}">
                      <a16:colId xmlns:a16="http://schemas.microsoft.com/office/drawing/2014/main" val="1762421137"/>
                    </a:ext>
                  </a:extLst>
                </a:gridCol>
              </a:tblGrid>
              <a:tr h="3603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市场状况</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产品价格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年净收益（万元）</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5403302"/>
                  </a:ext>
                </a:extLst>
              </a:tr>
              <a:tr h="2825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畅销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高价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390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825903050"/>
                  </a:ext>
                </a:extLst>
              </a:tr>
              <a:tr h="2778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畅销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中价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450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234055822"/>
                  </a:ext>
                </a:extLst>
              </a:tr>
              <a:tr h="27305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畅销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低价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510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512880212"/>
                  </a:ext>
                </a:extLst>
              </a:tr>
              <a:tr h="2667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一般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高价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4273547962"/>
                  </a:ext>
                </a:extLst>
              </a:tr>
              <a:tr h="2619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一般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中价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4263065964"/>
                  </a:ext>
                </a:extLst>
              </a:tr>
              <a:tr h="2571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一般</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低价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390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1009401871"/>
                  </a:ext>
                </a:extLst>
              </a:tr>
              <a:tr h="2524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滞销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高价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3617002083"/>
                  </a:ext>
                </a:extLst>
              </a:tr>
              <a:tr h="185738">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滞销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中价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3049987377"/>
                  </a:ext>
                </a:extLst>
              </a:tr>
              <a:tr h="16986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滞销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低价</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8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FFFF"/>
                    </a:solidFill>
                  </a:tcPr>
                </a:tc>
                <a:extLst>
                  <a:ext uri="{0D108BD9-81ED-4DB2-BD59-A6C34878D82A}">
                    <a16:rowId xmlns:a16="http://schemas.microsoft.com/office/drawing/2014/main" val="2436986518"/>
                  </a:ext>
                </a:extLst>
              </a:tr>
            </a:tbl>
          </a:graphicData>
        </a:graphic>
      </p:graphicFrame>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灯片编号占位符 4">
            <a:extLst>
              <a:ext uri="{FF2B5EF4-FFF2-40B4-BE49-F238E27FC236}">
                <a16:creationId xmlns:a16="http://schemas.microsoft.com/office/drawing/2014/main" id="{9C4DFCA9-5576-4D92-9052-DB2DBC985FBE}"/>
              </a:ext>
            </a:extLst>
          </p:cNvPr>
          <p:cNvSpPr>
            <a:spLocks noGrp="1"/>
          </p:cNvSpPr>
          <p:nvPr>
            <p:ph type="sldNum" sz="quarter" idx="10"/>
          </p:nvPr>
        </p:nvSpPr>
        <p:spPr/>
        <p:txBody>
          <a:bodyPr/>
          <a:lstStyle/>
          <a:p>
            <a:fld id="{DCC5DB88-4D1C-440D-A4D5-BA7116F193C1}" type="slidenum">
              <a:rPr lang="en-US" altLang="zh-CN"/>
              <a:pPr/>
              <a:t>9</a:t>
            </a:fld>
            <a:endParaRPr lang="en-US" altLang="zh-CN">
              <a:solidFill>
                <a:schemeClr val="tx1"/>
              </a:solidFill>
            </a:endParaRPr>
          </a:p>
        </p:txBody>
      </p:sp>
      <p:sp>
        <p:nvSpPr>
          <p:cNvPr id="51202" name="Rectangle 2">
            <a:extLst>
              <a:ext uri="{FF2B5EF4-FFF2-40B4-BE49-F238E27FC236}">
                <a16:creationId xmlns:a16="http://schemas.microsoft.com/office/drawing/2014/main" id="{61081D1D-9FFF-444E-A185-26BB495A9123}"/>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b="1">
                <a:latin typeface="宋体" panose="02010600030101010101" pitchFamily="2" charset="-122"/>
              </a:rPr>
              <a:t>第二讲</a:t>
            </a:r>
            <a:r>
              <a:rPr lang="zh-CN" altLang="en-US" sz="3600">
                <a:latin typeface="宋体" panose="02010600030101010101" pitchFamily="2" charset="-122"/>
              </a:rPr>
              <a:t>  </a:t>
            </a:r>
            <a:r>
              <a:rPr lang="zh-CN" altLang="en-US" sz="3600" b="1"/>
              <a:t>技术经济学的基础知识</a:t>
            </a:r>
          </a:p>
        </p:txBody>
      </p:sp>
      <p:sp>
        <p:nvSpPr>
          <p:cNvPr id="51203" name="Rectangle 3">
            <a:extLst>
              <a:ext uri="{FF2B5EF4-FFF2-40B4-BE49-F238E27FC236}">
                <a16:creationId xmlns:a16="http://schemas.microsoft.com/office/drawing/2014/main" id="{A316F42A-9891-49A1-8B05-545AE4B571B7}"/>
              </a:ext>
            </a:extLst>
          </p:cNvPr>
          <p:cNvSpPr>
            <a:spLocks noGrp="1" noChangeArrowheads="1"/>
          </p:cNvSpPr>
          <p:nvPr>
            <p:ph type="body" sz="half" idx="1"/>
          </p:nvPr>
        </p:nvSpPr>
        <p:spPr>
          <a:xfrm>
            <a:off x="2438400" y="260350"/>
            <a:ext cx="6454775" cy="6337300"/>
          </a:xfrm>
        </p:spPr>
        <p:txBody>
          <a:bodyPr/>
          <a:lstStyle/>
          <a:p>
            <a:pPr>
              <a:lnSpc>
                <a:spcPct val="80000"/>
              </a:lnSpc>
            </a:pPr>
            <a:endParaRPr lang="en-US" altLang="zh-CN" sz="1400">
              <a:solidFill>
                <a:srgbClr val="FF0066"/>
              </a:solidFill>
            </a:endParaRPr>
          </a:p>
          <a:p>
            <a:pPr>
              <a:lnSpc>
                <a:spcPct val="80000"/>
              </a:lnSpc>
            </a:pPr>
            <a:r>
              <a:rPr lang="en-US" altLang="zh-CN" sz="2800" b="1"/>
              <a:t>         </a:t>
            </a:r>
            <a:r>
              <a:rPr lang="zh-CN" altLang="en-US" sz="2800" b="1">
                <a:solidFill>
                  <a:schemeClr val="accent2"/>
                </a:solidFill>
              </a:rPr>
              <a:t>第四节     资金的等值计算</a:t>
            </a:r>
          </a:p>
          <a:p>
            <a:pPr>
              <a:lnSpc>
                <a:spcPct val="80000"/>
              </a:lnSpc>
            </a:pPr>
            <a:r>
              <a:rPr lang="en-US" altLang="zh-CN" sz="1600" b="1">
                <a:solidFill>
                  <a:srgbClr val="FF0066"/>
                </a:solidFill>
              </a:rPr>
              <a:t>5</a:t>
            </a:r>
            <a:r>
              <a:rPr lang="zh-CN" altLang="en-US" sz="1600" b="1">
                <a:solidFill>
                  <a:srgbClr val="FF0066"/>
                </a:solidFill>
              </a:rPr>
              <a:t>、等额分付现值</a:t>
            </a:r>
          </a:p>
          <a:p>
            <a:pPr>
              <a:lnSpc>
                <a:spcPct val="80000"/>
              </a:lnSpc>
              <a:buFont typeface="Wingdings" panose="05000000000000000000" pitchFamily="2" charset="2"/>
              <a:buNone/>
            </a:pPr>
            <a:r>
              <a:rPr lang="zh-CN" altLang="en-US" sz="1400" b="1"/>
              <a:t>                  </a:t>
            </a:r>
          </a:p>
          <a:p>
            <a:pPr>
              <a:lnSpc>
                <a:spcPct val="80000"/>
              </a:lnSpc>
            </a:pPr>
            <a:r>
              <a:rPr lang="zh-CN" altLang="en-US" sz="1400" b="1"/>
              <a:t>        </a:t>
            </a:r>
            <a:r>
              <a:rPr lang="zh-CN" altLang="en-US" sz="1000" b="1"/>
              <a:t>     </a:t>
            </a:r>
            <a:r>
              <a:rPr lang="en-US" altLang="zh-CN" sz="1000" b="1"/>
              <a:t>0           1            2            3                                                                                n</a:t>
            </a:r>
            <a:r>
              <a:rPr lang="en-US" altLang="zh-CN" sz="1400" b="1"/>
              <a:t>                </a:t>
            </a:r>
          </a:p>
          <a:p>
            <a:pPr>
              <a:lnSpc>
                <a:spcPct val="80000"/>
              </a:lnSpc>
            </a:pPr>
            <a:endParaRPr lang="en-US" altLang="zh-CN" sz="1400" b="1"/>
          </a:p>
          <a:p>
            <a:pPr>
              <a:lnSpc>
                <a:spcPct val="80000"/>
              </a:lnSpc>
            </a:pPr>
            <a:endParaRPr lang="en-US" altLang="zh-CN" sz="1400" b="1"/>
          </a:p>
          <a:p>
            <a:pPr>
              <a:lnSpc>
                <a:spcPct val="80000"/>
              </a:lnSpc>
            </a:pPr>
            <a:endParaRPr lang="en-US" altLang="zh-CN" sz="1400" b="1"/>
          </a:p>
          <a:p>
            <a:pPr>
              <a:lnSpc>
                <a:spcPct val="80000"/>
              </a:lnSpc>
            </a:pPr>
            <a:r>
              <a:rPr lang="en-US" altLang="zh-CN" sz="1400" b="1"/>
              <a:t>     </a:t>
            </a:r>
            <a:r>
              <a:rPr lang="en-US" altLang="zh-CN" sz="1000" b="1"/>
              <a:t>   P</a:t>
            </a:r>
            <a:r>
              <a:rPr lang="en-US" altLang="zh-CN" sz="1400" b="1"/>
              <a:t>       </a:t>
            </a:r>
          </a:p>
          <a:p>
            <a:pPr>
              <a:lnSpc>
                <a:spcPct val="80000"/>
              </a:lnSpc>
            </a:pPr>
            <a:r>
              <a:rPr lang="en-US" altLang="zh-CN" sz="1400" b="1"/>
              <a:t>                          </a:t>
            </a:r>
          </a:p>
          <a:p>
            <a:pPr>
              <a:lnSpc>
                <a:spcPct val="80000"/>
              </a:lnSpc>
            </a:pPr>
            <a:endParaRPr lang="en-US" altLang="zh-CN" sz="1400" b="1"/>
          </a:p>
          <a:p>
            <a:pPr>
              <a:lnSpc>
                <a:spcPct val="95000"/>
              </a:lnSpc>
            </a:pPr>
            <a:r>
              <a:rPr lang="en-US" altLang="zh-CN" sz="1800" b="1"/>
              <a:t>                              F=P(1+i)</a:t>
            </a:r>
            <a:r>
              <a:rPr lang="en-US" altLang="zh-CN" sz="1800" b="1" baseline="30000"/>
              <a:t>n</a:t>
            </a:r>
            <a:r>
              <a:rPr lang="en-US" altLang="zh-CN" sz="1800" b="1"/>
              <a:t> ,                      </a:t>
            </a:r>
          </a:p>
          <a:p>
            <a:pPr>
              <a:lnSpc>
                <a:spcPct val="95000"/>
              </a:lnSpc>
            </a:pPr>
            <a:r>
              <a:rPr lang="zh-CN" altLang="en-US" sz="1800" b="1"/>
              <a:t>令两式相等，</a:t>
            </a:r>
          </a:p>
          <a:p>
            <a:pPr>
              <a:lnSpc>
                <a:spcPct val="95000"/>
              </a:lnSpc>
            </a:pPr>
            <a:r>
              <a:rPr lang="zh-CN" altLang="en-US" sz="1800" b="1"/>
              <a:t>                        得    </a:t>
            </a:r>
          </a:p>
          <a:p>
            <a:pPr>
              <a:lnSpc>
                <a:spcPct val="95000"/>
              </a:lnSpc>
            </a:pPr>
            <a:r>
              <a:rPr lang="zh-CN" altLang="en-US" sz="1800" b="1"/>
              <a:t>（</a:t>
            </a:r>
            <a:r>
              <a:rPr lang="en-US" altLang="zh-CN" sz="1800" b="1"/>
              <a:t>P/A</a:t>
            </a:r>
            <a:r>
              <a:rPr lang="zh-CN" altLang="en-US" sz="1800" b="1"/>
              <a:t>，</a:t>
            </a:r>
            <a:r>
              <a:rPr lang="en-US" altLang="zh-CN" sz="1800" b="1"/>
              <a:t>i</a:t>
            </a:r>
            <a:r>
              <a:rPr lang="zh-CN" altLang="en-US" sz="1800" b="1"/>
              <a:t>，</a:t>
            </a:r>
            <a:r>
              <a:rPr lang="en-US" altLang="zh-CN" sz="1800" b="1"/>
              <a:t>n)  </a:t>
            </a:r>
            <a:r>
              <a:rPr lang="zh-CN" altLang="en-US" sz="1800" b="1"/>
              <a:t>称为等额分付现值系数。</a:t>
            </a:r>
          </a:p>
          <a:p>
            <a:pPr>
              <a:lnSpc>
                <a:spcPct val="95000"/>
              </a:lnSpc>
            </a:pPr>
            <a:r>
              <a:rPr lang="zh-CN" altLang="en-US" sz="1800" b="1">
                <a:solidFill>
                  <a:srgbClr val="FF0066"/>
                </a:solidFill>
              </a:rPr>
              <a:t>例</a:t>
            </a:r>
            <a:r>
              <a:rPr lang="en-US" altLang="zh-CN" sz="1800" b="1">
                <a:solidFill>
                  <a:srgbClr val="FF0066"/>
                </a:solidFill>
              </a:rPr>
              <a:t>5 </a:t>
            </a:r>
            <a:r>
              <a:rPr lang="zh-CN" altLang="en-US" sz="1800" b="1">
                <a:solidFill>
                  <a:srgbClr val="FF0066"/>
                </a:solidFill>
              </a:rPr>
              <a:t>：</a:t>
            </a:r>
            <a:r>
              <a:rPr lang="zh-CN" altLang="en-US" sz="1800" b="1"/>
              <a:t>某人为其小孩上大学准备了一笔资金，打算让小孩在今后的</a:t>
            </a:r>
            <a:r>
              <a:rPr lang="en-US" altLang="zh-CN" sz="1800" b="1"/>
              <a:t>4</a:t>
            </a:r>
            <a:r>
              <a:rPr lang="zh-CN" altLang="en-US" sz="1800" b="1"/>
              <a:t>年中，每月从银行取出</a:t>
            </a:r>
            <a:r>
              <a:rPr lang="en-US" altLang="zh-CN" sz="1800" b="1"/>
              <a:t>500</a:t>
            </a:r>
            <a:r>
              <a:rPr lang="zh-CN" altLang="en-US" sz="1800" b="1"/>
              <a:t>元作为生活费。现在银行存款月利率为</a:t>
            </a:r>
            <a:r>
              <a:rPr lang="en-US" altLang="zh-CN" sz="1800" b="1"/>
              <a:t>0.3%</a:t>
            </a:r>
            <a:r>
              <a:rPr lang="zh-CN" altLang="en-US" sz="1800" b="1"/>
              <a:t>，那么此人现在应存入银行多少钱？</a:t>
            </a:r>
          </a:p>
          <a:p>
            <a:pPr>
              <a:lnSpc>
                <a:spcPct val="95000"/>
              </a:lnSpc>
            </a:pPr>
            <a:r>
              <a:rPr lang="zh-CN" altLang="en-US" sz="1800" b="1">
                <a:solidFill>
                  <a:srgbClr val="FF0066"/>
                </a:solidFill>
              </a:rPr>
              <a:t>解：</a:t>
            </a:r>
            <a:r>
              <a:rPr lang="zh-CN" altLang="en-US" sz="1800" b="1"/>
              <a:t>现金流量图略</a:t>
            </a:r>
          </a:p>
          <a:p>
            <a:pPr>
              <a:lnSpc>
                <a:spcPct val="95000"/>
              </a:lnSpc>
            </a:pPr>
            <a:r>
              <a:rPr lang="zh-CN" altLang="en-US" sz="1800" b="1"/>
              <a:t>     计息期 </a:t>
            </a:r>
            <a:r>
              <a:rPr lang="en-US" altLang="zh-CN" sz="1800" b="1"/>
              <a:t>n= </a:t>
            </a:r>
            <a:r>
              <a:rPr lang="en-US" altLang="zh-CN" sz="1800" b="1">
                <a:latin typeface="宋体" panose="02010600030101010101" pitchFamily="2" charset="-122"/>
              </a:rPr>
              <a:t>4×12= 48</a:t>
            </a:r>
            <a:r>
              <a:rPr lang="zh-CN" altLang="en-US" sz="1800" b="1"/>
              <a:t>（</a:t>
            </a:r>
            <a:r>
              <a:rPr lang="zh-CN" altLang="en-US" sz="1800" b="1">
                <a:latin typeface="宋体" panose="02010600030101010101" pitchFamily="2" charset="-122"/>
              </a:rPr>
              <a:t>月）</a:t>
            </a:r>
          </a:p>
          <a:p>
            <a:pPr>
              <a:lnSpc>
                <a:spcPct val="95000"/>
              </a:lnSpc>
            </a:pPr>
            <a:endParaRPr lang="zh-CN" altLang="en-US" sz="1800" b="1">
              <a:latin typeface="宋体" panose="02010600030101010101" pitchFamily="2" charset="-122"/>
            </a:endParaRPr>
          </a:p>
          <a:p>
            <a:pPr>
              <a:lnSpc>
                <a:spcPct val="95000"/>
              </a:lnSpc>
            </a:pPr>
            <a:r>
              <a:rPr lang="zh-CN" altLang="en-US" sz="1800" b="1">
                <a:latin typeface="宋体" panose="02010600030101010101" pitchFamily="2" charset="-122"/>
              </a:rPr>
              <a:t>   </a:t>
            </a:r>
          </a:p>
          <a:p>
            <a:pPr>
              <a:lnSpc>
                <a:spcPct val="80000"/>
              </a:lnSpc>
              <a:buFont typeface="Wingdings" panose="05000000000000000000" pitchFamily="2" charset="2"/>
              <a:buNone/>
            </a:pPr>
            <a:r>
              <a:rPr lang="zh-CN" altLang="en-US" sz="1400"/>
              <a:t>                                                     </a:t>
            </a:r>
          </a:p>
        </p:txBody>
      </p:sp>
      <p:sp>
        <p:nvSpPr>
          <p:cNvPr id="51204" name="Line 4">
            <a:extLst>
              <a:ext uri="{FF2B5EF4-FFF2-40B4-BE49-F238E27FC236}">
                <a16:creationId xmlns:a16="http://schemas.microsoft.com/office/drawing/2014/main" id="{96223E6D-1A5D-44AB-92D0-21A069773C08}"/>
              </a:ext>
            </a:extLst>
          </p:cNvPr>
          <p:cNvSpPr>
            <a:spLocks noChangeShapeType="1"/>
          </p:cNvSpPr>
          <p:nvPr/>
        </p:nvSpPr>
        <p:spPr bwMode="auto">
          <a:xfrm>
            <a:off x="3352800" y="1905000"/>
            <a:ext cx="46482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05" name="Line 5">
            <a:extLst>
              <a:ext uri="{FF2B5EF4-FFF2-40B4-BE49-F238E27FC236}">
                <a16:creationId xmlns:a16="http://schemas.microsoft.com/office/drawing/2014/main" id="{C22BA74E-A858-4980-AC4F-C2EF86DF217D}"/>
              </a:ext>
            </a:extLst>
          </p:cNvPr>
          <p:cNvSpPr>
            <a:spLocks noChangeShapeType="1"/>
          </p:cNvSpPr>
          <p:nvPr/>
        </p:nvSpPr>
        <p:spPr bwMode="auto">
          <a:xfrm>
            <a:off x="3352800" y="1905000"/>
            <a:ext cx="0"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06" name="Line 6">
            <a:extLst>
              <a:ext uri="{FF2B5EF4-FFF2-40B4-BE49-F238E27FC236}">
                <a16:creationId xmlns:a16="http://schemas.microsoft.com/office/drawing/2014/main" id="{8C4B676F-8850-400D-B7E1-00BAF2E6F69A}"/>
              </a:ext>
            </a:extLst>
          </p:cNvPr>
          <p:cNvSpPr>
            <a:spLocks noChangeShapeType="1"/>
          </p:cNvSpPr>
          <p:nvPr/>
        </p:nvSpPr>
        <p:spPr bwMode="auto">
          <a:xfrm flipV="1">
            <a:off x="3810000" y="1524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07" name="Line 7">
            <a:extLst>
              <a:ext uri="{FF2B5EF4-FFF2-40B4-BE49-F238E27FC236}">
                <a16:creationId xmlns:a16="http://schemas.microsoft.com/office/drawing/2014/main" id="{2D5AE802-4692-44FF-B53D-60573FDF6F0E}"/>
              </a:ext>
            </a:extLst>
          </p:cNvPr>
          <p:cNvSpPr>
            <a:spLocks noChangeShapeType="1"/>
          </p:cNvSpPr>
          <p:nvPr/>
        </p:nvSpPr>
        <p:spPr bwMode="auto">
          <a:xfrm flipV="1">
            <a:off x="4267200" y="1524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08" name="Line 8">
            <a:extLst>
              <a:ext uri="{FF2B5EF4-FFF2-40B4-BE49-F238E27FC236}">
                <a16:creationId xmlns:a16="http://schemas.microsoft.com/office/drawing/2014/main" id="{11E1837B-E84F-45D6-86E1-4FD616BADB94}"/>
              </a:ext>
            </a:extLst>
          </p:cNvPr>
          <p:cNvSpPr>
            <a:spLocks noChangeShapeType="1"/>
          </p:cNvSpPr>
          <p:nvPr/>
        </p:nvSpPr>
        <p:spPr bwMode="auto">
          <a:xfrm flipV="1">
            <a:off x="4724400" y="1524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09" name="Line 9">
            <a:extLst>
              <a:ext uri="{FF2B5EF4-FFF2-40B4-BE49-F238E27FC236}">
                <a16:creationId xmlns:a16="http://schemas.microsoft.com/office/drawing/2014/main" id="{E08D4FB2-5F84-41E7-A01A-560A2939924C}"/>
              </a:ext>
            </a:extLst>
          </p:cNvPr>
          <p:cNvSpPr>
            <a:spLocks noChangeShapeType="1"/>
          </p:cNvSpPr>
          <p:nvPr/>
        </p:nvSpPr>
        <p:spPr bwMode="auto">
          <a:xfrm flipV="1">
            <a:off x="7239000" y="15240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210" name="Line 10">
            <a:extLst>
              <a:ext uri="{FF2B5EF4-FFF2-40B4-BE49-F238E27FC236}">
                <a16:creationId xmlns:a16="http://schemas.microsoft.com/office/drawing/2014/main" id="{7C745FC3-18FE-4975-9225-F89C26E7D032}"/>
              </a:ext>
            </a:extLst>
          </p:cNvPr>
          <p:cNvSpPr>
            <a:spLocks noChangeShapeType="1"/>
          </p:cNvSpPr>
          <p:nvPr/>
        </p:nvSpPr>
        <p:spPr bwMode="auto">
          <a:xfrm>
            <a:off x="3810000" y="1524000"/>
            <a:ext cx="34290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aphicFrame>
        <p:nvGraphicFramePr>
          <p:cNvPr id="51213" name="Object 13">
            <a:extLst>
              <a:ext uri="{FF2B5EF4-FFF2-40B4-BE49-F238E27FC236}">
                <a16:creationId xmlns:a16="http://schemas.microsoft.com/office/drawing/2014/main" id="{9A99485E-9CAF-4C1F-BAF0-CEA3F8FC17F0}"/>
              </a:ext>
            </a:extLst>
          </p:cNvPr>
          <p:cNvGraphicFramePr>
            <a:graphicFrameLocks noChangeAspect="1"/>
          </p:cNvGraphicFramePr>
          <p:nvPr>
            <p:ph sz="half" idx="2"/>
          </p:nvPr>
        </p:nvGraphicFramePr>
        <p:xfrm>
          <a:off x="6084888" y="2636838"/>
          <a:ext cx="2303462" cy="647700"/>
        </p:xfrm>
        <a:graphic>
          <a:graphicData uri="http://schemas.openxmlformats.org/presentationml/2006/ole">
            <mc:AlternateContent xmlns:mc="http://schemas.openxmlformats.org/markup-compatibility/2006">
              <mc:Choice xmlns:v="urn:schemas-microsoft-com:vml" Requires="v">
                <p:oleObj spid="_x0000_s51219" name="公式" r:id="rId3" imgW="1079500" imgH="419100" progId="Equation.3">
                  <p:embed/>
                </p:oleObj>
              </mc:Choice>
              <mc:Fallback>
                <p:oleObj name="公式" r:id="rId3" imgW="1079500" imgH="41910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888" y="2636838"/>
                        <a:ext cx="2303462" cy="647700"/>
                      </a:xfrm>
                      <a:prstGeom prst="rect">
                        <a:avLst/>
                      </a:prstGeom>
                      <a:solidFill>
                        <a:srgbClr val="66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1216" name="Rectangle 16">
            <a:extLst>
              <a:ext uri="{FF2B5EF4-FFF2-40B4-BE49-F238E27FC236}">
                <a16:creationId xmlns:a16="http://schemas.microsoft.com/office/drawing/2014/main" id="{2E0663D4-BFDC-4B00-8109-941332C63D2C}"/>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1215" name="Object 15">
            <a:extLst>
              <a:ext uri="{FF2B5EF4-FFF2-40B4-BE49-F238E27FC236}">
                <a16:creationId xmlns:a16="http://schemas.microsoft.com/office/drawing/2014/main" id="{9EF43885-55CE-4D6D-83BD-FB4BFE058190}"/>
              </a:ext>
            </a:extLst>
          </p:cNvPr>
          <p:cNvGraphicFramePr>
            <a:graphicFrameLocks noChangeAspect="1"/>
          </p:cNvGraphicFramePr>
          <p:nvPr/>
        </p:nvGraphicFramePr>
        <p:xfrm>
          <a:off x="4643438" y="3213100"/>
          <a:ext cx="2233612" cy="601663"/>
        </p:xfrm>
        <a:graphic>
          <a:graphicData uri="http://schemas.openxmlformats.org/presentationml/2006/ole">
            <mc:AlternateContent xmlns:mc="http://schemas.openxmlformats.org/markup-compatibility/2006">
              <mc:Choice xmlns:v="urn:schemas-microsoft-com:vml" Requires="v">
                <p:oleObj spid="_x0000_s51220" name="公式" r:id="rId5" imgW="1066800" imgH="457200" progId="Equation.3">
                  <p:embed/>
                </p:oleObj>
              </mc:Choice>
              <mc:Fallback>
                <p:oleObj name="公式" r:id="rId5" imgW="1066800" imgH="4572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3438" y="3213100"/>
                        <a:ext cx="2233612" cy="601663"/>
                      </a:xfrm>
                      <a:prstGeom prst="rect">
                        <a:avLst/>
                      </a:prstGeom>
                      <a:solidFill>
                        <a:srgbClr val="FF66CC"/>
                      </a:solidFill>
                    </p:spPr>
                  </p:pic>
                </p:oleObj>
              </mc:Fallback>
            </mc:AlternateContent>
          </a:graphicData>
        </a:graphic>
      </p:graphicFrame>
      <p:sp>
        <p:nvSpPr>
          <p:cNvPr id="51218" name="Rectangle 18">
            <a:extLst>
              <a:ext uri="{FF2B5EF4-FFF2-40B4-BE49-F238E27FC236}">
                <a16:creationId xmlns:a16="http://schemas.microsoft.com/office/drawing/2014/main" id="{C2822F98-A18E-4A9B-8F8E-40778BD42F05}"/>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51217" name="Object 17">
            <a:extLst>
              <a:ext uri="{FF2B5EF4-FFF2-40B4-BE49-F238E27FC236}">
                <a16:creationId xmlns:a16="http://schemas.microsoft.com/office/drawing/2014/main" id="{2936829B-532B-41DC-94CC-CE4E57176125}"/>
              </a:ext>
            </a:extLst>
          </p:cNvPr>
          <p:cNvGraphicFramePr>
            <a:graphicFrameLocks noChangeAspect="1"/>
          </p:cNvGraphicFramePr>
          <p:nvPr/>
        </p:nvGraphicFramePr>
        <p:xfrm>
          <a:off x="3059113" y="5661025"/>
          <a:ext cx="4897437" cy="863600"/>
        </p:xfrm>
        <a:graphic>
          <a:graphicData uri="http://schemas.openxmlformats.org/presentationml/2006/ole">
            <mc:AlternateContent xmlns:mc="http://schemas.openxmlformats.org/markup-compatibility/2006">
              <mc:Choice xmlns:v="urn:schemas-microsoft-com:vml" Requires="v">
                <p:oleObj spid="_x0000_s51221" name="公式" r:id="rId7" imgW="2616200" imgH="457200" progId="Equation.3">
                  <p:embed/>
                </p:oleObj>
              </mc:Choice>
              <mc:Fallback>
                <p:oleObj name="公式" r:id="rId7" imgW="2616200" imgH="457200" progId="Equation.3">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5661025"/>
                        <a:ext cx="4897437" cy="863600"/>
                      </a:xfrm>
                      <a:prstGeom prst="rect">
                        <a:avLst/>
                      </a:prstGeom>
                      <a:solidFill>
                        <a:srgbClr val="FFCCFF"/>
                      </a:solidFill>
                    </p:spPr>
                  </p:pic>
                </p:oleObj>
              </mc:Fallback>
            </mc:AlternateContent>
          </a:graphicData>
        </a:graphic>
      </p:graphicFrame>
    </p:spTree>
  </p:cSld>
  <p:clrMapOvr>
    <a:masterClrMapping/>
  </p:clrMapOvr>
  <p:transition spd="slow">
    <p:randomBar dir="vert"/>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灯片编号占位符 3">
            <a:extLst>
              <a:ext uri="{FF2B5EF4-FFF2-40B4-BE49-F238E27FC236}">
                <a16:creationId xmlns:a16="http://schemas.microsoft.com/office/drawing/2014/main" id="{658821F6-E73A-4E18-B26C-7834A2BC786B}"/>
              </a:ext>
            </a:extLst>
          </p:cNvPr>
          <p:cNvSpPr>
            <a:spLocks noGrp="1"/>
          </p:cNvSpPr>
          <p:nvPr>
            <p:ph type="sldNum" sz="quarter" idx="10"/>
          </p:nvPr>
        </p:nvSpPr>
        <p:spPr/>
        <p:txBody>
          <a:bodyPr/>
          <a:lstStyle/>
          <a:p>
            <a:fld id="{10AF0C38-7D52-4805-9C15-89A334CFC73B}" type="slidenum">
              <a:rPr lang="en-US" altLang="zh-CN"/>
              <a:pPr/>
              <a:t>90</a:t>
            </a:fld>
            <a:endParaRPr lang="en-US" altLang="zh-CN">
              <a:solidFill>
                <a:schemeClr val="tx1"/>
              </a:solidFill>
            </a:endParaRPr>
          </a:p>
        </p:txBody>
      </p:sp>
      <p:sp>
        <p:nvSpPr>
          <p:cNvPr id="158722" name="Rectangle 2">
            <a:extLst>
              <a:ext uri="{FF2B5EF4-FFF2-40B4-BE49-F238E27FC236}">
                <a16:creationId xmlns:a16="http://schemas.microsoft.com/office/drawing/2014/main" id="{8430EB35-9949-4B55-AE33-F5289B7FDE7E}"/>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第三节     概率分析</a:t>
            </a:r>
          </a:p>
        </p:txBody>
      </p:sp>
      <p:sp>
        <p:nvSpPr>
          <p:cNvPr id="158723" name="Rectangle 3">
            <a:extLst>
              <a:ext uri="{FF2B5EF4-FFF2-40B4-BE49-F238E27FC236}">
                <a16:creationId xmlns:a16="http://schemas.microsoft.com/office/drawing/2014/main" id="{04D4915C-E22C-4568-946C-CAE8B3680B9C}"/>
              </a:ext>
            </a:extLst>
          </p:cNvPr>
          <p:cNvSpPr>
            <a:spLocks noGrp="1" noChangeArrowheads="1"/>
          </p:cNvSpPr>
          <p:nvPr>
            <p:ph type="body" idx="1"/>
          </p:nvPr>
        </p:nvSpPr>
        <p:spPr>
          <a:xfrm>
            <a:off x="2438400" y="188913"/>
            <a:ext cx="6705600" cy="6408737"/>
          </a:xfrm>
        </p:spPr>
        <p:txBody>
          <a:bodyPr/>
          <a:lstStyle/>
          <a:p>
            <a:r>
              <a:rPr lang="zh-CN" altLang="en-US" sz="2000" b="1">
                <a:solidFill>
                  <a:srgbClr val="FF0000"/>
                </a:solidFill>
              </a:rPr>
              <a:t>解：</a:t>
            </a:r>
            <a:r>
              <a:rPr lang="zh-CN" altLang="en-US" sz="2000" b="1"/>
              <a:t>组合方案共有</a:t>
            </a:r>
            <a:r>
              <a:rPr lang="en-US" altLang="zh-CN" sz="2000" b="1"/>
              <a:t>3</a:t>
            </a:r>
            <a:r>
              <a:rPr lang="en-US" altLang="zh-CN" sz="2000" b="1" baseline="30000"/>
              <a:t>3</a:t>
            </a:r>
            <a:r>
              <a:rPr lang="en-US" altLang="zh-CN" sz="2000" b="1"/>
              <a:t>=9</a:t>
            </a:r>
            <a:r>
              <a:rPr lang="zh-CN" altLang="en-US" sz="2000" b="1"/>
              <a:t>个</a:t>
            </a:r>
          </a:p>
          <a:p>
            <a:r>
              <a:rPr lang="zh-CN" altLang="en-US" sz="2000" b="1"/>
              <a:t>    列表计算各组合方案的</a:t>
            </a:r>
            <a:r>
              <a:rPr lang="en-US" altLang="zh-CN" sz="2000" b="1"/>
              <a:t>NPV</a:t>
            </a:r>
            <a:r>
              <a:rPr lang="zh-CN" altLang="en-US" sz="2000" b="1"/>
              <a:t>和概率</a:t>
            </a:r>
            <a:r>
              <a:rPr lang="en-US" altLang="zh-CN" sz="2000" b="1"/>
              <a:t>P</a:t>
            </a:r>
          </a:p>
          <a:p>
            <a:endParaRPr lang="en-US" altLang="zh-CN" sz="2000" b="1"/>
          </a:p>
          <a:p>
            <a:endParaRPr lang="en-US" altLang="zh-CN" sz="2000" b="1"/>
          </a:p>
          <a:p>
            <a:endParaRPr lang="en-US" altLang="zh-CN" sz="2000" b="1"/>
          </a:p>
          <a:p>
            <a:endParaRPr lang="en-US" altLang="zh-CN" sz="2000" b="1"/>
          </a:p>
          <a:p>
            <a:endParaRPr lang="en-US" altLang="zh-CN" sz="2000" b="1"/>
          </a:p>
          <a:p>
            <a:endParaRPr lang="en-US" altLang="zh-CN" sz="2000" b="1"/>
          </a:p>
          <a:p>
            <a:endParaRPr lang="en-US" altLang="zh-CN" sz="2000" b="1"/>
          </a:p>
          <a:p>
            <a:endParaRPr lang="en-US" altLang="zh-CN" sz="2000" b="1"/>
          </a:p>
          <a:p>
            <a:endParaRPr lang="en-US" altLang="zh-CN" sz="2000" b="1"/>
          </a:p>
          <a:p>
            <a:endParaRPr lang="en-US" altLang="zh-CN" sz="2000" b="1"/>
          </a:p>
          <a:p>
            <a:endParaRPr lang="en-US" altLang="zh-CN" sz="2000" b="1"/>
          </a:p>
          <a:p>
            <a:endParaRPr lang="en-US" altLang="zh-CN" sz="2000" b="1"/>
          </a:p>
          <a:p>
            <a:endParaRPr lang="en-US" altLang="zh-CN" sz="2000" b="1"/>
          </a:p>
          <a:p>
            <a:r>
              <a:rPr lang="zh-CN" altLang="en-US" sz="2000" b="1"/>
              <a:t>由于</a:t>
            </a:r>
            <a:r>
              <a:rPr lang="en-US" altLang="zh-CN" sz="2000" b="1"/>
              <a:t>NPV&gt;0</a:t>
            </a:r>
            <a:r>
              <a:rPr lang="zh-CN" altLang="en-US" sz="2000" b="1"/>
              <a:t>， 所以方案可行。</a:t>
            </a:r>
          </a:p>
        </p:txBody>
      </p:sp>
      <p:graphicFrame>
        <p:nvGraphicFramePr>
          <p:cNvPr id="158724" name="Group 4">
            <a:extLst>
              <a:ext uri="{FF2B5EF4-FFF2-40B4-BE49-F238E27FC236}">
                <a16:creationId xmlns:a16="http://schemas.microsoft.com/office/drawing/2014/main" id="{995DA721-4671-499E-88A7-7FA4CBB167D6}"/>
              </a:ext>
            </a:extLst>
          </p:cNvPr>
          <p:cNvGraphicFramePr>
            <a:graphicFrameLocks noGrp="1"/>
          </p:cNvGraphicFramePr>
          <p:nvPr/>
        </p:nvGraphicFramePr>
        <p:xfrm>
          <a:off x="2411413" y="1125538"/>
          <a:ext cx="6481762" cy="3205162"/>
        </p:xfrm>
        <a:graphic>
          <a:graphicData uri="http://schemas.openxmlformats.org/drawingml/2006/table">
            <a:tbl>
              <a:tblPr/>
              <a:tblGrid>
                <a:gridCol w="936625">
                  <a:extLst>
                    <a:ext uri="{9D8B030D-6E8A-4147-A177-3AD203B41FA5}">
                      <a16:colId xmlns:a16="http://schemas.microsoft.com/office/drawing/2014/main" val="3451292929"/>
                    </a:ext>
                  </a:extLst>
                </a:gridCol>
                <a:gridCol w="792162">
                  <a:extLst>
                    <a:ext uri="{9D8B030D-6E8A-4147-A177-3AD203B41FA5}">
                      <a16:colId xmlns:a16="http://schemas.microsoft.com/office/drawing/2014/main" val="1968556641"/>
                    </a:ext>
                  </a:extLst>
                </a:gridCol>
                <a:gridCol w="3168650">
                  <a:extLst>
                    <a:ext uri="{9D8B030D-6E8A-4147-A177-3AD203B41FA5}">
                      <a16:colId xmlns:a16="http://schemas.microsoft.com/office/drawing/2014/main" val="4117451661"/>
                    </a:ext>
                  </a:extLst>
                </a:gridCol>
                <a:gridCol w="1584325">
                  <a:extLst>
                    <a:ext uri="{9D8B030D-6E8A-4147-A177-3AD203B41FA5}">
                      <a16:colId xmlns:a16="http://schemas.microsoft.com/office/drawing/2014/main" val="1078995131"/>
                    </a:ext>
                  </a:extLst>
                </a:gridCol>
              </a:tblGrid>
              <a:tr h="3587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市场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价格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概率</a:t>
                      </a:r>
                      <a:r>
                        <a:rPr kumimoji="1" lang="en-US" altLang="zh-CN" sz="16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836747075"/>
                  </a:ext>
                </a:extLst>
              </a:tr>
              <a:tr h="2397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畅销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高价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NPV=390(P/A,12%,5)-1000=405.95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P=0.2× 0.4=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577638035"/>
                  </a:ext>
                </a:extLst>
              </a:tr>
              <a:tr h="2651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畅销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中价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NPV=450(P/A,12%,5)-1000=622.25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P=0.2× 0.4=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801690398"/>
                  </a:ext>
                </a:extLst>
              </a:tr>
              <a:tr h="2905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畅销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低价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NPV=510(P/A,12%,5)-1000=838.55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P=0.2× 0.2= 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313384846"/>
                  </a:ext>
                </a:extLst>
              </a:tr>
              <a:tr h="3159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一般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高价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NPV=310(P/A,12%,5)-1000=117.55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P=0.6× 0.4= 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2439875513"/>
                  </a:ext>
                </a:extLst>
              </a:tr>
              <a:tr h="341313">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一般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中价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NPV=350(P/A,12%,5)-1000=261.75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P=0.6× 0.4= 0.24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131556705"/>
                  </a:ext>
                </a:extLst>
              </a:tr>
              <a:tr h="35877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一般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低价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NPV=390(P/A,12%,5)-1000=405.95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P=0.6× 0.2= 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3892974874"/>
                  </a:ext>
                </a:extLst>
              </a:tr>
              <a:tr h="2889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滞销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高价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NPV=230(P/A,12%,5)-1000= -170.85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P=0.2× 0.4=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445301618"/>
                  </a:ext>
                </a:extLst>
              </a:tr>
              <a:tr h="314325">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滞销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中价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NPV=250(P/A,12%,5)-1000= -98.75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P=0.2× 0.4= 0.08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4121974046"/>
                  </a:ext>
                </a:extLst>
              </a:tr>
              <a:tr h="266700">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a:t>
                      </a: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滞销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zh-CN"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低价 </a:t>
                      </a:r>
                      <a:r>
                        <a:rPr kumimoji="1" lang="en-US" altLang="zh-CN"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    NPV=270(P/A,12%,5)-1000= -26.65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lvl1pPr>
                        <a:spcBef>
                          <a:spcPct val="20000"/>
                        </a:spcBef>
                        <a:buClr>
                          <a:srgbClr val="FF3300"/>
                        </a:buClr>
                        <a:buSzPct val="70000"/>
                        <a:buFont typeface="Wingdings" panose="05000000000000000000" pitchFamily="2" charset="2"/>
                        <a:defRPr kumimoji="1" sz="2800">
                          <a:solidFill>
                            <a:schemeClr val="tx1"/>
                          </a:solidFill>
                          <a:latin typeface="Times New Roman" panose="02020603050405020304" pitchFamily="18" charset="0"/>
                          <a:ea typeface="宋体" panose="02010600030101010101" pitchFamily="2" charset="-122"/>
                        </a:defRPr>
                      </a:lvl1pPr>
                      <a:lvl2pPr>
                        <a:spcBef>
                          <a:spcPct val="20000"/>
                        </a:spcBef>
                        <a:buClr>
                          <a:srgbClr val="FF3300"/>
                        </a:buClr>
                        <a:buSzPct val="70000"/>
                        <a:buFont typeface="Wingdings" panose="05000000000000000000" pitchFamily="2" charset="2"/>
                        <a:defRPr kumimoji="1" sz="2400">
                          <a:solidFill>
                            <a:schemeClr val="tx1"/>
                          </a:solidFill>
                          <a:latin typeface="Times New Roman" panose="02020603050405020304" pitchFamily="18" charset="0"/>
                          <a:ea typeface="宋体" panose="02010600030101010101" pitchFamily="2" charset="-122"/>
                        </a:defRPr>
                      </a:lvl2pPr>
                      <a:lvl3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3pPr>
                      <a:lvl4pPr>
                        <a:spcBef>
                          <a:spcPct val="20000"/>
                        </a:spcBef>
                        <a:buClr>
                          <a:srgbClr val="FF3300"/>
                        </a:buClr>
                        <a:buSzPct val="70000"/>
                        <a:buFont typeface="Wingdings" panose="05000000000000000000" pitchFamily="2" charset="2"/>
                        <a:defRPr kumimoji="1" sz="2000">
                          <a:solidFill>
                            <a:schemeClr val="tx1"/>
                          </a:solidFill>
                          <a:latin typeface="Times New Roman" panose="02020603050405020304" pitchFamily="18" charset="0"/>
                          <a:ea typeface="宋体" panose="02010600030101010101" pitchFamily="2" charset="-122"/>
                        </a:defRPr>
                      </a:lvl4pPr>
                      <a:lvl5pPr>
                        <a:spcBef>
                          <a:spcPct val="20000"/>
                        </a:spcBef>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5pPr>
                      <a:lvl6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6pPr>
                      <a:lvl7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7pPr>
                      <a:lvl8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8pPr>
                      <a:lvl9pPr fontAlgn="base">
                        <a:spcBef>
                          <a:spcPct val="20000"/>
                        </a:spcBef>
                        <a:spcAft>
                          <a:spcPct val="0"/>
                        </a:spcAft>
                        <a:buClr>
                          <a:srgbClr val="FF3300"/>
                        </a:buClr>
                        <a:buSzPct val="70000"/>
                        <a:buFont typeface="Wingdings" panose="05000000000000000000" pitchFamily="2" charset="2"/>
                        <a:defRPr kumimoji="1">
                          <a:solidFill>
                            <a:schemeClr val="tx1"/>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None/>
                        <a:tabLst/>
                      </a:pPr>
                      <a:r>
                        <a:rPr kumimoji="1" lang="en-US" altLang="zh-CN" sz="1400" b="1" i="0" u="none" strike="noStrike" cap="none" normalizeH="0" baseline="0">
                          <a:ln>
                            <a:noFill/>
                          </a:ln>
                          <a:solidFill>
                            <a:schemeClr val="tx1"/>
                          </a:solidFill>
                          <a:effectLst/>
                          <a:latin typeface="Times New Roman" panose="02020603050405020304" pitchFamily="18" charset="0"/>
                          <a:ea typeface="宋体" panose="02010600030101010101" pitchFamily="2" charset="-122"/>
                        </a:rPr>
                        <a:t>P=0.2× 0.2= 0.04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extLst>
                  <a:ext uri="{0D108BD9-81ED-4DB2-BD59-A6C34878D82A}">
                    <a16:rowId xmlns:a16="http://schemas.microsoft.com/office/drawing/2014/main" val="1499556850"/>
                  </a:ext>
                </a:extLst>
              </a:tr>
            </a:tbl>
          </a:graphicData>
        </a:graphic>
      </p:graphicFrame>
      <p:sp>
        <p:nvSpPr>
          <p:cNvPr id="158781" name="Rectangle 61">
            <a:extLst>
              <a:ext uri="{FF2B5EF4-FFF2-40B4-BE49-F238E27FC236}">
                <a16:creationId xmlns:a16="http://schemas.microsoft.com/office/drawing/2014/main" id="{8B6948A4-86C2-4FA0-8C9A-8ABC7DDC4448}"/>
              </a:ext>
            </a:extLst>
          </p:cNvPr>
          <p:cNvSpPr>
            <a:spLocks noChangeArrowheads="1"/>
          </p:cNvSpPr>
          <p:nvPr/>
        </p:nvSpPr>
        <p:spPr bwMode="auto">
          <a:xfrm>
            <a:off x="0" y="3205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58782" name="Object 62">
            <a:extLst>
              <a:ext uri="{FF2B5EF4-FFF2-40B4-BE49-F238E27FC236}">
                <a16:creationId xmlns:a16="http://schemas.microsoft.com/office/drawing/2014/main" id="{AD5C5C39-1CD7-433A-B004-8EE15DA24ACB}"/>
              </a:ext>
            </a:extLst>
          </p:cNvPr>
          <p:cNvGraphicFramePr>
            <a:graphicFrameLocks noChangeAspect="1"/>
          </p:cNvGraphicFramePr>
          <p:nvPr/>
        </p:nvGraphicFramePr>
        <p:xfrm>
          <a:off x="2916238" y="4724400"/>
          <a:ext cx="3960812" cy="736600"/>
        </p:xfrm>
        <a:graphic>
          <a:graphicData uri="http://schemas.openxmlformats.org/presentationml/2006/ole">
            <mc:AlternateContent xmlns:mc="http://schemas.openxmlformats.org/markup-compatibility/2006">
              <mc:Choice xmlns:v="urn:schemas-microsoft-com:vml" Requires="v">
                <p:oleObj spid="_x0000_s158783" name="公式" r:id="rId3" imgW="2298700" imgH="444500" progId="Equation.3">
                  <p:embed/>
                </p:oleObj>
              </mc:Choice>
              <mc:Fallback>
                <p:oleObj name="公式" r:id="rId3" imgW="2298700" imgH="444500" progId="Equation.3">
                  <p:embed/>
                  <p:pic>
                    <p:nvPicPr>
                      <p:cNvPr id="0" name="Object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6238" y="4724400"/>
                        <a:ext cx="3960812" cy="736600"/>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灯片编号占位符 3">
            <a:extLst>
              <a:ext uri="{FF2B5EF4-FFF2-40B4-BE49-F238E27FC236}">
                <a16:creationId xmlns:a16="http://schemas.microsoft.com/office/drawing/2014/main" id="{37E0C6D1-487F-4509-A4D1-D7C39324F22A}"/>
              </a:ext>
            </a:extLst>
          </p:cNvPr>
          <p:cNvSpPr>
            <a:spLocks noGrp="1"/>
          </p:cNvSpPr>
          <p:nvPr>
            <p:ph type="sldNum" sz="quarter" idx="10"/>
          </p:nvPr>
        </p:nvSpPr>
        <p:spPr/>
        <p:txBody>
          <a:bodyPr/>
          <a:lstStyle/>
          <a:p>
            <a:fld id="{EC02BD68-27DE-4028-AA19-03B8D7DD7D4E}" type="slidenum">
              <a:rPr lang="en-US" altLang="zh-CN"/>
              <a:pPr/>
              <a:t>91</a:t>
            </a:fld>
            <a:endParaRPr lang="en-US" altLang="zh-CN">
              <a:solidFill>
                <a:schemeClr val="tx1"/>
              </a:solidFill>
            </a:endParaRPr>
          </a:p>
        </p:txBody>
      </p:sp>
      <p:sp>
        <p:nvSpPr>
          <p:cNvPr id="159746" name="Rectangle 2">
            <a:extLst>
              <a:ext uri="{FF2B5EF4-FFF2-40B4-BE49-F238E27FC236}">
                <a16:creationId xmlns:a16="http://schemas.microsoft.com/office/drawing/2014/main" id="{A2962DF6-99FC-46A4-862B-EA45E14B0AFA}"/>
              </a:ext>
            </a:extLst>
          </p:cNvPr>
          <p:cNvSpPr>
            <a:spLocks noChangeArrowheads="1"/>
          </p:cNvSpPr>
          <p:nvPr>
            <p:ph type="title"/>
          </p:nvPr>
        </p:nvSpPr>
        <p:spPr bwMode="auto">
          <a:xfrm>
            <a:off x="862013" y="188913"/>
            <a:ext cx="1143000" cy="6669087"/>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第四节     决策树分析法</a:t>
            </a:r>
          </a:p>
        </p:txBody>
      </p:sp>
      <p:sp>
        <p:nvSpPr>
          <p:cNvPr id="159747" name="Rectangle 3">
            <a:extLst>
              <a:ext uri="{FF2B5EF4-FFF2-40B4-BE49-F238E27FC236}">
                <a16:creationId xmlns:a16="http://schemas.microsoft.com/office/drawing/2014/main" id="{68863F6F-EEBA-48C9-B5E0-B02A8A1BB05A}"/>
              </a:ext>
            </a:extLst>
          </p:cNvPr>
          <p:cNvSpPr>
            <a:spLocks noGrp="1" noChangeArrowheads="1"/>
          </p:cNvSpPr>
          <p:nvPr>
            <p:ph type="body" idx="1"/>
          </p:nvPr>
        </p:nvSpPr>
        <p:spPr>
          <a:xfrm>
            <a:off x="2438400" y="0"/>
            <a:ext cx="6705600" cy="6858000"/>
          </a:xfrm>
        </p:spPr>
        <p:txBody>
          <a:bodyPr/>
          <a:lstStyle/>
          <a:p>
            <a:r>
              <a:rPr lang="zh-CN" altLang="en-US" sz="2000" b="1"/>
              <a:t>决策树用于方案的选择比较好。</a:t>
            </a:r>
          </a:p>
          <a:p>
            <a:r>
              <a:rPr lang="zh-CN" altLang="en-US" sz="2400" b="1">
                <a:solidFill>
                  <a:srgbClr val="FF0000"/>
                </a:solidFill>
              </a:rPr>
              <a:t>一、决策分析的基本原理</a:t>
            </a:r>
          </a:p>
          <a:p>
            <a:r>
              <a:rPr lang="zh-CN" altLang="en-US" sz="2000" b="1"/>
              <a:t>分析在不同的自然状态下如何选择方案。</a:t>
            </a:r>
          </a:p>
          <a:p>
            <a:r>
              <a:rPr lang="zh-CN" altLang="en-US" sz="2000" b="1">
                <a:solidFill>
                  <a:schemeClr val="accent2"/>
                </a:solidFill>
              </a:rPr>
              <a:t>条件：</a:t>
            </a:r>
          </a:p>
          <a:p>
            <a:r>
              <a:rPr lang="zh-CN" altLang="en-US" sz="2000" b="1">
                <a:solidFill>
                  <a:schemeClr val="accent2"/>
                </a:solidFill>
              </a:rPr>
              <a:t>存在决策者希望达到的目标（如收益最大或损失最小；</a:t>
            </a:r>
          </a:p>
          <a:p>
            <a:r>
              <a:rPr lang="zh-CN" altLang="en-US" sz="2000" b="1">
                <a:solidFill>
                  <a:schemeClr val="accent2"/>
                </a:solidFill>
              </a:rPr>
              <a:t>存在两个及其以上的选择方案</a:t>
            </a:r>
          </a:p>
          <a:p>
            <a:r>
              <a:rPr lang="zh-CN" altLang="en-US" sz="2000" b="1">
                <a:solidFill>
                  <a:schemeClr val="accent2"/>
                </a:solidFill>
              </a:rPr>
              <a:t>存在两种以上的自然状态</a:t>
            </a:r>
          </a:p>
          <a:p>
            <a:r>
              <a:rPr lang="zh-CN" altLang="en-US" sz="2000" b="1">
                <a:solidFill>
                  <a:schemeClr val="accent2"/>
                </a:solidFill>
              </a:rPr>
              <a:t>各种不同方案在不同自然状态下的损益值可以计算出来</a:t>
            </a:r>
          </a:p>
          <a:p>
            <a:endParaRPr lang="zh-CN" altLang="en-US" sz="2000" b="1">
              <a:solidFill>
                <a:schemeClr val="accent2"/>
              </a:solidFill>
            </a:endParaRPr>
          </a:p>
          <a:p>
            <a:r>
              <a:rPr lang="zh-CN" altLang="en-US" sz="2000" b="1">
                <a:solidFill>
                  <a:schemeClr val="accent2"/>
                </a:solidFill>
              </a:rPr>
              <a:t>决策树由不同的节点和概率分枝组成。</a:t>
            </a:r>
          </a:p>
          <a:p>
            <a:r>
              <a:rPr lang="zh-CN" altLang="en-US" sz="2000" b="1">
                <a:solidFill>
                  <a:schemeClr val="accent2"/>
                </a:solidFill>
              </a:rPr>
              <a:t>    </a:t>
            </a:r>
            <a:r>
              <a:rPr lang="en-US" altLang="zh-CN" sz="2000" b="1">
                <a:solidFill>
                  <a:schemeClr val="accent2"/>
                </a:solidFill>
              </a:rPr>
              <a:t>——</a:t>
            </a:r>
            <a:r>
              <a:rPr lang="zh-CN" altLang="en-US" sz="2000" b="1">
                <a:solidFill>
                  <a:schemeClr val="accent2"/>
                </a:solidFill>
              </a:rPr>
              <a:t>决策点，从决策点后引出的每一分枝表示一个可 </a:t>
            </a:r>
          </a:p>
          <a:p>
            <a:r>
              <a:rPr lang="zh-CN" altLang="en-US" sz="2000" b="1">
                <a:solidFill>
                  <a:schemeClr val="accent2"/>
                </a:solidFill>
              </a:rPr>
              <a:t>             供选择的方案。</a:t>
            </a:r>
          </a:p>
          <a:p>
            <a:r>
              <a:rPr lang="zh-CN" altLang="en-US" sz="2000" b="1">
                <a:solidFill>
                  <a:schemeClr val="accent2"/>
                </a:solidFill>
              </a:rPr>
              <a:t>     </a:t>
            </a:r>
            <a:r>
              <a:rPr lang="en-US" altLang="zh-CN" sz="2000" b="1">
                <a:solidFill>
                  <a:schemeClr val="accent2"/>
                </a:solidFill>
              </a:rPr>
              <a:t>——</a:t>
            </a:r>
            <a:r>
              <a:rPr lang="zh-CN" altLang="en-US" sz="2000" b="1">
                <a:solidFill>
                  <a:schemeClr val="accent2"/>
                </a:solidFill>
              </a:rPr>
              <a:t>状态点，从状态点后引出的每一分枝表示一个</a:t>
            </a:r>
          </a:p>
          <a:p>
            <a:r>
              <a:rPr lang="zh-CN" altLang="en-US" sz="2000" b="1">
                <a:solidFill>
                  <a:schemeClr val="accent2"/>
                </a:solidFill>
              </a:rPr>
              <a:t>            可能的自然状态。</a:t>
            </a:r>
          </a:p>
          <a:p>
            <a:r>
              <a:rPr lang="zh-CN" altLang="en-US" sz="2000" b="1">
                <a:solidFill>
                  <a:schemeClr val="accent2"/>
                </a:solidFill>
              </a:rPr>
              <a:t> </a:t>
            </a:r>
            <a:r>
              <a:rPr lang="zh-CN" altLang="en-US" sz="2400" b="1">
                <a:solidFill>
                  <a:srgbClr val="FF0000"/>
                </a:solidFill>
              </a:rPr>
              <a:t>二、选择准则</a:t>
            </a:r>
          </a:p>
          <a:p>
            <a:r>
              <a:rPr lang="en-US" altLang="zh-CN" sz="2000" b="1">
                <a:solidFill>
                  <a:srgbClr val="008000"/>
                </a:solidFill>
              </a:rPr>
              <a:t>1</a:t>
            </a:r>
            <a:r>
              <a:rPr lang="zh-CN" altLang="en-US" sz="2000" b="1">
                <a:solidFill>
                  <a:srgbClr val="008000"/>
                </a:solidFill>
              </a:rPr>
              <a:t>、期望值最大的原则</a:t>
            </a:r>
          </a:p>
          <a:p>
            <a:r>
              <a:rPr lang="zh-CN" altLang="en-US" sz="2000" b="1">
                <a:solidFill>
                  <a:srgbClr val="008000"/>
                </a:solidFill>
              </a:rPr>
              <a:t>  </a:t>
            </a:r>
            <a:r>
              <a:rPr lang="zh-CN" altLang="en-US" sz="2000" b="1">
                <a:solidFill>
                  <a:srgbClr val="CC3300"/>
                </a:solidFill>
              </a:rPr>
              <a:t>用节点的期望值进行比较。</a:t>
            </a:r>
          </a:p>
          <a:p>
            <a:r>
              <a:rPr lang="en-US" altLang="zh-CN" sz="2000" b="1">
                <a:solidFill>
                  <a:srgbClr val="008000"/>
                </a:solidFill>
              </a:rPr>
              <a:t>2</a:t>
            </a:r>
            <a:r>
              <a:rPr lang="zh-CN" altLang="en-US" sz="2000" b="1">
                <a:solidFill>
                  <a:srgbClr val="008000"/>
                </a:solidFill>
              </a:rPr>
              <a:t>、方差最小的原则</a:t>
            </a:r>
          </a:p>
        </p:txBody>
      </p:sp>
      <p:sp>
        <p:nvSpPr>
          <p:cNvPr id="159748" name="Rectangle 4">
            <a:extLst>
              <a:ext uri="{FF2B5EF4-FFF2-40B4-BE49-F238E27FC236}">
                <a16:creationId xmlns:a16="http://schemas.microsoft.com/office/drawing/2014/main" id="{5982E210-8F90-48A9-B801-D8F4414798E1}"/>
              </a:ext>
            </a:extLst>
          </p:cNvPr>
          <p:cNvSpPr>
            <a:spLocks noChangeArrowheads="1"/>
          </p:cNvSpPr>
          <p:nvPr/>
        </p:nvSpPr>
        <p:spPr bwMode="auto">
          <a:xfrm>
            <a:off x="2843213" y="3860800"/>
            <a:ext cx="215900" cy="2159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59749" name="Oval 5">
            <a:extLst>
              <a:ext uri="{FF2B5EF4-FFF2-40B4-BE49-F238E27FC236}">
                <a16:creationId xmlns:a16="http://schemas.microsoft.com/office/drawing/2014/main" id="{8B2E518A-C310-4631-8A7A-65722591A250}"/>
              </a:ext>
            </a:extLst>
          </p:cNvPr>
          <p:cNvSpPr>
            <a:spLocks noChangeArrowheads="1"/>
          </p:cNvSpPr>
          <p:nvPr/>
        </p:nvSpPr>
        <p:spPr bwMode="auto">
          <a:xfrm>
            <a:off x="2771775" y="4508500"/>
            <a:ext cx="287338" cy="287338"/>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spd="slow">
    <p:randomBar dir="ver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灯片编号占位符 3">
            <a:extLst>
              <a:ext uri="{FF2B5EF4-FFF2-40B4-BE49-F238E27FC236}">
                <a16:creationId xmlns:a16="http://schemas.microsoft.com/office/drawing/2014/main" id="{E14A52A8-C25A-49E7-B114-BB53B63A9569}"/>
              </a:ext>
            </a:extLst>
          </p:cNvPr>
          <p:cNvSpPr>
            <a:spLocks noGrp="1"/>
          </p:cNvSpPr>
          <p:nvPr>
            <p:ph type="sldNum" sz="quarter" idx="10"/>
          </p:nvPr>
        </p:nvSpPr>
        <p:spPr/>
        <p:txBody>
          <a:bodyPr/>
          <a:lstStyle/>
          <a:p>
            <a:fld id="{7EFDBB85-6B64-4706-B8DC-2C6894F93027}" type="slidenum">
              <a:rPr lang="en-US" altLang="zh-CN"/>
              <a:pPr/>
              <a:t>92</a:t>
            </a:fld>
            <a:endParaRPr lang="en-US" altLang="zh-CN">
              <a:solidFill>
                <a:schemeClr val="tx1"/>
              </a:solidFill>
            </a:endParaRPr>
          </a:p>
        </p:txBody>
      </p:sp>
      <p:sp>
        <p:nvSpPr>
          <p:cNvPr id="160770" name="Rectangle 2">
            <a:extLst>
              <a:ext uri="{FF2B5EF4-FFF2-40B4-BE49-F238E27FC236}">
                <a16:creationId xmlns:a16="http://schemas.microsoft.com/office/drawing/2014/main" id="{81B52CC1-FA99-4CD8-A560-7BEE83F59485}"/>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第四节     决策树分析法</a:t>
            </a:r>
          </a:p>
        </p:txBody>
      </p:sp>
      <p:sp>
        <p:nvSpPr>
          <p:cNvPr id="160771" name="Rectangle 3">
            <a:extLst>
              <a:ext uri="{FF2B5EF4-FFF2-40B4-BE49-F238E27FC236}">
                <a16:creationId xmlns:a16="http://schemas.microsoft.com/office/drawing/2014/main" id="{D65C7423-3000-48B1-9E21-80FC7D8ACC21}"/>
              </a:ext>
            </a:extLst>
          </p:cNvPr>
          <p:cNvSpPr>
            <a:spLocks noGrp="1" noChangeArrowheads="1"/>
          </p:cNvSpPr>
          <p:nvPr>
            <p:ph type="body" idx="1"/>
          </p:nvPr>
        </p:nvSpPr>
        <p:spPr>
          <a:xfrm>
            <a:off x="2438400" y="188913"/>
            <a:ext cx="6705600" cy="6480175"/>
          </a:xfrm>
        </p:spPr>
        <p:txBody>
          <a:bodyPr/>
          <a:lstStyle/>
          <a:p>
            <a:r>
              <a:rPr lang="zh-CN" altLang="en-US" sz="2000" b="1">
                <a:solidFill>
                  <a:srgbClr val="FF0000"/>
                </a:solidFill>
              </a:rPr>
              <a:t>例</a:t>
            </a:r>
            <a:r>
              <a:rPr lang="en-US" altLang="zh-CN" sz="2000" b="1">
                <a:solidFill>
                  <a:srgbClr val="FF0000"/>
                </a:solidFill>
              </a:rPr>
              <a:t>6</a:t>
            </a:r>
            <a:r>
              <a:rPr lang="zh-CN" altLang="en-US" sz="2000" b="1">
                <a:solidFill>
                  <a:srgbClr val="FF0000"/>
                </a:solidFill>
              </a:rPr>
              <a:t>：</a:t>
            </a:r>
            <a:r>
              <a:rPr lang="zh-CN" altLang="en-US" sz="2000" b="1">
                <a:solidFill>
                  <a:srgbClr val="008000"/>
                </a:solidFill>
              </a:rPr>
              <a:t>某企业现在有两个方案，新建厂房和改造厂房。新建需要投资</a:t>
            </a:r>
            <a:r>
              <a:rPr lang="en-US" altLang="zh-CN" sz="2000" b="1">
                <a:solidFill>
                  <a:srgbClr val="008000"/>
                </a:solidFill>
              </a:rPr>
              <a:t>1000</a:t>
            </a:r>
            <a:r>
              <a:rPr lang="zh-CN" altLang="en-US" sz="2000" b="1">
                <a:solidFill>
                  <a:srgbClr val="008000"/>
                </a:solidFill>
              </a:rPr>
              <a:t>万元，改造只需要投资</a:t>
            </a:r>
            <a:r>
              <a:rPr lang="en-US" altLang="zh-CN" sz="2000" b="1">
                <a:solidFill>
                  <a:srgbClr val="008000"/>
                </a:solidFill>
              </a:rPr>
              <a:t>500</a:t>
            </a:r>
            <a:r>
              <a:rPr lang="zh-CN" altLang="en-US" sz="2000" b="1">
                <a:solidFill>
                  <a:srgbClr val="008000"/>
                </a:solidFill>
              </a:rPr>
              <a:t>万元。无论是哪个方案实施后，市场均会出现两种自然状态，即产品畅销和滞销。畅销的概率为</a:t>
            </a:r>
            <a:r>
              <a:rPr lang="en-US" altLang="zh-CN" sz="2000" b="1">
                <a:solidFill>
                  <a:srgbClr val="008000"/>
                </a:solidFill>
              </a:rPr>
              <a:t>0.65</a:t>
            </a:r>
            <a:r>
              <a:rPr lang="zh-CN" altLang="en-US" sz="2000" b="1">
                <a:solidFill>
                  <a:srgbClr val="008000"/>
                </a:solidFill>
              </a:rPr>
              <a:t>，滞销的概率为</a:t>
            </a:r>
            <a:r>
              <a:rPr lang="en-US" altLang="zh-CN" sz="2000" b="1">
                <a:solidFill>
                  <a:srgbClr val="008000"/>
                </a:solidFill>
              </a:rPr>
              <a:t>0.35</a:t>
            </a:r>
            <a:r>
              <a:rPr lang="zh-CN" altLang="en-US" sz="2000" b="1">
                <a:solidFill>
                  <a:srgbClr val="008000"/>
                </a:solidFill>
              </a:rPr>
              <a:t>。新建厂房畅销时年净收益为</a:t>
            </a:r>
            <a:r>
              <a:rPr lang="en-US" altLang="zh-CN" sz="2000" b="1">
                <a:solidFill>
                  <a:srgbClr val="008000"/>
                </a:solidFill>
              </a:rPr>
              <a:t>400</a:t>
            </a:r>
            <a:r>
              <a:rPr lang="zh-CN" altLang="en-US" sz="2000" b="1">
                <a:solidFill>
                  <a:srgbClr val="008000"/>
                </a:solidFill>
              </a:rPr>
              <a:t>万元，新建厂房滞销时每年将亏损为</a:t>
            </a:r>
            <a:r>
              <a:rPr lang="en-US" altLang="zh-CN" sz="2000" b="1">
                <a:solidFill>
                  <a:srgbClr val="008000"/>
                </a:solidFill>
              </a:rPr>
              <a:t>100</a:t>
            </a:r>
            <a:r>
              <a:rPr lang="zh-CN" altLang="en-US" sz="2000" b="1">
                <a:solidFill>
                  <a:srgbClr val="008000"/>
                </a:solidFill>
              </a:rPr>
              <a:t>万元。改造厂房畅销时年净收益为</a:t>
            </a:r>
            <a:r>
              <a:rPr lang="en-US" altLang="zh-CN" sz="2000" b="1">
                <a:solidFill>
                  <a:srgbClr val="008000"/>
                </a:solidFill>
              </a:rPr>
              <a:t>200</a:t>
            </a:r>
            <a:r>
              <a:rPr lang="zh-CN" altLang="en-US" sz="2000" b="1">
                <a:solidFill>
                  <a:srgbClr val="008000"/>
                </a:solidFill>
              </a:rPr>
              <a:t>万元，改造厂房滞销时年净收益为</a:t>
            </a:r>
            <a:r>
              <a:rPr lang="en-US" altLang="zh-CN" sz="2000" b="1">
                <a:solidFill>
                  <a:srgbClr val="008000"/>
                </a:solidFill>
              </a:rPr>
              <a:t>50</a:t>
            </a:r>
            <a:r>
              <a:rPr lang="zh-CN" altLang="en-US" sz="2000" b="1">
                <a:solidFill>
                  <a:srgbClr val="008000"/>
                </a:solidFill>
              </a:rPr>
              <a:t>万元。若年折现率为</a:t>
            </a:r>
            <a:r>
              <a:rPr lang="en-US" altLang="zh-CN" sz="2000" b="1">
                <a:solidFill>
                  <a:srgbClr val="008000"/>
                </a:solidFill>
              </a:rPr>
              <a:t>10%</a:t>
            </a:r>
            <a:r>
              <a:rPr lang="zh-CN" altLang="en-US" sz="2000" b="1">
                <a:solidFill>
                  <a:srgbClr val="008000"/>
                </a:solidFill>
              </a:rPr>
              <a:t>，寿命期为</a:t>
            </a:r>
            <a:r>
              <a:rPr lang="en-US" altLang="zh-CN" sz="2000" b="1">
                <a:solidFill>
                  <a:srgbClr val="008000"/>
                </a:solidFill>
              </a:rPr>
              <a:t>10</a:t>
            </a:r>
            <a:r>
              <a:rPr lang="zh-CN" altLang="en-US" sz="2000" b="1">
                <a:solidFill>
                  <a:srgbClr val="008000"/>
                </a:solidFill>
              </a:rPr>
              <a:t>年，试问企业应该选择那种方案？</a:t>
            </a:r>
          </a:p>
          <a:p>
            <a:r>
              <a:rPr lang="zh-CN" altLang="en-US" sz="2000" b="1">
                <a:solidFill>
                  <a:srgbClr val="FF0000"/>
                </a:solidFill>
              </a:rPr>
              <a:t>解：</a:t>
            </a:r>
            <a:r>
              <a:rPr lang="zh-CN" altLang="en-US" sz="2000" b="1">
                <a:solidFill>
                  <a:schemeClr val="accent2"/>
                </a:solidFill>
              </a:rPr>
              <a:t>决策数图如下</a:t>
            </a:r>
            <a:r>
              <a:rPr lang="en-US" altLang="zh-CN" sz="2000" b="1">
                <a:solidFill>
                  <a:schemeClr val="accent2"/>
                </a:solidFill>
              </a:rPr>
              <a:t>:</a:t>
            </a:r>
          </a:p>
          <a:p>
            <a:r>
              <a:rPr lang="en-US" altLang="zh-CN" sz="1800" b="1">
                <a:solidFill>
                  <a:schemeClr val="accent2"/>
                </a:solidFill>
              </a:rPr>
              <a:t>                                  </a:t>
            </a:r>
            <a:r>
              <a:rPr lang="zh-CN" altLang="en-US" sz="1800" b="1">
                <a:solidFill>
                  <a:schemeClr val="accent2"/>
                </a:solidFill>
              </a:rPr>
              <a:t>畅销             </a:t>
            </a:r>
            <a:r>
              <a:rPr lang="en-US" altLang="zh-CN" sz="1800" b="1">
                <a:solidFill>
                  <a:schemeClr val="accent2"/>
                </a:solidFill>
              </a:rPr>
              <a:t>NB=400</a:t>
            </a:r>
            <a:r>
              <a:rPr lang="en-US" altLang="zh-CN" sz="2000" b="1">
                <a:solidFill>
                  <a:schemeClr val="accent2"/>
                </a:solidFill>
              </a:rPr>
              <a:t>           </a:t>
            </a:r>
          </a:p>
          <a:p>
            <a:pPr>
              <a:buFont typeface="Wingdings" panose="05000000000000000000" pitchFamily="2" charset="2"/>
              <a:buNone/>
            </a:pPr>
            <a:r>
              <a:rPr lang="en-US" altLang="zh-CN" sz="1800" b="1">
                <a:solidFill>
                  <a:srgbClr val="008000"/>
                </a:solidFill>
              </a:rPr>
              <a:t>                                         0.65  </a:t>
            </a:r>
          </a:p>
          <a:p>
            <a:r>
              <a:rPr lang="en-US" altLang="zh-CN" sz="1800"/>
              <a:t>    </a:t>
            </a:r>
            <a:r>
              <a:rPr lang="zh-CN" altLang="en-US" sz="1800" b="1">
                <a:solidFill>
                  <a:srgbClr val="3333FF"/>
                </a:solidFill>
              </a:rPr>
              <a:t>新建    </a:t>
            </a:r>
            <a:r>
              <a:rPr lang="en-US" altLang="zh-CN" sz="1800" b="1">
                <a:solidFill>
                  <a:srgbClr val="3333FF"/>
                </a:solidFill>
                <a:latin typeface="宋体" panose="02010600030101010101" pitchFamily="2" charset="-122"/>
              </a:rPr>
              <a:t>-</a:t>
            </a:r>
            <a:r>
              <a:rPr lang="en-US" altLang="zh-CN" sz="1800" b="1">
                <a:solidFill>
                  <a:srgbClr val="3333FF"/>
                </a:solidFill>
              </a:rPr>
              <a:t>1000    </a:t>
            </a:r>
            <a:r>
              <a:rPr lang="zh-CN" altLang="en-US" sz="1800" b="1">
                <a:solidFill>
                  <a:srgbClr val="3333FF"/>
                </a:solidFill>
              </a:rPr>
              <a:t>滞销  </a:t>
            </a:r>
            <a:r>
              <a:rPr lang="en-US" altLang="zh-CN" sz="1800" b="1">
                <a:solidFill>
                  <a:srgbClr val="3333FF"/>
                </a:solidFill>
              </a:rPr>
              <a:t>0.35</a:t>
            </a:r>
          </a:p>
          <a:p>
            <a:r>
              <a:rPr lang="en-US" altLang="zh-CN" sz="1800" b="1">
                <a:solidFill>
                  <a:srgbClr val="3333FF"/>
                </a:solidFill>
              </a:rPr>
              <a:t>                                                      NB= </a:t>
            </a:r>
            <a:r>
              <a:rPr lang="en-US" altLang="zh-CN" sz="1800" b="1">
                <a:solidFill>
                  <a:srgbClr val="3333FF"/>
                </a:solidFill>
                <a:latin typeface="宋体" panose="02010600030101010101" pitchFamily="2" charset="-122"/>
              </a:rPr>
              <a:t>-</a:t>
            </a:r>
            <a:r>
              <a:rPr lang="en-US" altLang="zh-CN" sz="1800" b="1">
                <a:solidFill>
                  <a:srgbClr val="3333FF"/>
                </a:solidFill>
              </a:rPr>
              <a:t>100           </a:t>
            </a:r>
          </a:p>
          <a:p>
            <a:r>
              <a:rPr lang="en-US" altLang="zh-CN" sz="1800" b="1">
                <a:solidFill>
                  <a:srgbClr val="3333FF"/>
                </a:solidFill>
              </a:rPr>
              <a:t>     </a:t>
            </a:r>
            <a:r>
              <a:rPr lang="zh-CN" altLang="en-US" sz="1800" b="1">
                <a:solidFill>
                  <a:srgbClr val="3333FF"/>
                </a:solidFill>
              </a:rPr>
              <a:t>改建                     畅销            </a:t>
            </a:r>
            <a:r>
              <a:rPr lang="en-US" altLang="zh-CN" sz="1800" b="1">
                <a:solidFill>
                  <a:srgbClr val="3333FF"/>
                </a:solidFill>
              </a:rPr>
              <a:t>NB=200</a:t>
            </a:r>
          </a:p>
          <a:p>
            <a:r>
              <a:rPr lang="en-US" altLang="zh-CN" sz="1800" b="1">
                <a:solidFill>
                  <a:srgbClr val="3333FF"/>
                </a:solidFill>
              </a:rPr>
              <a:t>          -500                    0.65</a:t>
            </a:r>
          </a:p>
          <a:p>
            <a:r>
              <a:rPr lang="en-US" altLang="zh-CN" sz="1800" b="1">
                <a:solidFill>
                  <a:srgbClr val="3333FF"/>
                </a:solidFill>
              </a:rPr>
              <a:t>                              </a:t>
            </a:r>
            <a:r>
              <a:rPr lang="zh-CN" altLang="en-US" sz="1800" b="1">
                <a:solidFill>
                  <a:srgbClr val="3333FF"/>
                </a:solidFill>
              </a:rPr>
              <a:t>滞销  </a:t>
            </a:r>
            <a:r>
              <a:rPr lang="en-US" altLang="zh-CN" sz="1800" b="1">
                <a:solidFill>
                  <a:srgbClr val="3333FF"/>
                </a:solidFill>
              </a:rPr>
              <a:t>0.35</a:t>
            </a:r>
          </a:p>
          <a:p>
            <a:r>
              <a:rPr lang="en-US" altLang="zh-CN" sz="1800" b="1">
                <a:solidFill>
                  <a:srgbClr val="3333FF"/>
                </a:solidFill>
              </a:rPr>
              <a:t>                                                      NB=50</a:t>
            </a:r>
          </a:p>
          <a:p>
            <a:r>
              <a:rPr lang="en-US" altLang="zh-CN" sz="1800" b="1">
                <a:solidFill>
                  <a:srgbClr val="3333FF"/>
                </a:solidFill>
              </a:rPr>
              <a:t>   </a:t>
            </a:r>
            <a:r>
              <a:rPr lang="zh-CN" altLang="en-US" sz="1800" b="1">
                <a:solidFill>
                  <a:srgbClr val="CC3300"/>
                </a:solidFill>
              </a:rPr>
              <a:t>计算节点</a:t>
            </a:r>
            <a:r>
              <a:rPr lang="en-US" altLang="zh-CN" sz="1800" b="1">
                <a:solidFill>
                  <a:srgbClr val="CC3300"/>
                </a:solidFill>
              </a:rPr>
              <a:t>1</a:t>
            </a:r>
            <a:r>
              <a:rPr lang="zh-CN" altLang="en-US" sz="1800" b="1">
                <a:solidFill>
                  <a:srgbClr val="CC3300"/>
                </a:solidFill>
              </a:rPr>
              <a:t>、</a:t>
            </a:r>
            <a:r>
              <a:rPr lang="en-US" altLang="zh-CN" sz="1800" b="1">
                <a:solidFill>
                  <a:srgbClr val="CC3300"/>
                </a:solidFill>
              </a:rPr>
              <a:t>2</a:t>
            </a:r>
            <a:r>
              <a:rPr lang="zh-CN" altLang="en-US" sz="1800" b="1">
                <a:solidFill>
                  <a:srgbClr val="CC3300"/>
                </a:solidFill>
              </a:rPr>
              <a:t>的期望值和方差来进行比较。</a:t>
            </a:r>
          </a:p>
        </p:txBody>
      </p:sp>
      <p:sp>
        <p:nvSpPr>
          <p:cNvPr id="160772" name="Rectangle 4">
            <a:extLst>
              <a:ext uri="{FF2B5EF4-FFF2-40B4-BE49-F238E27FC236}">
                <a16:creationId xmlns:a16="http://schemas.microsoft.com/office/drawing/2014/main" id="{C657A8DC-3187-48D5-B2D1-BE107E4E1C6B}"/>
              </a:ext>
            </a:extLst>
          </p:cNvPr>
          <p:cNvSpPr>
            <a:spLocks noChangeArrowheads="1"/>
          </p:cNvSpPr>
          <p:nvPr/>
        </p:nvSpPr>
        <p:spPr bwMode="auto">
          <a:xfrm>
            <a:off x="2700338" y="4508500"/>
            <a:ext cx="358775"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800"/>
              <a:t>0</a:t>
            </a:r>
          </a:p>
        </p:txBody>
      </p:sp>
      <p:sp>
        <p:nvSpPr>
          <p:cNvPr id="160773" name="Line 5">
            <a:extLst>
              <a:ext uri="{FF2B5EF4-FFF2-40B4-BE49-F238E27FC236}">
                <a16:creationId xmlns:a16="http://schemas.microsoft.com/office/drawing/2014/main" id="{F1BEBC16-1989-4683-9AC6-38CB50251AF7}"/>
              </a:ext>
            </a:extLst>
          </p:cNvPr>
          <p:cNvSpPr>
            <a:spLocks noChangeShapeType="1"/>
          </p:cNvSpPr>
          <p:nvPr/>
        </p:nvSpPr>
        <p:spPr bwMode="auto">
          <a:xfrm flipV="1">
            <a:off x="3059113" y="4005263"/>
            <a:ext cx="1225550"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0774" name="Line 6">
            <a:extLst>
              <a:ext uri="{FF2B5EF4-FFF2-40B4-BE49-F238E27FC236}">
                <a16:creationId xmlns:a16="http://schemas.microsoft.com/office/drawing/2014/main" id="{A6079384-01C8-4E8A-83AC-C171C8648321}"/>
              </a:ext>
            </a:extLst>
          </p:cNvPr>
          <p:cNvSpPr>
            <a:spLocks noChangeShapeType="1"/>
          </p:cNvSpPr>
          <p:nvPr/>
        </p:nvSpPr>
        <p:spPr bwMode="auto">
          <a:xfrm>
            <a:off x="3059113" y="4652963"/>
            <a:ext cx="11525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0775" name="Oval 7">
            <a:extLst>
              <a:ext uri="{FF2B5EF4-FFF2-40B4-BE49-F238E27FC236}">
                <a16:creationId xmlns:a16="http://schemas.microsoft.com/office/drawing/2014/main" id="{921784F4-29D2-49AE-BB9F-EBC3CEDCAC61}"/>
              </a:ext>
            </a:extLst>
          </p:cNvPr>
          <p:cNvSpPr>
            <a:spLocks noChangeArrowheads="1"/>
          </p:cNvSpPr>
          <p:nvPr/>
        </p:nvSpPr>
        <p:spPr bwMode="auto">
          <a:xfrm>
            <a:off x="4284663" y="3860800"/>
            <a:ext cx="287337"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800"/>
              <a:t>1</a:t>
            </a:r>
          </a:p>
        </p:txBody>
      </p:sp>
      <p:sp>
        <p:nvSpPr>
          <p:cNvPr id="160776" name="Oval 8">
            <a:extLst>
              <a:ext uri="{FF2B5EF4-FFF2-40B4-BE49-F238E27FC236}">
                <a16:creationId xmlns:a16="http://schemas.microsoft.com/office/drawing/2014/main" id="{C7F6B348-3250-4D63-9E28-D28A9C14CCE3}"/>
              </a:ext>
            </a:extLst>
          </p:cNvPr>
          <p:cNvSpPr>
            <a:spLocks noChangeArrowheads="1"/>
          </p:cNvSpPr>
          <p:nvPr/>
        </p:nvSpPr>
        <p:spPr bwMode="auto">
          <a:xfrm>
            <a:off x="4211638" y="5157788"/>
            <a:ext cx="287337" cy="288925"/>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zh-CN" sz="1800"/>
              <a:t>2</a:t>
            </a:r>
          </a:p>
        </p:txBody>
      </p:sp>
      <p:sp>
        <p:nvSpPr>
          <p:cNvPr id="160777" name="Line 9">
            <a:extLst>
              <a:ext uri="{FF2B5EF4-FFF2-40B4-BE49-F238E27FC236}">
                <a16:creationId xmlns:a16="http://schemas.microsoft.com/office/drawing/2014/main" id="{7258C384-5775-465C-841A-34720248FB00}"/>
              </a:ext>
            </a:extLst>
          </p:cNvPr>
          <p:cNvSpPr>
            <a:spLocks noChangeShapeType="1"/>
          </p:cNvSpPr>
          <p:nvPr/>
        </p:nvSpPr>
        <p:spPr bwMode="auto">
          <a:xfrm flipV="1">
            <a:off x="4572000" y="3573463"/>
            <a:ext cx="1152525"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0778" name="Line 10">
            <a:extLst>
              <a:ext uri="{FF2B5EF4-FFF2-40B4-BE49-F238E27FC236}">
                <a16:creationId xmlns:a16="http://schemas.microsoft.com/office/drawing/2014/main" id="{00F3224E-F958-4144-B6C8-9BDB4CA33284}"/>
              </a:ext>
            </a:extLst>
          </p:cNvPr>
          <p:cNvSpPr>
            <a:spLocks noChangeShapeType="1"/>
          </p:cNvSpPr>
          <p:nvPr/>
        </p:nvSpPr>
        <p:spPr bwMode="auto">
          <a:xfrm>
            <a:off x="4572000" y="4076700"/>
            <a:ext cx="1150938" cy="3603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0779" name="Line 11">
            <a:extLst>
              <a:ext uri="{FF2B5EF4-FFF2-40B4-BE49-F238E27FC236}">
                <a16:creationId xmlns:a16="http://schemas.microsoft.com/office/drawing/2014/main" id="{C2FC4176-65EE-41BB-9AD9-C300D9398DCA}"/>
              </a:ext>
            </a:extLst>
          </p:cNvPr>
          <p:cNvSpPr>
            <a:spLocks noChangeShapeType="1"/>
          </p:cNvSpPr>
          <p:nvPr/>
        </p:nvSpPr>
        <p:spPr bwMode="auto">
          <a:xfrm flipV="1">
            <a:off x="4500563" y="4868863"/>
            <a:ext cx="122396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0780" name="Line 12">
            <a:extLst>
              <a:ext uri="{FF2B5EF4-FFF2-40B4-BE49-F238E27FC236}">
                <a16:creationId xmlns:a16="http://schemas.microsoft.com/office/drawing/2014/main" id="{029E4F3F-503F-42E0-BFE3-87321211C353}"/>
              </a:ext>
            </a:extLst>
          </p:cNvPr>
          <p:cNvSpPr>
            <a:spLocks noChangeShapeType="1"/>
          </p:cNvSpPr>
          <p:nvPr/>
        </p:nvSpPr>
        <p:spPr bwMode="auto">
          <a:xfrm>
            <a:off x="4500563" y="5373688"/>
            <a:ext cx="1150937" cy="431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60781" name="AutoShape 13">
            <a:extLst>
              <a:ext uri="{FF2B5EF4-FFF2-40B4-BE49-F238E27FC236}">
                <a16:creationId xmlns:a16="http://schemas.microsoft.com/office/drawing/2014/main" id="{45554850-E646-4FDF-89A5-AC913413C3FF}"/>
              </a:ext>
            </a:extLst>
          </p:cNvPr>
          <p:cNvSpPr>
            <a:spLocks noChangeArrowheads="1"/>
          </p:cNvSpPr>
          <p:nvPr/>
        </p:nvSpPr>
        <p:spPr bwMode="auto">
          <a:xfrm>
            <a:off x="5724525" y="3429000"/>
            <a:ext cx="215900" cy="2159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0782" name="AutoShape 14">
            <a:extLst>
              <a:ext uri="{FF2B5EF4-FFF2-40B4-BE49-F238E27FC236}">
                <a16:creationId xmlns:a16="http://schemas.microsoft.com/office/drawing/2014/main" id="{805E5915-FBA6-4871-BCD4-E0CA4D3471BB}"/>
              </a:ext>
            </a:extLst>
          </p:cNvPr>
          <p:cNvSpPr>
            <a:spLocks noChangeArrowheads="1"/>
          </p:cNvSpPr>
          <p:nvPr/>
        </p:nvSpPr>
        <p:spPr bwMode="auto">
          <a:xfrm>
            <a:off x="5724525" y="4292600"/>
            <a:ext cx="215900" cy="2159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0783" name="AutoShape 15">
            <a:extLst>
              <a:ext uri="{FF2B5EF4-FFF2-40B4-BE49-F238E27FC236}">
                <a16:creationId xmlns:a16="http://schemas.microsoft.com/office/drawing/2014/main" id="{65950488-8E38-4D66-AD97-C400AF8895B6}"/>
              </a:ext>
            </a:extLst>
          </p:cNvPr>
          <p:cNvSpPr>
            <a:spLocks noChangeArrowheads="1"/>
          </p:cNvSpPr>
          <p:nvPr/>
        </p:nvSpPr>
        <p:spPr bwMode="auto">
          <a:xfrm>
            <a:off x="5651500" y="4797425"/>
            <a:ext cx="215900" cy="2159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0784" name="AutoShape 16">
            <a:extLst>
              <a:ext uri="{FF2B5EF4-FFF2-40B4-BE49-F238E27FC236}">
                <a16:creationId xmlns:a16="http://schemas.microsoft.com/office/drawing/2014/main" id="{BA8624BA-3D9C-4532-B600-6951A682B4FD}"/>
              </a:ext>
            </a:extLst>
          </p:cNvPr>
          <p:cNvSpPr>
            <a:spLocks noChangeArrowheads="1"/>
          </p:cNvSpPr>
          <p:nvPr/>
        </p:nvSpPr>
        <p:spPr bwMode="auto">
          <a:xfrm>
            <a:off x="5580063" y="5661025"/>
            <a:ext cx="215900" cy="2159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Tree>
  </p:cSld>
  <p:clrMapOvr>
    <a:masterClrMapping/>
  </p:clrMapOvr>
  <p:transition spd="slow">
    <p:randomBar dir="ver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EB6BE1CB-60D3-42CE-9CFA-4E19B0761D74}"/>
              </a:ext>
            </a:extLst>
          </p:cNvPr>
          <p:cNvSpPr>
            <a:spLocks noGrp="1"/>
          </p:cNvSpPr>
          <p:nvPr>
            <p:ph type="sldNum" sz="quarter" idx="10"/>
          </p:nvPr>
        </p:nvSpPr>
        <p:spPr/>
        <p:txBody>
          <a:bodyPr/>
          <a:lstStyle/>
          <a:p>
            <a:fld id="{C5CE0E15-9A6B-4419-AC8A-DCCA855A7F84}" type="slidenum">
              <a:rPr lang="en-US" altLang="zh-CN"/>
              <a:pPr/>
              <a:t>93</a:t>
            </a:fld>
            <a:endParaRPr lang="en-US" altLang="zh-CN">
              <a:solidFill>
                <a:schemeClr val="tx1"/>
              </a:solidFill>
            </a:endParaRPr>
          </a:p>
        </p:txBody>
      </p:sp>
      <p:sp>
        <p:nvSpPr>
          <p:cNvPr id="161794" name="Rectangle 2">
            <a:extLst>
              <a:ext uri="{FF2B5EF4-FFF2-40B4-BE49-F238E27FC236}">
                <a16:creationId xmlns:a16="http://schemas.microsoft.com/office/drawing/2014/main" id="{BE87C1A0-B268-4181-A24B-A4D08A733859}"/>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t>第四节     决策树分析法</a:t>
            </a:r>
          </a:p>
        </p:txBody>
      </p:sp>
      <p:sp>
        <p:nvSpPr>
          <p:cNvPr id="161795" name="Rectangle 3">
            <a:extLst>
              <a:ext uri="{FF2B5EF4-FFF2-40B4-BE49-F238E27FC236}">
                <a16:creationId xmlns:a16="http://schemas.microsoft.com/office/drawing/2014/main" id="{6430B55B-5C7F-48B4-B635-E3A8A6DD54E5}"/>
              </a:ext>
            </a:extLst>
          </p:cNvPr>
          <p:cNvSpPr>
            <a:spLocks noGrp="1" noChangeArrowheads="1"/>
          </p:cNvSpPr>
          <p:nvPr>
            <p:ph type="body" idx="1"/>
          </p:nvPr>
        </p:nvSpPr>
        <p:spPr>
          <a:xfrm>
            <a:off x="2438400" y="0"/>
            <a:ext cx="6705600" cy="6669088"/>
          </a:xfrm>
        </p:spPr>
        <p:txBody>
          <a:bodyPr/>
          <a:lstStyle/>
          <a:p>
            <a:r>
              <a:rPr lang="zh-CN" altLang="en-US" sz="2000" b="1">
                <a:solidFill>
                  <a:schemeClr val="accent2"/>
                </a:solidFill>
              </a:rPr>
              <a:t>每个分枝的净现值为：</a:t>
            </a:r>
          </a:p>
          <a:p>
            <a:r>
              <a:rPr lang="en-US" altLang="zh-CN" sz="2000" b="1">
                <a:solidFill>
                  <a:schemeClr val="accent2"/>
                </a:solidFill>
              </a:rPr>
              <a:t>NPV</a:t>
            </a:r>
            <a:r>
              <a:rPr lang="en-US" altLang="zh-CN" sz="2000" b="1" baseline="-25000">
                <a:solidFill>
                  <a:schemeClr val="accent2"/>
                </a:solidFill>
              </a:rPr>
              <a:t>1</a:t>
            </a:r>
            <a:r>
              <a:rPr lang="en-US" altLang="zh-CN" sz="2000" b="1">
                <a:solidFill>
                  <a:schemeClr val="accent2"/>
                </a:solidFill>
              </a:rPr>
              <a:t> = 400(P/A,10%,10)</a:t>
            </a:r>
            <a:r>
              <a:rPr lang="en-US" altLang="zh-CN" sz="2000" b="1">
                <a:solidFill>
                  <a:schemeClr val="accent2"/>
                </a:solidFill>
                <a:latin typeface="宋体" panose="02010600030101010101" pitchFamily="2" charset="-122"/>
              </a:rPr>
              <a:t>-</a:t>
            </a:r>
            <a:r>
              <a:rPr lang="en-US" altLang="zh-CN" sz="2000" b="1">
                <a:solidFill>
                  <a:schemeClr val="accent2"/>
                </a:solidFill>
              </a:rPr>
              <a:t>1000 = 1458(</a:t>
            </a:r>
            <a:r>
              <a:rPr lang="zh-CN" altLang="en-US" sz="2000" b="1">
                <a:solidFill>
                  <a:schemeClr val="accent2"/>
                </a:solidFill>
              </a:rPr>
              <a:t>万元</a:t>
            </a:r>
            <a:r>
              <a:rPr lang="en-US" altLang="zh-CN" sz="2000" b="1">
                <a:solidFill>
                  <a:schemeClr val="accent2"/>
                </a:solidFill>
              </a:rPr>
              <a:t>)</a:t>
            </a:r>
          </a:p>
          <a:p>
            <a:r>
              <a:rPr lang="en-US" altLang="zh-CN" sz="2000" b="1">
                <a:solidFill>
                  <a:schemeClr val="accent2"/>
                </a:solidFill>
              </a:rPr>
              <a:t>NPV</a:t>
            </a:r>
            <a:r>
              <a:rPr lang="en-US" altLang="zh-CN" sz="2000" b="1" baseline="-25000">
                <a:solidFill>
                  <a:schemeClr val="accent2"/>
                </a:solidFill>
              </a:rPr>
              <a:t>2</a:t>
            </a:r>
            <a:r>
              <a:rPr lang="en-US" altLang="zh-CN" sz="2000" b="1">
                <a:solidFill>
                  <a:schemeClr val="accent2"/>
                </a:solidFill>
              </a:rPr>
              <a:t> = </a:t>
            </a:r>
            <a:r>
              <a:rPr lang="en-US" altLang="zh-CN" sz="2000" b="1">
                <a:solidFill>
                  <a:schemeClr val="accent2"/>
                </a:solidFill>
                <a:latin typeface="宋体" panose="02010600030101010101" pitchFamily="2" charset="-122"/>
              </a:rPr>
              <a:t>-</a:t>
            </a:r>
            <a:r>
              <a:rPr lang="en-US" altLang="zh-CN" sz="2000" b="1">
                <a:solidFill>
                  <a:schemeClr val="accent2"/>
                </a:solidFill>
              </a:rPr>
              <a:t>100(P/A,10%,10)</a:t>
            </a:r>
            <a:r>
              <a:rPr lang="en-US" altLang="zh-CN" sz="2000" b="1">
                <a:solidFill>
                  <a:schemeClr val="accent2"/>
                </a:solidFill>
                <a:latin typeface="宋体" panose="02010600030101010101" pitchFamily="2" charset="-122"/>
              </a:rPr>
              <a:t>-</a:t>
            </a:r>
            <a:r>
              <a:rPr lang="en-US" altLang="zh-CN" sz="2000" b="1">
                <a:solidFill>
                  <a:schemeClr val="accent2"/>
                </a:solidFill>
              </a:rPr>
              <a:t>1000 = </a:t>
            </a:r>
            <a:r>
              <a:rPr lang="en-US" altLang="zh-CN" sz="2000" b="1">
                <a:solidFill>
                  <a:schemeClr val="accent2"/>
                </a:solidFill>
                <a:latin typeface="宋体" panose="02010600030101010101" pitchFamily="2" charset="-122"/>
              </a:rPr>
              <a:t>-</a:t>
            </a:r>
            <a:r>
              <a:rPr lang="en-US" altLang="zh-CN" sz="2000" b="1">
                <a:solidFill>
                  <a:schemeClr val="accent2"/>
                </a:solidFill>
              </a:rPr>
              <a:t>1614.5(</a:t>
            </a:r>
            <a:r>
              <a:rPr lang="zh-CN" altLang="en-US" sz="2000" b="1">
                <a:solidFill>
                  <a:schemeClr val="accent2"/>
                </a:solidFill>
              </a:rPr>
              <a:t>万元</a:t>
            </a:r>
            <a:r>
              <a:rPr lang="en-US" altLang="zh-CN" sz="2000" b="1">
                <a:solidFill>
                  <a:schemeClr val="accent2"/>
                </a:solidFill>
              </a:rPr>
              <a:t>)</a:t>
            </a:r>
          </a:p>
          <a:p>
            <a:r>
              <a:rPr lang="en-US" altLang="zh-CN" sz="2000" b="1">
                <a:solidFill>
                  <a:schemeClr val="accent2"/>
                </a:solidFill>
              </a:rPr>
              <a:t>NPV</a:t>
            </a:r>
            <a:r>
              <a:rPr lang="en-US" altLang="zh-CN" sz="2000" b="1" baseline="-25000">
                <a:solidFill>
                  <a:schemeClr val="accent2"/>
                </a:solidFill>
              </a:rPr>
              <a:t>3</a:t>
            </a:r>
            <a:r>
              <a:rPr lang="en-US" altLang="zh-CN" sz="2000" b="1">
                <a:solidFill>
                  <a:schemeClr val="accent2"/>
                </a:solidFill>
              </a:rPr>
              <a:t> = 200(P/A,10%,10)</a:t>
            </a:r>
            <a:r>
              <a:rPr lang="en-US" altLang="zh-CN" sz="2000" b="1">
                <a:solidFill>
                  <a:schemeClr val="accent2"/>
                </a:solidFill>
                <a:latin typeface="宋体" panose="02010600030101010101" pitchFamily="2" charset="-122"/>
              </a:rPr>
              <a:t>-</a:t>
            </a:r>
            <a:r>
              <a:rPr lang="en-US" altLang="zh-CN" sz="2000" b="1">
                <a:solidFill>
                  <a:schemeClr val="accent2"/>
                </a:solidFill>
              </a:rPr>
              <a:t>500 = 728.914(</a:t>
            </a:r>
            <a:r>
              <a:rPr lang="zh-CN" altLang="en-US" sz="2000" b="1">
                <a:solidFill>
                  <a:schemeClr val="accent2"/>
                </a:solidFill>
              </a:rPr>
              <a:t>万元</a:t>
            </a:r>
            <a:r>
              <a:rPr lang="en-US" altLang="zh-CN" sz="2000" b="1">
                <a:solidFill>
                  <a:schemeClr val="accent2"/>
                </a:solidFill>
              </a:rPr>
              <a:t>)</a:t>
            </a:r>
          </a:p>
          <a:p>
            <a:r>
              <a:rPr lang="en-US" altLang="zh-CN" sz="2000" b="1">
                <a:solidFill>
                  <a:schemeClr val="accent2"/>
                </a:solidFill>
              </a:rPr>
              <a:t>NPV</a:t>
            </a:r>
            <a:r>
              <a:rPr lang="en-US" altLang="zh-CN" sz="2000" b="1" baseline="-25000">
                <a:solidFill>
                  <a:schemeClr val="accent2"/>
                </a:solidFill>
              </a:rPr>
              <a:t>4</a:t>
            </a:r>
            <a:r>
              <a:rPr lang="en-US" altLang="zh-CN" sz="2000" b="1">
                <a:solidFill>
                  <a:schemeClr val="accent2"/>
                </a:solidFill>
              </a:rPr>
              <a:t> = 50(P/A,10%,10)</a:t>
            </a:r>
            <a:r>
              <a:rPr lang="en-US" altLang="zh-CN" sz="2000" b="1">
                <a:solidFill>
                  <a:schemeClr val="accent2"/>
                </a:solidFill>
                <a:latin typeface="宋体" panose="02010600030101010101" pitchFamily="2" charset="-122"/>
              </a:rPr>
              <a:t>-</a:t>
            </a:r>
            <a:r>
              <a:rPr lang="en-US" altLang="zh-CN" sz="2000" b="1">
                <a:solidFill>
                  <a:schemeClr val="accent2"/>
                </a:solidFill>
              </a:rPr>
              <a:t>500 = </a:t>
            </a:r>
            <a:r>
              <a:rPr lang="en-US" altLang="zh-CN" sz="2000" b="1">
                <a:solidFill>
                  <a:schemeClr val="accent2"/>
                </a:solidFill>
                <a:latin typeface="宋体" panose="02010600030101010101" pitchFamily="2" charset="-122"/>
              </a:rPr>
              <a:t>-</a:t>
            </a:r>
            <a:r>
              <a:rPr lang="en-US" altLang="zh-CN" sz="2000" b="1">
                <a:solidFill>
                  <a:schemeClr val="accent2"/>
                </a:solidFill>
              </a:rPr>
              <a:t>192.77(</a:t>
            </a:r>
            <a:r>
              <a:rPr lang="zh-CN" altLang="en-US" sz="2000" b="1">
                <a:solidFill>
                  <a:schemeClr val="accent2"/>
                </a:solidFill>
              </a:rPr>
              <a:t>万元</a:t>
            </a:r>
            <a:r>
              <a:rPr lang="en-US" altLang="zh-CN" sz="2000" b="1">
                <a:solidFill>
                  <a:schemeClr val="accent2"/>
                </a:solidFill>
              </a:rPr>
              <a:t>)</a:t>
            </a:r>
          </a:p>
          <a:p>
            <a:r>
              <a:rPr lang="zh-CN" altLang="en-US" sz="2000" b="1">
                <a:solidFill>
                  <a:srgbClr val="008000"/>
                </a:solidFill>
              </a:rPr>
              <a:t>各方案的期望值和方差为：</a:t>
            </a:r>
          </a:p>
          <a:p>
            <a:r>
              <a:rPr lang="en-US" altLang="zh-CN" sz="2000" b="1">
                <a:solidFill>
                  <a:srgbClr val="008000"/>
                </a:solidFill>
              </a:rPr>
              <a:t>E(NPV)</a:t>
            </a:r>
            <a:r>
              <a:rPr lang="zh-CN" altLang="en-US" sz="2000" b="1" baseline="-25000">
                <a:solidFill>
                  <a:srgbClr val="008000"/>
                </a:solidFill>
              </a:rPr>
              <a:t>新建</a:t>
            </a:r>
            <a:r>
              <a:rPr lang="en-US" altLang="zh-CN" sz="2000" b="1">
                <a:solidFill>
                  <a:srgbClr val="008000"/>
                </a:solidFill>
              </a:rPr>
              <a:t>= NPV</a:t>
            </a:r>
            <a:r>
              <a:rPr lang="en-US" altLang="zh-CN" sz="2000" b="1" baseline="-25000">
                <a:solidFill>
                  <a:srgbClr val="008000"/>
                </a:solidFill>
              </a:rPr>
              <a:t>1</a:t>
            </a:r>
            <a:r>
              <a:rPr lang="en-US" altLang="zh-CN" sz="2000" b="1">
                <a:solidFill>
                  <a:srgbClr val="008000"/>
                </a:solidFill>
              </a:rPr>
              <a:t> ×P</a:t>
            </a:r>
            <a:r>
              <a:rPr lang="en-US" altLang="zh-CN" sz="2000" b="1" baseline="-25000">
                <a:solidFill>
                  <a:srgbClr val="008000"/>
                </a:solidFill>
              </a:rPr>
              <a:t>1</a:t>
            </a:r>
            <a:r>
              <a:rPr lang="en-US" altLang="zh-CN" sz="2000" b="1">
                <a:solidFill>
                  <a:srgbClr val="008000"/>
                </a:solidFill>
              </a:rPr>
              <a:t>+ NPV</a:t>
            </a:r>
            <a:r>
              <a:rPr lang="en-US" altLang="zh-CN" sz="2000" b="1" baseline="-25000">
                <a:solidFill>
                  <a:srgbClr val="008000"/>
                </a:solidFill>
              </a:rPr>
              <a:t>2</a:t>
            </a:r>
            <a:r>
              <a:rPr lang="en-US" altLang="zh-CN" sz="2000" b="1">
                <a:solidFill>
                  <a:srgbClr val="008000"/>
                </a:solidFill>
              </a:rPr>
              <a:t> ×P</a:t>
            </a:r>
            <a:r>
              <a:rPr lang="en-US" altLang="zh-CN" sz="2000" b="1" baseline="-25000">
                <a:solidFill>
                  <a:srgbClr val="008000"/>
                </a:solidFill>
              </a:rPr>
              <a:t>2</a:t>
            </a:r>
          </a:p>
          <a:p>
            <a:pPr>
              <a:buFont typeface="Wingdings" panose="05000000000000000000" pitchFamily="2" charset="2"/>
              <a:buNone/>
            </a:pPr>
            <a:r>
              <a:rPr lang="en-US" altLang="zh-CN" sz="2000" b="1">
                <a:solidFill>
                  <a:srgbClr val="008000"/>
                </a:solidFill>
              </a:rPr>
              <a:t>                     =1458 ×0.65+(</a:t>
            </a:r>
            <a:r>
              <a:rPr lang="en-US" altLang="zh-CN" sz="2000" b="1">
                <a:solidFill>
                  <a:srgbClr val="008000"/>
                </a:solidFill>
                <a:latin typeface="宋体" panose="02010600030101010101" pitchFamily="2" charset="-122"/>
              </a:rPr>
              <a:t>-</a:t>
            </a:r>
            <a:r>
              <a:rPr lang="en-US" altLang="zh-CN" sz="2000" b="1">
                <a:solidFill>
                  <a:srgbClr val="008000"/>
                </a:solidFill>
              </a:rPr>
              <a:t>1614.5) ×0.35=382.625(</a:t>
            </a:r>
            <a:r>
              <a:rPr lang="zh-CN" altLang="en-US" sz="2000" b="1">
                <a:solidFill>
                  <a:srgbClr val="008000"/>
                </a:solidFill>
              </a:rPr>
              <a:t>万元</a:t>
            </a:r>
            <a:r>
              <a:rPr lang="en-US" altLang="zh-CN" sz="2000" b="1">
                <a:solidFill>
                  <a:srgbClr val="008000"/>
                </a:solidFill>
              </a:rPr>
              <a:t>)</a:t>
            </a:r>
          </a:p>
          <a:p>
            <a:pPr>
              <a:buFont typeface="Wingdings" panose="05000000000000000000" pitchFamily="2" charset="2"/>
              <a:buNone/>
            </a:pPr>
            <a:r>
              <a:rPr lang="en-US" altLang="zh-CN" sz="2000" b="1">
                <a:solidFill>
                  <a:srgbClr val="008000"/>
                </a:solidFill>
              </a:rPr>
              <a:t>D(NPV)</a:t>
            </a:r>
            <a:r>
              <a:rPr lang="zh-CN" altLang="en-US" sz="2000" b="1" baseline="-25000">
                <a:solidFill>
                  <a:srgbClr val="008000"/>
                </a:solidFill>
              </a:rPr>
              <a:t>新建</a:t>
            </a:r>
            <a:r>
              <a:rPr lang="en-US" altLang="zh-CN" sz="2000" b="1">
                <a:solidFill>
                  <a:srgbClr val="008000"/>
                </a:solidFill>
              </a:rPr>
              <a:t>= [NPV</a:t>
            </a:r>
            <a:r>
              <a:rPr lang="en-US" altLang="zh-CN" sz="2000" b="1" baseline="-25000">
                <a:solidFill>
                  <a:srgbClr val="008000"/>
                </a:solidFill>
              </a:rPr>
              <a:t>1</a:t>
            </a:r>
            <a:r>
              <a:rPr lang="en-US" altLang="zh-CN" sz="2000" b="1">
                <a:solidFill>
                  <a:srgbClr val="008000"/>
                </a:solidFill>
              </a:rPr>
              <a:t>-E(NPV)]</a:t>
            </a:r>
            <a:r>
              <a:rPr lang="en-US" altLang="zh-CN" sz="2000" b="1" baseline="30000">
                <a:solidFill>
                  <a:srgbClr val="008000"/>
                </a:solidFill>
              </a:rPr>
              <a:t>2</a:t>
            </a:r>
            <a:r>
              <a:rPr lang="en-US" altLang="zh-CN" sz="2000" b="1">
                <a:solidFill>
                  <a:srgbClr val="008000"/>
                </a:solidFill>
              </a:rPr>
              <a:t> ×P</a:t>
            </a:r>
            <a:r>
              <a:rPr lang="en-US" altLang="zh-CN" sz="2000" b="1" baseline="-25000">
                <a:solidFill>
                  <a:srgbClr val="008000"/>
                </a:solidFill>
              </a:rPr>
              <a:t>1</a:t>
            </a:r>
            <a:r>
              <a:rPr lang="en-US" altLang="zh-CN" sz="2000" b="1">
                <a:solidFill>
                  <a:srgbClr val="008000"/>
                </a:solidFill>
              </a:rPr>
              <a:t>+ [NPV</a:t>
            </a:r>
            <a:r>
              <a:rPr lang="en-US" altLang="zh-CN" sz="2000" b="1" baseline="-25000">
                <a:solidFill>
                  <a:srgbClr val="008000"/>
                </a:solidFill>
              </a:rPr>
              <a:t>2</a:t>
            </a:r>
            <a:r>
              <a:rPr lang="en-US" altLang="zh-CN" sz="2000" b="1">
                <a:solidFill>
                  <a:srgbClr val="008000"/>
                </a:solidFill>
              </a:rPr>
              <a:t>-E(NPV)]</a:t>
            </a:r>
            <a:r>
              <a:rPr lang="en-US" altLang="zh-CN" sz="2000" b="1" baseline="30000">
                <a:solidFill>
                  <a:srgbClr val="008000"/>
                </a:solidFill>
              </a:rPr>
              <a:t>2</a:t>
            </a:r>
            <a:r>
              <a:rPr lang="en-US" altLang="zh-CN" sz="2000" b="1">
                <a:solidFill>
                  <a:srgbClr val="008000"/>
                </a:solidFill>
              </a:rPr>
              <a:t> ×</a:t>
            </a:r>
            <a:r>
              <a:rPr lang="en-US" altLang="zh-CN" sz="2000">
                <a:solidFill>
                  <a:srgbClr val="008000"/>
                </a:solidFill>
              </a:rPr>
              <a:t>P</a:t>
            </a:r>
            <a:r>
              <a:rPr lang="en-US" altLang="zh-CN" sz="2000" baseline="-25000">
                <a:solidFill>
                  <a:srgbClr val="008000"/>
                </a:solidFill>
              </a:rPr>
              <a:t>2</a:t>
            </a:r>
          </a:p>
          <a:p>
            <a:pPr>
              <a:buFont typeface="Wingdings" panose="05000000000000000000" pitchFamily="2" charset="2"/>
              <a:buNone/>
            </a:pPr>
            <a:r>
              <a:rPr lang="en-US" altLang="zh-CN" sz="2000" baseline="-25000">
                <a:solidFill>
                  <a:srgbClr val="008000"/>
                </a:solidFill>
              </a:rPr>
              <a:t>                               </a:t>
            </a:r>
            <a:r>
              <a:rPr lang="en-US" altLang="zh-CN" sz="2000">
                <a:solidFill>
                  <a:srgbClr val="008000"/>
                </a:solidFill>
              </a:rPr>
              <a:t>=(1458-</a:t>
            </a:r>
            <a:r>
              <a:rPr lang="en-US" altLang="zh-CN" sz="2000" b="1">
                <a:solidFill>
                  <a:srgbClr val="008000"/>
                </a:solidFill>
              </a:rPr>
              <a:t>382.625)</a:t>
            </a:r>
            <a:r>
              <a:rPr lang="en-US" altLang="zh-CN" sz="2000" b="1" baseline="30000">
                <a:solidFill>
                  <a:srgbClr val="008000"/>
                </a:solidFill>
              </a:rPr>
              <a:t>2</a:t>
            </a:r>
            <a:r>
              <a:rPr lang="en-US" altLang="zh-CN" sz="2000" b="1">
                <a:solidFill>
                  <a:srgbClr val="008000"/>
                </a:solidFill>
              </a:rPr>
              <a:t> ×0.65+</a:t>
            </a:r>
          </a:p>
          <a:p>
            <a:pPr>
              <a:buFont typeface="Wingdings" panose="05000000000000000000" pitchFamily="2" charset="2"/>
              <a:buNone/>
            </a:pPr>
            <a:r>
              <a:rPr lang="en-US" altLang="zh-CN" sz="2000" b="1">
                <a:solidFill>
                  <a:srgbClr val="008000"/>
                </a:solidFill>
              </a:rPr>
              <a:t>                     (</a:t>
            </a:r>
            <a:r>
              <a:rPr lang="en-US" altLang="zh-CN" sz="2000" b="1">
                <a:solidFill>
                  <a:srgbClr val="008000"/>
                </a:solidFill>
                <a:latin typeface="宋体" panose="02010600030101010101" pitchFamily="2" charset="-122"/>
              </a:rPr>
              <a:t>-</a:t>
            </a:r>
            <a:r>
              <a:rPr lang="en-US" altLang="zh-CN" sz="2000" b="1">
                <a:solidFill>
                  <a:srgbClr val="008000"/>
                </a:solidFill>
              </a:rPr>
              <a:t>1614.5 - 382.625)</a:t>
            </a:r>
            <a:r>
              <a:rPr lang="en-US" altLang="zh-CN" sz="2000" b="1" baseline="30000">
                <a:solidFill>
                  <a:srgbClr val="008000"/>
                </a:solidFill>
              </a:rPr>
              <a:t>2</a:t>
            </a:r>
            <a:r>
              <a:rPr lang="en-US" altLang="zh-CN" sz="2000" b="1">
                <a:solidFill>
                  <a:srgbClr val="008000"/>
                </a:solidFill>
              </a:rPr>
              <a:t>  ×0.35=2147660.94 (</a:t>
            </a:r>
            <a:r>
              <a:rPr lang="zh-CN" altLang="en-US" sz="2000" b="1">
                <a:solidFill>
                  <a:srgbClr val="008000"/>
                </a:solidFill>
              </a:rPr>
              <a:t>万元</a:t>
            </a:r>
            <a:r>
              <a:rPr lang="en-US" altLang="zh-CN" sz="2000" b="1" baseline="30000">
                <a:solidFill>
                  <a:srgbClr val="008000"/>
                </a:solidFill>
              </a:rPr>
              <a:t>2</a:t>
            </a:r>
            <a:r>
              <a:rPr lang="en-US" altLang="zh-CN" sz="2000" b="1">
                <a:solidFill>
                  <a:srgbClr val="008000"/>
                </a:solidFill>
              </a:rPr>
              <a:t>)</a:t>
            </a:r>
          </a:p>
          <a:p>
            <a:r>
              <a:rPr lang="en-US" altLang="zh-CN" sz="2000" b="1">
                <a:solidFill>
                  <a:srgbClr val="008000"/>
                </a:solidFill>
              </a:rPr>
              <a:t>E(NPV)</a:t>
            </a:r>
            <a:r>
              <a:rPr lang="zh-CN" altLang="en-US" sz="2000" b="1" baseline="-25000">
                <a:solidFill>
                  <a:srgbClr val="008000"/>
                </a:solidFill>
              </a:rPr>
              <a:t>改建</a:t>
            </a:r>
            <a:r>
              <a:rPr lang="en-US" altLang="zh-CN" sz="2000" b="1">
                <a:solidFill>
                  <a:srgbClr val="008000"/>
                </a:solidFill>
              </a:rPr>
              <a:t>= 728.914 ×0.65+(</a:t>
            </a:r>
            <a:r>
              <a:rPr lang="en-US" altLang="zh-CN" sz="2000" b="1">
                <a:solidFill>
                  <a:srgbClr val="008000"/>
                </a:solidFill>
                <a:latin typeface="宋体" panose="02010600030101010101" pitchFamily="2" charset="-122"/>
              </a:rPr>
              <a:t>-</a:t>
            </a:r>
            <a:r>
              <a:rPr lang="en-US" altLang="zh-CN" sz="2000" b="1">
                <a:solidFill>
                  <a:srgbClr val="008000"/>
                </a:solidFill>
              </a:rPr>
              <a:t>192.77) ×0.35</a:t>
            </a:r>
          </a:p>
          <a:p>
            <a:pPr>
              <a:buFont typeface="Wingdings" panose="05000000000000000000" pitchFamily="2" charset="2"/>
              <a:buNone/>
            </a:pPr>
            <a:r>
              <a:rPr lang="en-US" altLang="zh-CN" sz="2000" b="1">
                <a:solidFill>
                  <a:srgbClr val="008000"/>
                </a:solidFill>
              </a:rPr>
              <a:t>                         =406.325(</a:t>
            </a:r>
            <a:r>
              <a:rPr lang="zh-CN" altLang="en-US" sz="2000" b="1">
                <a:solidFill>
                  <a:srgbClr val="008000"/>
                </a:solidFill>
              </a:rPr>
              <a:t>万元</a:t>
            </a:r>
            <a:r>
              <a:rPr lang="en-US" altLang="zh-CN" sz="2000" b="1">
                <a:solidFill>
                  <a:srgbClr val="008000"/>
                </a:solidFill>
              </a:rPr>
              <a:t>)</a:t>
            </a:r>
          </a:p>
          <a:p>
            <a:pPr>
              <a:buFont typeface="Wingdings" panose="05000000000000000000" pitchFamily="2" charset="2"/>
              <a:buNone/>
            </a:pPr>
            <a:r>
              <a:rPr lang="en-US" altLang="zh-CN" sz="2000" b="1">
                <a:solidFill>
                  <a:srgbClr val="008000"/>
                </a:solidFill>
              </a:rPr>
              <a:t>D(NPV)</a:t>
            </a:r>
            <a:r>
              <a:rPr lang="zh-CN" altLang="en-US" sz="2000" b="1" baseline="-25000">
                <a:solidFill>
                  <a:srgbClr val="008000"/>
                </a:solidFill>
              </a:rPr>
              <a:t>改建</a:t>
            </a:r>
            <a:r>
              <a:rPr lang="en-US" altLang="zh-CN" sz="2000" b="1">
                <a:solidFill>
                  <a:srgbClr val="008000"/>
                </a:solidFill>
              </a:rPr>
              <a:t>=</a:t>
            </a:r>
            <a:r>
              <a:rPr lang="en-US" altLang="zh-CN" sz="2000">
                <a:solidFill>
                  <a:srgbClr val="008000"/>
                </a:solidFill>
              </a:rPr>
              <a:t>=(</a:t>
            </a:r>
            <a:r>
              <a:rPr lang="en-US" altLang="zh-CN" sz="2000" b="1">
                <a:solidFill>
                  <a:srgbClr val="008000"/>
                </a:solidFill>
              </a:rPr>
              <a:t>728.914</a:t>
            </a:r>
            <a:r>
              <a:rPr lang="en-US" altLang="zh-CN" sz="2000">
                <a:solidFill>
                  <a:srgbClr val="008000"/>
                </a:solidFill>
              </a:rPr>
              <a:t> </a:t>
            </a:r>
            <a:r>
              <a:rPr lang="en-US" altLang="zh-CN" sz="2000">
                <a:solidFill>
                  <a:srgbClr val="008000"/>
                </a:solidFill>
                <a:latin typeface="宋体" panose="02010600030101010101" pitchFamily="2" charset="-122"/>
              </a:rPr>
              <a:t>-</a:t>
            </a:r>
            <a:r>
              <a:rPr lang="en-US" altLang="zh-CN" sz="2000">
                <a:solidFill>
                  <a:srgbClr val="008000"/>
                </a:solidFill>
              </a:rPr>
              <a:t> </a:t>
            </a:r>
            <a:r>
              <a:rPr lang="en-US" altLang="zh-CN" sz="2000" b="1">
                <a:solidFill>
                  <a:srgbClr val="008000"/>
                </a:solidFill>
              </a:rPr>
              <a:t>406.325)</a:t>
            </a:r>
            <a:r>
              <a:rPr lang="en-US" altLang="zh-CN" sz="2000" b="1" baseline="30000">
                <a:solidFill>
                  <a:srgbClr val="008000"/>
                </a:solidFill>
              </a:rPr>
              <a:t>2</a:t>
            </a:r>
            <a:r>
              <a:rPr lang="en-US" altLang="zh-CN" sz="2000" b="1">
                <a:solidFill>
                  <a:srgbClr val="008000"/>
                </a:solidFill>
              </a:rPr>
              <a:t> ×0.65+</a:t>
            </a:r>
          </a:p>
          <a:p>
            <a:pPr>
              <a:buFont typeface="Wingdings" panose="05000000000000000000" pitchFamily="2" charset="2"/>
              <a:buNone/>
            </a:pPr>
            <a:r>
              <a:rPr lang="en-US" altLang="zh-CN" sz="2000" b="1">
                <a:solidFill>
                  <a:srgbClr val="008000"/>
                </a:solidFill>
              </a:rPr>
              <a:t>                       (</a:t>
            </a:r>
            <a:r>
              <a:rPr lang="en-US" altLang="zh-CN" sz="2000" b="1">
                <a:solidFill>
                  <a:srgbClr val="008000"/>
                </a:solidFill>
                <a:latin typeface="宋体" panose="02010600030101010101" pitchFamily="2" charset="-122"/>
              </a:rPr>
              <a:t>-</a:t>
            </a:r>
            <a:r>
              <a:rPr lang="en-US" altLang="zh-CN" sz="2000" b="1">
                <a:solidFill>
                  <a:srgbClr val="008000"/>
                </a:solidFill>
              </a:rPr>
              <a:t>192.77 - 406.325)</a:t>
            </a:r>
            <a:r>
              <a:rPr lang="en-US" altLang="zh-CN" sz="2000" b="1" baseline="30000">
                <a:solidFill>
                  <a:srgbClr val="008000"/>
                </a:solidFill>
              </a:rPr>
              <a:t>2</a:t>
            </a:r>
            <a:r>
              <a:rPr lang="en-US" altLang="zh-CN" sz="2000" b="1">
                <a:solidFill>
                  <a:srgbClr val="008000"/>
                </a:solidFill>
              </a:rPr>
              <a:t>  ×0.35=193265.74 (</a:t>
            </a:r>
            <a:r>
              <a:rPr lang="zh-CN" altLang="en-US" sz="2000" b="1">
                <a:solidFill>
                  <a:srgbClr val="008000"/>
                </a:solidFill>
              </a:rPr>
              <a:t>万元</a:t>
            </a:r>
            <a:r>
              <a:rPr lang="en-US" altLang="zh-CN" sz="2000" b="1" baseline="30000">
                <a:solidFill>
                  <a:srgbClr val="008000"/>
                </a:solidFill>
              </a:rPr>
              <a:t>2</a:t>
            </a:r>
            <a:r>
              <a:rPr lang="en-US" altLang="zh-CN" sz="2000" b="1">
                <a:solidFill>
                  <a:srgbClr val="008000"/>
                </a:solidFill>
              </a:rPr>
              <a:t>)</a:t>
            </a:r>
          </a:p>
          <a:p>
            <a:pPr>
              <a:buFont typeface="Wingdings" panose="05000000000000000000" pitchFamily="2" charset="2"/>
              <a:buNone/>
            </a:pPr>
            <a:r>
              <a:rPr lang="en-US" altLang="zh-CN" sz="2000" b="1">
                <a:solidFill>
                  <a:srgbClr val="FF0000"/>
                </a:solidFill>
              </a:rPr>
              <a:t>    </a:t>
            </a:r>
            <a:r>
              <a:rPr lang="zh-CN" altLang="en-US" sz="2000" b="1">
                <a:solidFill>
                  <a:srgbClr val="FF0000"/>
                </a:solidFill>
              </a:rPr>
              <a:t>用期望值和方差比较，均应选择</a:t>
            </a:r>
            <a:r>
              <a:rPr lang="zh-CN" altLang="en-US" sz="2000" b="1">
                <a:solidFill>
                  <a:schemeClr val="accent2"/>
                </a:solidFill>
              </a:rPr>
              <a:t>改建方案。</a:t>
            </a:r>
          </a:p>
          <a:p>
            <a:pPr>
              <a:buFont typeface="Wingdings" panose="05000000000000000000" pitchFamily="2" charset="2"/>
              <a:buNone/>
            </a:pPr>
            <a:r>
              <a:rPr lang="zh-CN" altLang="en-US" sz="2000" b="1">
                <a:solidFill>
                  <a:srgbClr val="FF0000"/>
                </a:solidFill>
              </a:rPr>
              <a:t>    有时用两种标准比较时，会得出不同的结果。</a:t>
            </a:r>
          </a:p>
          <a:p>
            <a:pPr>
              <a:buFont typeface="Wingdings" panose="05000000000000000000" pitchFamily="2" charset="2"/>
              <a:buNone/>
            </a:pPr>
            <a:r>
              <a:rPr lang="zh-CN" altLang="en-US" sz="2000" b="1">
                <a:solidFill>
                  <a:srgbClr val="FF0000"/>
                </a:solidFill>
              </a:rPr>
              <a:t>  </a:t>
            </a:r>
            <a:r>
              <a:rPr lang="en-US" altLang="zh-CN" sz="2000" b="1">
                <a:solidFill>
                  <a:srgbClr val="0000FF"/>
                </a:solidFill>
              </a:rPr>
              <a:t>~~~~~~~~~~~~~~~~~~~~~</a:t>
            </a:r>
            <a:r>
              <a:rPr lang="zh-CN" altLang="en-US" sz="2000" b="1">
                <a:solidFill>
                  <a:srgbClr val="0000FF"/>
                </a:solidFill>
              </a:rPr>
              <a:t>完</a:t>
            </a:r>
            <a:r>
              <a:rPr lang="en-US" altLang="zh-CN" sz="2000" b="1">
                <a:solidFill>
                  <a:srgbClr val="0000FF"/>
                </a:solidFill>
              </a:rPr>
              <a:t>~~~~~~~~~~~~~~~~~~~~</a:t>
            </a:r>
          </a:p>
        </p:txBody>
      </p:sp>
    </p:spTree>
  </p:cSld>
  <p:clrMapOvr>
    <a:masterClrMapping/>
  </p:clrMapOvr>
  <p:transition spd="slow">
    <p:randomBar dir="vert"/>
  </p:transition>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44507633-DD76-4344-87C6-DF71297902F3}"/>
              </a:ext>
            </a:extLst>
          </p:cNvPr>
          <p:cNvSpPr>
            <a:spLocks noGrp="1" noChangeArrowheads="1"/>
          </p:cNvSpPr>
          <p:nvPr>
            <p:ph type="dt" sz="half" idx="2"/>
          </p:nvPr>
        </p:nvSpPr>
        <p:spPr/>
        <p:txBody>
          <a:bodyPr/>
          <a:lstStyle/>
          <a:p>
            <a:fld id="{7B41710E-6D01-4975-B6AE-F9B15BCB3B84}" type="datetime1">
              <a:rPr lang="zh-CN" altLang="en-US"/>
              <a:pPr/>
              <a:t>2019/1/11</a:t>
            </a:fld>
            <a:endParaRPr lang="en-US" altLang="zh-CN"/>
          </a:p>
        </p:txBody>
      </p:sp>
      <p:sp>
        <p:nvSpPr>
          <p:cNvPr id="7" name="Rectangle 10">
            <a:extLst>
              <a:ext uri="{FF2B5EF4-FFF2-40B4-BE49-F238E27FC236}">
                <a16:creationId xmlns:a16="http://schemas.microsoft.com/office/drawing/2014/main" id="{67E75E23-7F3E-4881-BC4E-876C85A760BD}"/>
              </a:ext>
            </a:extLst>
          </p:cNvPr>
          <p:cNvSpPr>
            <a:spLocks noGrp="1" noChangeArrowheads="1"/>
          </p:cNvSpPr>
          <p:nvPr>
            <p:ph type="sldNum" sz="quarter" idx="4"/>
          </p:nvPr>
        </p:nvSpPr>
        <p:spPr/>
        <p:txBody>
          <a:bodyPr/>
          <a:lstStyle/>
          <a:p>
            <a:fld id="{3A0DE7D7-53B7-4A6A-B29C-5CF36AB4B2F5}" type="slidenum">
              <a:rPr lang="en-US" altLang="zh-CN"/>
              <a:pPr/>
              <a:t>94</a:t>
            </a:fld>
            <a:endParaRPr lang="en-US" altLang="zh-CN"/>
          </a:p>
        </p:txBody>
      </p:sp>
      <p:sp>
        <p:nvSpPr>
          <p:cNvPr id="162818" name="Rectangle 2">
            <a:extLst>
              <a:ext uri="{FF2B5EF4-FFF2-40B4-BE49-F238E27FC236}">
                <a16:creationId xmlns:a16="http://schemas.microsoft.com/office/drawing/2014/main" id="{2A88A97B-CE4B-4DCC-90BA-698EDFC047F4}"/>
              </a:ext>
            </a:extLst>
          </p:cNvPr>
          <p:cNvSpPr>
            <a:spLocks noGrp="1" noChangeArrowheads="1"/>
          </p:cNvSpPr>
          <p:nvPr>
            <p:ph type="ctrTitle"/>
          </p:nvPr>
        </p:nvSpPr>
        <p:spPr>
          <a:xfrm>
            <a:off x="1187450" y="2636838"/>
            <a:ext cx="6553200" cy="863600"/>
          </a:xfrm>
        </p:spPr>
        <p:txBody>
          <a:bodyPr/>
          <a:lstStyle/>
          <a:p>
            <a:r>
              <a:rPr lang="zh-CN" altLang="en-US" sz="3600" b="1">
                <a:latin typeface="Arial Narrow" panose="020B06060202020A0204" pitchFamily="34" charset="0"/>
              </a:rPr>
              <a:t>第六讲   项目的财务评价</a:t>
            </a:r>
            <a:r>
              <a:rPr lang="zh-CN" altLang="en-US" sz="5400">
                <a:latin typeface="Arial Narrow" panose="020B06060202020A0204" pitchFamily="34" charset="0"/>
              </a:rPr>
              <a:t>  </a:t>
            </a:r>
          </a:p>
        </p:txBody>
      </p:sp>
      <p:pic>
        <p:nvPicPr>
          <p:cNvPr id="162819" name="Picture 3" descr="R03">
            <a:extLst>
              <a:ext uri="{FF2B5EF4-FFF2-40B4-BE49-F238E27FC236}">
                <a16:creationId xmlns:a16="http://schemas.microsoft.com/office/drawing/2014/main" id="{9003C03E-BD3D-4863-B671-EC56C41124B4}"/>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4478338"/>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2820" name="Picture 4" descr="R03">
            <a:extLst>
              <a:ext uri="{FF2B5EF4-FFF2-40B4-BE49-F238E27FC236}">
                <a16:creationId xmlns:a16="http://schemas.microsoft.com/office/drawing/2014/main" id="{69029D89-CCFE-4766-B6D3-034FF7EE0955}"/>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105400"/>
            <a:ext cx="4572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62821" name="Picture 5" descr="R03">
            <a:extLst>
              <a:ext uri="{FF2B5EF4-FFF2-40B4-BE49-F238E27FC236}">
                <a16:creationId xmlns:a16="http://schemas.microsoft.com/office/drawing/2014/main" id="{428FAC64-9765-45FB-8EFA-638DC7F2091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5715000"/>
            <a:ext cx="457200" cy="45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281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8" grpId="0"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916A005-B7C3-4B85-BA14-3196385A143B}"/>
              </a:ext>
            </a:extLst>
          </p:cNvPr>
          <p:cNvSpPr>
            <a:spLocks noGrp="1"/>
          </p:cNvSpPr>
          <p:nvPr>
            <p:ph type="sldNum" sz="quarter" idx="10"/>
          </p:nvPr>
        </p:nvSpPr>
        <p:spPr/>
        <p:txBody>
          <a:bodyPr/>
          <a:lstStyle/>
          <a:p>
            <a:fld id="{D882A1A7-13C4-405B-AE73-4EF7E3189367}" type="slidenum">
              <a:rPr lang="en-US" altLang="zh-CN"/>
              <a:pPr/>
              <a:t>95</a:t>
            </a:fld>
            <a:endParaRPr lang="en-US" altLang="zh-CN">
              <a:solidFill>
                <a:schemeClr val="tx1"/>
              </a:solidFill>
            </a:endParaRPr>
          </a:p>
        </p:txBody>
      </p:sp>
      <p:sp>
        <p:nvSpPr>
          <p:cNvPr id="164866" name="Rectangle 2">
            <a:extLst>
              <a:ext uri="{FF2B5EF4-FFF2-40B4-BE49-F238E27FC236}">
                <a16:creationId xmlns:a16="http://schemas.microsoft.com/office/drawing/2014/main" id="{1B4E1D66-09A0-4B7F-921D-4F1FC829790D}"/>
              </a:ext>
            </a:extLst>
          </p:cNvPr>
          <p:cNvSpPr>
            <a:spLocks noChangeArrowheads="1"/>
          </p:cNvSpPr>
          <p:nvPr>
            <p:ph type="title"/>
          </p:nvPr>
        </p:nvSpPr>
        <p:spPr bwMode="auto">
          <a:xfrm>
            <a:off x="862013" y="774700"/>
            <a:ext cx="1143000" cy="53101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b="1">
                <a:solidFill>
                  <a:srgbClr val="FFFFFF"/>
                </a:solidFill>
                <a:latin typeface="Arial Narrow" panose="020B06060202020A0204" pitchFamily="34" charset="0"/>
              </a:rPr>
              <a:t>绪    论</a:t>
            </a:r>
            <a:endParaRPr lang="zh-CN" altLang="en-US" b="1">
              <a:latin typeface="Arial Narrow" panose="020B06060202020A0204" pitchFamily="34" charset="0"/>
            </a:endParaRPr>
          </a:p>
        </p:txBody>
      </p:sp>
      <p:sp>
        <p:nvSpPr>
          <p:cNvPr id="164867" name="Rectangle 3">
            <a:extLst>
              <a:ext uri="{FF2B5EF4-FFF2-40B4-BE49-F238E27FC236}">
                <a16:creationId xmlns:a16="http://schemas.microsoft.com/office/drawing/2014/main" id="{C39DDA18-FA93-40CB-9DC0-74DABFDDF3B1}"/>
              </a:ext>
            </a:extLst>
          </p:cNvPr>
          <p:cNvSpPr>
            <a:spLocks noGrp="1" noChangeArrowheads="1"/>
          </p:cNvSpPr>
          <p:nvPr>
            <p:ph type="body" idx="1"/>
          </p:nvPr>
        </p:nvSpPr>
        <p:spPr>
          <a:xfrm>
            <a:off x="2484438" y="549275"/>
            <a:ext cx="6264275" cy="5400675"/>
          </a:xfrm>
        </p:spPr>
        <p:txBody>
          <a:bodyPr/>
          <a:lstStyle/>
          <a:p>
            <a:pPr>
              <a:buFont typeface="Wingdings" panose="05000000000000000000" pitchFamily="2" charset="2"/>
              <a:buNone/>
            </a:pPr>
            <a:r>
              <a:rPr lang="zh-CN" altLang="en-US" sz="2400" b="1">
                <a:solidFill>
                  <a:srgbClr val="FF3300"/>
                </a:solidFill>
                <a:latin typeface="Arial Narrow" panose="020B06060202020A0204" pitchFamily="34" charset="0"/>
              </a:rPr>
              <a:t>财务评价：</a:t>
            </a:r>
            <a:r>
              <a:rPr lang="zh-CN" altLang="en-US" sz="2000" b="1">
                <a:solidFill>
                  <a:srgbClr val="008000"/>
                </a:solidFill>
                <a:latin typeface="Arial Narrow" panose="020B06060202020A0204" pitchFamily="34" charset="0"/>
              </a:rPr>
              <a:t>是根据国家现行的财税制度和价格体系，从工程项目角度出发，分析、计算项目直接发生的财务效益和费用，编制有关报表，计算评价指标，考察项目的盈利能力、清偿能力以及外汇平衡等财务状况，据以判断项目的财务可行性。</a:t>
            </a:r>
          </a:p>
          <a:p>
            <a:pPr>
              <a:buFont typeface="Wingdings" panose="05000000000000000000" pitchFamily="2" charset="2"/>
              <a:buNone/>
            </a:pPr>
            <a:endParaRPr lang="zh-CN" altLang="en-US" sz="2000" b="1">
              <a:solidFill>
                <a:srgbClr val="008000"/>
              </a:solidFill>
              <a:latin typeface="Arial Narrow" panose="020B06060202020A0204" pitchFamily="34" charset="0"/>
            </a:endParaRPr>
          </a:p>
          <a:p>
            <a:pPr>
              <a:buFont typeface="Wingdings" panose="05000000000000000000" pitchFamily="2" charset="2"/>
              <a:buNone/>
            </a:pPr>
            <a:r>
              <a:rPr lang="zh-CN" altLang="en-US" sz="2800" b="1">
                <a:solidFill>
                  <a:srgbClr val="FF3300"/>
                </a:solidFill>
                <a:latin typeface="Arial Narrow" panose="020B06060202020A0204" pitchFamily="34" charset="0"/>
                <a:ea typeface="隶书" panose="02010509060101010101" pitchFamily="49" charset="-122"/>
              </a:rPr>
              <a:t>主要内容：</a:t>
            </a:r>
          </a:p>
          <a:p>
            <a:pPr>
              <a:buFont typeface="Wingdings" panose="05000000000000000000" pitchFamily="2" charset="2"/>
              <a:buNone/>
            </a:pPr>
            <a:r>
              <a:rPr lang="zh-CN" altLang="en-US" sz="2800" b="1">
                <a:solidFill>
                  <a:schemeClr val="accent2"/>
                </a:solidFill>
                <a:latin typeface="Arial Narrow" panose="020B06060202020A0204" pitchFamily="34" charset="0"/>
                <a:ea typeface="隶书" panose="02010509060101010101" pitchFamily="49" charset="-122"/>
              </a:rPr>
              <a:t>         投资估算</a:t>
            </a:r>
          </a:p>
          <a:p>
            <a:pPr>
              <a:buFont typeface="Wingdings" panose="05000000000000000000" pitchFamily="2" charset="2"/>
              <a:buNone/>
            </a:pPr>
            <a:r>
              <a:rPr lang="zh-CN" altLang="en-US" sz="2800" b="1">
                <a:solidFill>
                  <a:schemeClr val="accent2"/>
                </a:solidFill>
                <a:latin typeface="Arial Narrow" panose="020B06060202020A0204" pitchFamily="34" charset="0"/>
                <a:ea typeface="隶书" panose="02010509060101010101" pitchFamily="49" charset="-122"/>
              </a:rPr>
              <a:t>         收益估算</a:t>
            </a:r>
          </a:p>
          <a:p>
            <a:pPr>
              <a:buFont typeface="Wingdings" panose="05000000000000000000" pitchFamily="2" charset="2"/>
              <a:buNone/>
            </a:pPr>
            <a:r>
              <a:rPr lang="zh-CN" altLang="en-US" sz="2800" b="1">
                <a:solidFill>
                  <a:schemeClr val="accent2"/>
                </a:solidFill>
                <a:latin typeface="Arial Narrow" panose="020B06060202020A0204" pitchFamily="34" charset="0"/>
                <a:ea typeface="隶书" panose="02010509060101010101" pitchFamily="49" charset="-122"/>
              </a:rPr>
              <a:t>         盈利能力分析</a:t>
            </a:r>
          </a:p>
          <a:p>
            <a:pPr>
              <a:buFont typeface="Wingdings" panose="05000000000000000000" pitchFamily="2" charset="2"/>
              <a:buNone/>
            </a:pPr>
            <a:r>
              <a:rPr lang="zh-CN" altLang="en-US" sz="2800" b="1">
                <a:solidFill>
                  <a:schemeClr val="accent2"/>
                </a:solidFill>
                <a:latin typeface="Arial Narrow" panose="020B06060202020A0204" pitchFamily="34" charset="0"/>
                <a:ea typeface="隶书" panose="02010509060101010101" pitchFamily="49" charset="-122"/>
              </a:rPr>
              <a:t>          偿债能力分析</a:t>
            </a:r>
          </a:p>
        </p:txBody>
      </p:sp>
    </p:spTree>
  </p:cSld>
  <p:clrMapOvr>
    <a:masterClrMapping/>
  </p:clrMapOvr>
  <p:transition spd="slow">
    <p:randomBar dir="vert"/>
  </p:transition>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灯片编号占位符 3">
            <a:extLst>
              <a:ext uri="{FF2B5EF4-FFF2-40B4-BE49-F238E27FC236}">
                <a16:creationId xmlns:a16="http://schemas.microsoft.com/office/drawing/2014/main" id="{8577052E-CA4D-425C-ABD6-A90EEAE71E2C}"/>
              </a:ext>
            </a:extLst>
          </p:cNvPr>
          <p:cNvSpPr>
            <a:spLocks noGrp="1"/>
          </p:cNvSpPr>
          <p:nvPr>
            <p:ph type="sldNum" sz="quarter" idx="10"/>
          </p:nvPr>
        </p:nvSpPr>
        <p:spPr/>
        <p:txBody>
          <a:bodyPr/>
          <a:lstStyle/>
          <a:p>
            <a:fld id="{F7D8E7ED-A050-40F0-8C9B-559D24A21859}" type="slidenum">
              <a:rPr lang="en-US" altLang="zh-CN"/>
              <a:pPr/>
              <a:t>96</a:t>
            </a:fld>
            <a:endParaRPr lang="en-US" altLang="zh-CN">
              <a:solidFill>
                <a:schemeClr val="tx1"/>
              </a:solidFill>
            </a:endParaRPr>
          </a:p>
        </p:txBody>
      </p:sp>
      <p:sp>
        <p:nvSpPr>
          <p:cNvPr id="166914" name="Rectangle 2">
            <a:extLst>
              <a:ext uri="{FF2B5EF4-FFF2-40B4-BE49-F238E27FC236}">
                <a16:creationId xmlns:a16="http://schemas.microsoft.com/office/drawing/2014/main" id="{1E18E826-CF43-4FEB-AE1F-5E8F962B42D0}"/>
              </a:ext>
            </a:extLst>
          </p:cNvPr>
          <p:cNvSpPr>
            <a:spLocks noChangeArrowheads="1"/>
          </p:cNvSpPr>
          <p:nvPr>
            <p:ph type="title"/>
          </p:nvPr>
        </p:nvSpPr>
        <p:spPr bwMode="auto">
          <a:xfrm>
            <a:off x="611188" y="0"/>
            <a:ext cx="1393825"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工程项目的投资估算</a:t>
            </a:r>
            <a:endParaRPr lang="zh-CN" altLang="en-US">
              <a:latin typeface="Arial Narrow" panose="020B06060202020A0204" pitchFamily="34" charset="0"/>
            </a:endParaRPr>
          </a:p>
        </p:txBody>
      </p:sp>
      <p:sp>
        <p:nvSpPr>
          <p:cNvPr id="166915" name="Rectangle 3">
            <a:extLst>
              <a:ext uri="{FF2B5EF4-FFF2-40B4-BE49-F238E27FC236}">
                <a16:creationId xmlns:a16="http://schemas.microsoft.com/office/drawing/2014/main" id="{149A835A-B299-4499-A38E-1BF71DB01418}"/>
              </a:ext>
            </a:extLst>
          </p:cNvPr>
          <p:cNvSpPr>
            <a:spLocks noGrp="1" noChangeArrowheads="1"/>
          </p:cNvSpPr>
          <p:nvPr>
            <p:ph type="body" idx="1"/>
          </p:nvPr>
        </p:nvSpPr>
        <p:spPr>
          <a:xfrm>
            <a:off x="2438400" y="0"/>
            <a:ext cx="6705600" cy="6858000"/>
          </a:xfrm>
        </p:spPr>
        <p:txBody>
          <a:bodyPr/>
          <a:lstStyle/>
          <a:p>
            <a:pPr>
              <a:lnSpc>
                <a:spcPct val="110000"/>
              </a:lnSpc>
              <a:buFont typeface="Wingdings" panose="05000000000000000000" pitchFamily="2" charset="2"/>
              <a:buNone/>
            </a:pPr>
            <a:r>
              <a:rPr lang="zh-CN" altLang="en-US" sz="2400" b="1">
                <a:solidFill>
                  <a:srgbClr val="FF0000"/>
                </a:solidFill>
                <a:latin typeface="宋体" panose="02010600030101010101" pitchFamily="2" charset="-122"/>
              </a:rPr>
              <a:t>一、投资构成</a:t>
            </a:r>
          </a:p>
          <a:p>
            <a:pPr>
              <a:buFont typeface="Wingdings" panose="05000000000000000000" pitchFamily="2" charset="2"/>
              <a:buNone/>
            </a:pPr>
            <a:r>
              <a:rPr lang="zh-CN" altLang="en-US" sz="2000" b="1">
                <a:solidFill>
                  <a:srgbClr val="339933"/>
                </a:solidFill>
                <a:latin typeface="宋体" panose="02010600030101010101" pitchFamily="2" charset="-122"/>
              </a:rPr>
              <a:t>总投资 </a:t>
            </a:r>
            <a:r>
              <a:rPr lang="en-US" altLang="zh-CN" sz="2000" b="1">
                <a:solidFill>
                  <a:srgbClr val="339933"/>
                </a:solidFill>
                <a:latin typeface="宋体" panose="02010600030101010101" pitchFamily="2" charset="-122"/>
              </a:rPr>
              <a:t>= </a:t>
            </a:r>
            <a:r>
              <a:rPr lang="zh-CN" altLang="en-US" sz="2000" b="1">
                <a:solidFill>
                  <a:srgbClr val="339933"/>
                </a:solidFill>
                <a:latin typeface="宋体" panose="02010600030101010101" pitchFamily="2" charset="-122"/>
              </a:rPr>
              <a:t>固定资产投资</a:t>
            </a:r>
            <a:r>
              <a:rPr lang="en-US" altLang="zh-CN" sz="2000" b="1">
                <a:solidFill>
                  <a:srgbClr val="339933"/>
                </a:solidFill>
                <a:latin typeface="宋体" panose="02010600030101010101" pitchFamily="2" charset="-122"/>
              </a:rPr>
              <a:t>+</a:t>
            </a:r>
            <a:r>
              <a:rPr lang="zh-CN" altLang="en-US" sz="2000" b="1">
                <a:solidFill>
                  <a:srgbClr val="339933"/>
                </a:solidFill>
                <a:latin typeface="宋体" panose="02010600030101010101" pitchFamily="2" charset="-122"/>
              </a:rPr>
              <a:t>流动资金投资</a:t>
            </a:r>
            <a:r>
              <a:rPr lang="en-US" altLang="zh-CN" sz="2000" b="1">
                <a:solidFill>
                  <a:srgbClr val="339933"/>
                </a:solidFill>
                <a:latin typeface="宋体" panose="02010600030101010101" pitchFamily="2" charset="-122"/>
              </a:rPr>
              <a:t>+</a:t>
            </a:r>
            <a:r>
              <a:rPr lang="zh-CN" altLang="en-US" sz="2000" b="1">
                <a:solidFill>
                  <a:srgbClr val="339933"/>
                </a:solidFill>
                <a:latin typeface="宋体" panose="02010600030101010101" pitchFamily="2" charset="-122"/>
              </a:rPr>
              <a:t>建设期利息支出 </a:t>
            </a:r>
          </a:p>
          <a:p>
            <a:pPr>
              <a:buFont typeface="Wingdings" panose="05000000000000000000" pitchFamily="2" charset="2"/>
              <a:buNone/>
            </a:pPr>
            <a:r>
              <a:rPr lang="zh-CN" altLang="en-US" sz="2000" b="1">
                <a:solidFill>
                  <a:srgbClr val="339933"/>
                </a:solidFill>
                <a:latin typeface="宋体" panose="02010600030101010101" pitchFamily="2" charset="-122"/>
              </a:rPr>
              <a:t>固定资产投资</a:t>
            </a:r>
            <a:r>
              <a:rPr lang="en-US" altLang="zh-CN" sz="2000" b="1">
                <a:solidFill>
                  <a:srgbClr val="339933"/>
                </a:solidFill>
                <a:latin typeface="宋体" panose="02010600030101010101" pitchFamily="2" charset="-122"/>
              </a:rPr>
              <a:t>=</a:t>
            </a:r>
            <a:r>
              <a:rPr lang="zh-CN" altLang="en-US" sz="2000" b="1">
                <a:solidFill>
                  <a:srgbClr val="339933"/>
                </a:solidFill>
                <a:latin typeface="宋体" panose="02010600030101010101" pitchFamily="2" charset="-122"/>
              </a:rPr>
              <a:t>工程费用</a:t>
            </a:r>
            <a:r>
              <a:rPr lang="en-US" altLang="zh-CN" sz="2000" b="1">
                <a:solidFill>
                  <a:srgbClr val="339933"/>
                </a:solidFill>
                <a:latin typeface="宋体" panose="02010600030101010101" pitchFamily="2" charset="-122"/>
              </a:rPr>
              <a:t>+</a:t>
            </a:r>
            <a:r>
              <a:rPr lang="zh-CN" altLang="en-US" sz="2000" b="1">
                <a:solidFill>
                  <a:srgbClr val="339933"/>
                </a:solidFill>
                <a:latin typeface="宋体" panose="02010600030101010101" pitchFamily="2" charset="-122"/>
              </a:rPr>
              <a:t>工程建设其它费</a:t>
            </a:r>
            <a:r>
              <a:rPr lang="en-US" altLang="zh-CN" sz="2000" b="1">
                <a:solidFill>
                  <a:srgbClr val="339933"/>
                </a:solidFill>
                <a:latin typeface="宋体" panose="02010600030101010101" pitchFamily="2" charset="-122"/>
              </a:rPr>
              <a:t>+</a:t>
            </a:r>
            <a:r>
              <a:rPr lang="zh-CN" altLang="en-US" sz="2000" b="1">
                <a:solidFill>
                  <a:srgbClr val="339933"/>
                </a:solidFill>
                <a:latin typeface="宋体" panose="02010600030101010101" pitchFamily="2" charset="-122"/>
              </a:rPr>
              <a:t>预备费</a:t>
            </a:r>
          </a:p>
          <a:p>
            <a:pPr>
              <a:buFont typeface="Wingdings" panose="05000000000000000000" pitchFamily="2" charset="2"/>
              <a:buNone/>
            </a:pPr>
            <a:r>
              <a:rPr lang="zh-CN" altLang="en-US" sz="2000" b="1">
                <a:solidFill>
                  <a:srgbClr val="339933"/>
                </a:solidFill>
                <a:latin typeface="宋体" panose="02010600030101010101" pitchFamily="2" charset="-122"/>
              </a:rPr>
              <a:t>工程费用</a:t>
            </a:r>
            <a:r>
              <a:rPr lang="en-US" altLang="zh-CN" sz="2000" b="1">
                <a:solidFill>
                  <a:srgbClr val="339933"/>
                </a:solidFill>
                <a:latin typeface="宋体" panose="02010600030101010101" pitchFamily="2" charset="-122"/>
              </a:rPr>
              <a:t>=</a:t>
            </a:r>
            <a:r>
              <a:rPr lang="zh-CN" altLang="en-US" sz="2000" b="1">
                <a:solidFill>
                  <a:srgbClr val="339933"/>
                </a:solidFill>
                <a:latin typeface="宋体" panose="02010600030101010101" pitchFamily="2" charset="-122"/>
              </a:rPr>
              <a:t>建筑工程费</a:t>
            </a:r>
            <a:r>
              <a:rPr lang="en-US" altLang="zh-CN" sz="2000" b="1">
                <a:solidFill>
                  <a:srgbClr val="339933"/>
                </a:solidFill>
                <a:latin typeface="宋体" panose="02010600030101010101" pitchFamily="2" charset="-122"/>
              </a:rPr>
              <a:t>+</a:t>
            </a:r>
            <a:r>
              <a:rPr lang="zh-CN" altLang="en-US" sz="2000" b="1">
                <a:solidFill>
                  <a:srgbClr val="339933"/>
                </a:solidFill>
                <a:latin typeface="宋体" panose="02010600030101010101" pitchFamily="2" charset="-122"/>
              </a:rPr>
              <a:t>安装工程费</a:t>
            </a:r>
            <a:r>
              <a:rPr lang="en-US" altLang="zh-CN" sz="2000" b="1">
                <a:solidFill>
                  <a:srgbClr val="339933"/>
                </a:solidFill>
                <a:latin typeface="宋体" panose="02010600030101010101" pitchFamily="2" charset="-122"/>
              </a:rPr>
              <a:t>+</a:t>
            </a:r>
            <a:r>
              <a:rPr lang="zh-CN" altLang="en-US" sz="2000" b="1">
                <a:solidFill>
                  <a:srgbClr val="339933"/>
                </a:solidFill>
                <a:latin typeface="宋体" panose="02010600030101010101" pitchFamily="2" charset="-122"/>
              </a:rPr>
              <a:t>设备及工位器具购置费</a:t>
            </a:r>
          </a:p>
          <a:p>
            <a:pPr>
              <a:buFont typeface="Wingdings" panose="05000000000000000000" pitchFamily="2" charset="2"/>
              <a:buNone/>
            </a:pPr>
            <a:r>
              <a:rPr lang="zh-CN" altLang="en-US" sz="2400" b="1">
                <a:solidFill>
                  <a:srgbClr val="FF0000"/>
                </a:solidFill>
                <a:latin typeface="宋体" panose="02010600030101010101" pitchFamily="2" charset="-122"/>
              </a:rPr>
              <a:t>二、固定资产投资估算</a:t>
            </a:r>
          </a:p>
          <a:p>
            <a:pPr>
              <a:buFont typeface="Wingdings" panose="05000000000000000000" pitchFamily="2" charset="2"/>
              <a:buNone/>
            </a:pPr>
            <a:r>
              <a:rPr lang="en-US" altLang="zh-CN" sz="2000" b="1">
                <a:solidFill>
                  <a:schemeClr val="accent2"/>
                </a:solidFill>
                <a:latin typeface="宋体" panose="02010600030101010101" pitchFamily="2" charset="-122"/>
              </a:rPr>
              <a:t>1</a:t>
            </a:r>
            <a:r>
              <a:rPr lang="zh-CN" altLang="en-US" sz="2000" b="1">
                <a:solidFill>
                  <a:schemeClr val="accent2"/>
                </a:solidFill>
                <a:latin typeface="宋体" panose="02010600030101010101" pitchFamily="2" charset="-122"/>
              </a:rPr>
              <a:t>、简单估算法</a:t>
            </a:r>
          </a:p>
          <a:p>
            <a:pPr>
              <a:buFont typeface="Wingdings" panose="05000000000000000000" pitchFamily="2" charset="2"/>
              <a:buNone/>
            </a:pPr>
            <a:r>
              <a:rPr lang="zh-CN" altLang="en-US" sz="2000" b="1">
                <a:latin typeface="宋体" panose="02010600030101010101" pitchFamily="2" charset="-122"/>
              </a:rPr>
              <a:t>            生产能力指数法               </a:t>
            </a:r>
          </a:p>
          <a:p>
            <a:pPr>
              <a:buFont typeface="Wingdings" panose="05000000000000000000" pitchFamily="2" charset="2"/>
              <a:buNone/>
            </a:pPr>
            <a:r>
              <a:rPr lang="zh-CN" altLang="en-US" sz="2000" b="1">
                <a:latin typeface="宋体" panose="02010600030101010101" pitchFamily="2" charset="-122"/>
              </a:rPr>
              <a:t>简单估算法  比例估算法</a:t>
            </a:r>
          </a:p>
          <a:p>
            <a:pPr>
              <a:buFont typeface="Wingdings" panose="05000000000000000000" pitchFamily="2" charset="2"/>
              <a:buNone/>
            </a:pPr>
            <a:r>
              <a:rPr lang="zh-CN" altLang="en-US" sz="2000" b="1">
                <a:latin typeface="宋体" panose="02010600030101010101" pitchFamily="2" charset="-122"/>
              </a:rPr>
              <a:t>            系数估算法</a:t>
            </a:r>
          </a:p>
          <a:p>
            <a:pPr>
              <a:buFont typeface="Wingdings" panose="05000000000000000000" pitchFamily="2" charset="2"/>
              <a:buNone/>
            </a:pPr>
            <a:r>
              <a:rPr lang="zh-CN" altLang="en-US" sz="2000" b="1">
                <a:latin typeface="宋体" panose="02010600030101010101" pitchFamily="2" charset="-122"/>
              </a:rPr>
              <a:t>            指标估算法</a:t>
            </a:r>
          </a:p>
          <a:p>
            <a:pPr>
              <a:buFont typeface="Wingdings" panose="05000000000000000000" pitchFamily="2" charset="2"/>
              <a:buNone/>
            </a:pPr>
            <a:r>
              <a:rPr lang="zh-CN" altLang="en-US" sz="2000" b="1">
                <a:solidFill>
                  <a:srgbClr val="CC3300"/>
                </a:solidFill>
                <a:latin typeface="宋体" panose="02010600030101010101" pitchFamily="2" charset="-122"/>
              </a:rPr>
              <a:t>（</a:t>
            </a:r>
            <a:r>
              <a:rPr lang="en-US" altLang="zh-CN" sz="2000" b="1">
                <a:solidFill>
                  <a:srgbClr val="CC3300"/>
                </a:solidFill>
                <a:latin typeface="宋体" panose="02010600030101010101" pitchFamily="2" charset="-122"/>
              </a:rPr>
              <a:t>1</a:t>
            </a:r>
            <a:r>
              <a:rPr lang="zh-CN" altLang="en-US" sz="2000" b="1">
                <a:solidFill>
                  <a:srgbClr val="CC3300"/>
                </a:solidFill>
                <a:latin typeface="宋体" panose="02010600030101010101" pitchFamily="2" charset="-122"/>
              </a:rPr>
              <a:t>）生产能力指数法 </a:t>
            </a:r>
          </a:p>
          <a:p>
            <a:pPr>
              <a:buFont typeface="Wingdings" panose="05000000000000000000" pitchFamily="2" charset="2"/>
              <a:buNone/>
            </a:pPr>
            <a:r>
              <a:rPr lang="zh-CN" altLang="en-US" sz="2000" b="1">
                <a:latin typeface="宋体" panose="02010600030101010101" pitchFamily="2" charset="-122"/>
              </a:rPr>
              <a:t>   </a:t>
            </a:r>
            <a:r>
              <a:rPr lang="zh-CN" altLang="en-US" sz="2000" b="1">
                <a:solidFill>
                  <a:srgbClr val="0066FF"/>
                </a:solidFill>
                <a:latin typeface="宋体" panose="02010600030101010101" pitchFamily="2" charset="-122"/>
              </a:rPr>
              <a:t>根据已建成的，性质类似的建设项目的投资额和生产</a:t>
            </a:r>
          </a:p>
          <a:p>
            <a:pPr>
              <a:buFont typeface="Wingdings" panose="05000000000000000000" pitchFamily="2" charset="2"/>
              <a:buNone/>
            </a:pPr>
            <a:r>
              <a:rPr lang="zh-CN" altLang="en-US" sz="2000" b="1">
                <a:solidFill>
                  <a:srgbClr val="0066FF"/>
                </a:solidFill>
                <a:latin typeface="宋体" panose="02010600030101010101" pitchFamily="2" charset="-122"/>
              </a:rPr>
              <a:t>能力来估算拟建项目的投资额。</a:t>
            </a:r>
          </a:p>
          <a:p>
            <a:pPr>
              <a:buFont typeface="Wingdings" panose="05000000000000000000" pitchFamily="2" charset="2"/>
              <a:buNone/>
            </a:pPr>
            <a:endParaRPr lang="zh-CN" altLang="en-US" sz="2000" b="1">
              <a:solidFill>
                <a:srgbClr val="0066FF"/>
              </a:solidFill>
              <a:latin typeface="宋体" panose="02010600030101010101" pitchFamily="2" charset="-122"/>
            </a:endParaRPr>
          </a:p>
          <a:p>
            <a:pPr>
              <a:buFont typeface="Wingdings" panose="05000000000000000000" pitchFamily="2" charset="2"/>
              <a:buNone/>
            </a:pPr>
            <a:endParaRPr lang="zh-CN" altLang="en-US" sz="2000" b="1">
              <a:latin typeface="宋体" panose="02010600030101010101" pitchFamily="2" charset="-122"/>
            </a:endParaRPr>
          </a:p>
          <a:p>
            <a:pPr>
              <a:buFont typeface="Wingdings" panose="05000000000000000000" pitchFamily="2" charset="2"/>
              <a:buNone/>
            </a:pPr>
            <a:r>
              <a:rPr lang="zh-CN" altLang="en-US" sz="2000" b="1">
                <a:latin typeface="宋体" panose="02010600030101010101" pitchFamily="2" charset="-122"/>
              </a:rPr>
              <a:t>  </a:t>
            </a:r>
            <a:r>
              <a:rPr lang="en-US" altLang="zh-CN" sz="2000" b="1">
                <a:latin typeface="宋体" panose="02010600030101010101" pitchFamily="2" charset="-122"/>
              </a:rPr>
              <a:t>K</a:t>
            </a:r>
            <a:r>
              <a:rPr lang="en-US" altLang="zh-CN" sz="2000" b="1" baseline="-25000">
                <a:latin typeface="宋体" panose="02010600030101010101" pitchFamily="2" charset="-122"/>
              </a:rPr>
              <a:t>2</a:t>
            </a:r>
            <a:r>
              <a:rPr lang="en-US" altLang="zh-CN" sz="2000" b="1">
                <a:latin typeface="宋体" panose="02010600030101010101" pitchFamily="2" charset="-122"/>
              </a:rPr>
              <a:t>,K</a:t>
            </a:r>
            <a:r>
              <a:rPr lang="en-US" altLang="zh-CN" sz="2000" b="1" baseline="-25000">
                <a:latin typeface="宋体" panose="02010600030101010101" pitchFamily="2" charset="-122"/>
              </a:rPr>
              <a:t>1</a:t>
            </a:r>
            <a:r>
              <a:rPr lang="en-US" altLang="zh-CN" sz="2000" b="1">
                <a:latin typeface="Arial Black" panose="020B0A04020102020204" pitchFamily="34" charset="0"/>
              </a:rPr>
              <a:t>——</a:t>
            </a:r>
            <a:r>
              <a:rPr lang="zh-CN" altLang="en-US" sz="2000" b="1">
                <a:latin typeface="宋体" panose="02010600030101010101" pitchFamily="2" charset="-122"/>
              </a:rPr>
              <a:t>分别是拟建项目和已建项目的投资额</a:t>
            </a:r>
          </a:p>
          <a:p>
            <a:pPr>
              <a:buFont typeface="Wingdings" panose="05000000000000000000" pitchFamily="2" charset="2"/>
              <a:buNone/>
            </a:pPr>
            <a:r>
              <a:rPr lang="zh-CN" altLang="en-US" sz="2000" b="1">
                <a:latin typeface="宋体" panose="02010600030101010101" pitchFamily="2" charset="-122"/>
              </a:rPr>
              <a:t>  </a:t>
            </a:r>
            <a:r>
              <a:rPr lang="en-US" altLang="zh-CN" sz="2000" b="1">
                <a:latin typeface="宋体" panose="02010600030101010101" pitchFamily="2" charset="-122"/>
              </a:rPr>
              <a:t>Q</a:t>
            </a:r>
            <a:r>
              <a:rPr lang="en-US" altLang="zh-CN" sz="2000" b="1" baseline="-25000">
                <a:latin typeface="宋体" panose="02010600030101010101" pitchFamily="2" charset="-122"/>
              </a:rPr>
              <a:t>2</a:t>
            </a:r>
            <a:r>
              <a:rPr lang="en-US" altLang="zh-CN" sz="2000" b="1">
                <a:latin typeface="宋体" panose="02010600030101010101" pitchFamily="2" charset="-122"/>
              </a:rPr>
              <a:t>,Q</a:t>
            </a:r>
            <a:r>
              <a:rPr lang="en-US" altLang="zh-CN" sz="2000" b="1" baseline="-25000">
                <a:latin typeface="宋体" panose="02010600030101010101" pitchFamily="2" charset="-122"/>
              </a:rPr>
              <a:t>1</a:t>
            </a:r>
            <a:r>
              <a:rPr lang="en-US" altLang="zh-CN" sz="2000" b="1">
                <a:latin typeface="Arial Black" panose="020B0A04020102020204" pitchFamily="34" charset="0"/>
              </a:rPr>
              <a:t>——</a:t>
            </a:r>
            <a:r>
              <a:rPr lang="zh-CN" altLang="en-US" sz="2000" b="1">
                <a:latin typeface="宋体" panose="02010600030101010101" pitchFamily="2" charset="-122"/>
              </a:rPr>
              <a:t>分别是拟建项目和已建项目的生产能力</a:t>
            </a:r>
          </a:p>
          <a:p>
            <a:pPr>
              <a:buFont typeface="Wingdings" panose="05000000000000000000" pitchFamily="2" charset="2"/>
              <a:buNone/>
            </a:pPr>
            <a:r>
              <a:rPr lang="zh-CN" altLang="en-US" sz="2000" b="1">
                <a:latin typeface="宋体" panose="02010600030101010101" pitchFamily="2" charset="-122"/>
              </a:rPr>
              <a:t>  </a:t>
            </a:r>
            <a:r>
              <a:rPr lang="en-US" altLang="zh-CN" sz="2000" b="1">
                <a:latin typeface="宋体" panose="02010600030101010101" pitchFamily="2" charset="-122"/>
              </a:rPr>
              <a:t>f</a:t>
            </a:r>
            <a:r>
              <a:rPr lang="en-US" altLang="zh-CN" sz="2000" b="1">
                <a:latin typeface="Arial Black" panose="020B0A04020102020204" pitchFamily="34" charset="0"/>
              </a:rPr>
              <a:t>——</a:t>
            </a:r>
            <a:r>
              <a:rPr lang="zh-CN" altLang="en-US" sz="2000" b="1">
                <a:latin typeface="宋体" panose="02010600030101010101" pitchFamily="2" charset="-122"/>
              </a:rPr>
              <a:t>调整系数；   </a:t>
            </a:r>
            <a:r>
              <a:rPr lang="en-US" altLang="zh-CN" sz="2000" b="1">
                <a:latin typeface="宋体" panose="02010600030101010101" pitchFamily="2" charset="-122"/>
              </a:rPr>
              <a:t>m</a:t>
            </a:r>
            <a:r>
              <a:rPr lang="en-US" altLang="zh-CN" sz="2000" b="1">
                <a:latin typeface="Arial Black" panose="020B0A04020102020204" pitchFamily="34" charset="0"/>
              </a:rPr>
              <a:t>——</a:t>
            </a:r>
            <a:r>
              <a:rPr lang="zh-CN" altLang="en-US" sz="2000" b="1">
                <a:latin typeface="宋体" panose="02010600030101010101" pitchFamily="2" charset="-122"/>
              </a:rPr>
              <a:t>生产能力指数，</a:t>
            </a:r>
            <a:r>
              <a:rPr lang="en-US" altLang="zh-CN" sz="2000" b="1">
                <a:latin typeface="宋体" panose="02010600030101010101" pitchFamily="2" charset="-122"/>
              </a:rPr>
              <a:t>0</a:t>
            </a:r>
            <a:r>
              <a:rPr lang="en-US" altLang="zh-CN" sz="2000" b="1"/>
              <a:t>&lt;</a:t>
            </a:r>
            <a:r>
              <a:rPr lang="en-US" altLang="zh-CN" sz="2000" b="1">
                <a:latin typeface="宋体" panose="02010600030101010101" pitchFamily="2" charset="-122"/>
              </a:rPr>
              <a:t>m</a:t>
            </a:r>
            <a:r>
              <a:rPr lang="en-US" altLang="zh-CN" sz="2000" b="1"/>
              <a:t>&lt;</a:t>
            </a:r>
            <a:r>
              <a:rPr lang="en-US" altLang="zh-CN" sz="2000" b="1">
                <a:latin typeface="宋体" panose="02010600030101010101" pitchFamily="2" charset="-122"/>
              </a:rPr>
              <a:t>1</a:t>
            </a:r>
          </a:p>
        </p:txBody>
      </p:sp>
      <p:sp>
        <p:nvSpPr>
          <p:cNvPr id="166916" name="AutoShape 4">
            <a:extLst>
              <a:ext uri="{FF2B5EF4-FFF2-40B4-BE49-F238E27FC236}">
                <a16:creationId xmlns:a16="http://schemas.microsoft.com/office/drawing/2014/main" id="{6119B56D-9086-4B25-87C0-8E23B0D590D4}"/>
              </a:ext>
            </a:extLst>
          </p:cNvPr>
          <p:cNvSpPr>
            <a:spLocks/>
          </p:cNvSpPr>
          <p:nvPr/>
        </p:nvSpPr>
        <p:spPr bwMode="auto">
          <a:xfrm>
            <a:off x="3851275" y="2420938"/>
            <a:ext cx="73025" cy="1512887"/>
          </a:xfrm>
          <a:prstGeom prst="leftBrace">
            <a:avLst>
              <a:gd name="adj1" fmla="val 172645"/>
              <a:gd name="adj2" fmla="val 50000"/>
            </a:avLst>
          </a:prstGeom>
          <a:solidFill>
            <a:schemeClr val="bg1"/>
          </a:solidFill>
          <a:ln w="285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66917" name="Rectangle 5">
            <a:extLst>
              <a:ext uri="{FF2B5EF4-FFF2-40B4-BE49-F238E27FC236}">
                <a16:creationId xmlns:a16="http://schemas.microsoft.com/office/drawing/2014/main" id="{8F2A7A52-2136-4E96-9A1B-4F59C4773FD7}"/>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6918" name="Object 6">
            <a:extLst>
              <a:ext uri="{FF2B5EF4-FFF2-40B4-BE49-F238E27FC236}">
                <a16:creationId xmlns:a16="http://schemas.microsoft.com/office/drawing/2014/main" id="{E7592E7B-887A-4178-8E78-9A50CAB26181}"/>
              </a:ext>
            </a:extLst>
          </p:cNvPr>
          <p:cNvGraphicFramePr>
            <a:graphicFrameLocks noChangeAspect="1"/>
          </p:cNvGraphicFramePr>
          <p:nvPr/>
        </p:nvGraphicFramePr>
        <p:xfrm>
          <a:off x="3995738" y="5013325"/>
          <a:ext cx="2305050" cy="647700"/>
        </p:xfrm>
        <a:graphic>
          <a:graphicData uri="http://schemas.openxmlformats.org/presentationml/2006/ole">
            <mc:AlternateContent xmlns:mc="http://schemas.openxmlformats.org/markup-compatibility/2006">
              <mc:Choice xmlns:v="urn:schemas-microsoft-com:vml" Requires="v">
                <p:oleObj spid="_x0000_s166919" name="公式" r:id="rId4" imgW="1193800" imgH="431800" progId="Equation.3">
                  <p:embed/>
                </p:oleObj>
              </mc:Choice>
              <mc:Fallback>
                <p:oleObj name="公式" r:id="rId4" imgW="11938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5013325"/>
                        <a:ext cx="2305050" cy="647700"/>
                      </a:xfrm>
                      <a:prstGeom prst="rect">
                        <a:avLst/>
                      </a:prstGeom>
                      <a:solidFill>
                        <a:srgbClr val="99FF33"/>
                      </a:solidFill>
                    </p:spPr>
                  </p:pic>
                </p:oleObj>
              </mc:Fallback>
            </mc:AlternateContent>
          </a:graphicData>
        </a:graphic>
      </p:graphicFrame>
    </p:spTree>
  </p:cSld>
  <p:clrMapOvr>
    <a:masterClrMapping/>
  </p:clrMapOvr>
  <p:transition spd="slow">
    <p:randomBar dir="ver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BE662B41-D505-439A-A3CD-4A9893762EE3}"/>
              </a:ext>
            </a:extLst>
          </p:cNvPr>
          <p:cNvSpPr>
            <a:spLocks noGrp="1"/>
          </p:cNvSpPr>
          <p:nvPr>
            <p:ph type="sldNum" sz="quarter" idx="10"/>
          </p:nvPr>
        </p:nvSpPr>
        <p:spPr/>
        <p:txBody>
          <a:bodyPr/>
          <a:lstStyle/>
          <a:p>
            <a:fld id="{1E831A11-45ED-4E9C-85FA-2F86DBBC8644}" type="slidenum">
              <a:rPr lang="en-US" altLang="zh-CN"/>
              <a:pPr/>
              <a:t>97</a:t>
            </a:fld>
            <a:endParaRPr lang="en-US" altLang="zh-CN">
              <a:solidFill>
                <a:schemeClr val="tx1"/>
              </a:solidFill>
            </a:endParaRPr>
          </a:p>
        </p:txBody>
      </p:sp>
      <p:sp>
        <p:nvSpPr>
          <p:cNvPr id="168962" name="Rectangle 2">
            <a:extLst>
              <a:ext uri="{FF2B5EF4-FFF2-40B4-BE49-F238E27FC236}">
                <a16:creationId xmlns:a16="http://schemas.microsoft.com/office/drawing/2014/main" id="{8356BBA0-98C4-4F24-9CFA-45DEA98D2A5E}"/>
              </a:ext>
            </a:extLst>
          </p:cNvPr>
          <p:cNvSpPr>
            <a:spLocks noChangeArrowheads="1"/>
          </p:cNvSpPr>
          <p:nvPr>
            <p:ph type="title"/>
          </p:nvPr>
        </p:nvSpPr>
        <p:spPr bwMode="auto">
          <a:xfrm>
            <a:off x="862013" y="188913"/>
            <a:ext cx="1143000" cy="6335712"/>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第一节    工程项目的投资估算</a:t>
            </a:r>
          </a:p>
        </p:txBody>
      </p:sp>
      <p:sp>
        <p:nvSpPr>
          <p:cNvPr id="168963" name="Rectangle 3">
            <a:extLst>
              <a:ext uri="{FF2B5EF4-FFF2-40B4-BE49-F238E27FC236}">
                <a16:creationId xmlns:a16="http://schemas.microsoft.com/office/drawing/2014/main" id="{C85565C0-DC30-4B82-BC76-8A34F56522A3}"/>
              </a:ext>
            </a:extLst>
          </p:cNvPr>
          <p:cNvSpPr>
            <a:spLocks noGrp="1" noChangeArrowheads="1"/>
          </p:cNvSpPr>
          <p:nvPr>
            <p:ph type="body" idx="1"/>
          </p:nvPr>
        </p:nvSpPr>
        <p:spPr>
          <a:xfrm>
            <a:off x="2438400" y="188913"/>
            <a:ext cx="6705600" cy="6669087"/>
          </a:xfrm>
        </p:spPr>
        <p:txBody>
          <a:bodyPr/>
          <a:lstStyle/>
          <a:p>
            <a:r>
              <a:rPr lang="zh-CN" altLang="en-US" sz="2000" b="1">
                <a:solidFill>
                  <a:srgbClr val="FF3300"/>
                </a:solidFill>
              </a:rPr>
              <a:t>例</a:t>
            </a:r>
            <a:r>
              <a:rPr lang="en-US" altLang="zh-CN" sz="2000" b="1">
                <a:solidFill>
                  <a:srgbClr val="FF3300"/>
                </a:solidFill>
              </a:rPr>
              <a:t>1</a:t>
            </a:r>
            <a:r>
              <a:rPr lang="zh-CN" altLang="en-US" sz="2000" b="1">
                <a:solidFill>
                  <a:srgbClr val="FF3300"/>
                </a:solidFill>
              </a:rPr>
              <a:t>：</a:t>
            </a:r>
            <a:r>
              <a:rPr lang="zh-CN" altLang="en-US" sz="2000" b="1">
                <a:solidFill>
                  <a:schemeClr val="accent2"/>
                </a:solidFill>
              </a:rPr>
              <a:t>已知生产流程相似的年生产能力为</a:t>
            </a:r>
            <a:r>
              <a:rPr lang="en-US" altLang="zh-CN" sz="2000" b="1">
                <a:solidFill>
                  <a:schemeClr val="accent2"/>
                </a:solidFill>
              </a:rPr>
              <a:t>10</a:t>
            </a:r>
            <a:r>
              <a:rPr lang="zh-CN" altLang="en-US" sz="2000" b="1">
                <a:solidFill>
                  <a:schemeClr val="accent2"/>
                </a:solidFill>
              </a:rPr>
              <a:t>万吨的化工装置，两年前建成的固定资产投资为</a:t>
            </a:r>
            <a:r>
              <a:rPr lang="en-US" altLang="zh-CN" sz="2000" b="1">
                <a:solidFill>
                  <a:schemeClr val="accent2"/>
                </a:solidFill>
              </a:rPr>
              <a:t>2500</a:t>
            </a:r>
            <a:r>
              <a:rPr lang="zh-CN" altLang="en-US" sz="2000" b="1">
                <a:solidFill>
                  <a:schemeClr val="accent2"/>
                </a:solidFill>
              </a:rPr>
              <a:t>万元。拟建装置生产能力设计为</a:t>
            </a:r>
            <a:r>
              <a:rPr lang="en-US" altLang="zh-CN" sz="2000" b="1">
                <a:solidFill>
                  <a:schemeClr val="accent2"/>
                </a:solidFill>
              </a:rPr>
              <a:t>15</a:t>
            </a:r>
            <a:r>
              <a:rPr lang="zh-CN" altLang="en-US" sz="2000" b="1">
                <a:solidFill>
                  <a:schemeClr val="accent2"/>
                </a:solidFill>
              </a:rPr>
              <a:t>万吨，一年后建成。根据过去大量这种装置的数据得出投资生产能力指数</a:t>
            </a:r>
            <a:r>
              <a:rPr lang="en-US" altLang="zh-CN" sz="2000" b="1">
                <a:solidFill>
                  <a:schemeClr val="accent2"/>
                </a:solidFill>
              </a:rPr>
              <a:t>m=0.72</a:t>
            </a:r>
            <a:r>
              <a:rPr lang="zh-CN" altLang="en-US" sz="2000" b="1">
                <a:solidFill>
                  <a:schemeClr val="accent2"/>
                </a:solidFill>
              </a:rPr>
              <a:t>。这几年设备与物资的价格上涨率平均为</a:t>
            </a:r>
            <a:r>
              <a:rPr lang="en-US" altLang="zh-CN" sz="2000" b="1">
                <a:solidFill>
                  <a:schemeClr val="accent2"/>
                </a:solidFill>
              </a:rPr>
              <a:t>7%</a:t>
            </a:r>
            <a:r>
              <a:rPr lang="zh-CN" altLang="en-US" sz="2000" b="1">
                <a:solidFill>
                  <a:schemeClr val="accent2"/>
                </a:solidFill>
              </a:rPr>
              <a:t>左右，试估算拟建装置的投资额。</a:t>
            </a:r>
          </a:p>
          <a:p>
            <a:r>
              <a:rPr lang="zh-CN" altLang="en-US" sz="2000" b="1">
                <a:solidFill>
                  <a:srgbClr val="FF3300"/>
                </a:solidFill>
              </a:rPr>
              <a:t>解：</a:t>
            </a:r>
          </a:p>
          <a:p>
            <a:endParaRPr lang="zh-CN" altLang="en-US" sz="2000" b="1">
              <a:solidFill>
                <a:schemeClr val="accent2"/>
              </a:solidFill>
            </a:endParaRPr>
          </a:p>
          <a:p>
            <a:pPr>
              <a:buFont typeface="Wingdings" panose="05000000000000000000" pitchFamily="2" charset="2"/>
              <a:buNone/>
            </a:pPr>
            <a:endParaRPr lang="zh-CN" altLang="en-US" sz="2000" b="1">
              <a:solidFill>
                <a:srgbClr val="9933FF"/>
              </a:solidFill>
              <a:latin typeface="宋体" panose="02010600030101010101" pitchFamily="2" charset="-122"/>
            </a:endParaRPr>
          </a:p>
          <a:p>
            <a:pPr>
              <a:buFont typeface="Wingdings" panose="05000000000000000000" pitchFamily="2" charset="2"/>
              <a:buNone/>
            </a:pPr>
            <a:r>
              <a:rPr lang="zh-CN" altLang="en-US" sz="2000" b="1">
                <a:solidFill>
                  <a:srgbClr val="9933FF"/>
                </a:solidFill>
                <a:latin typeface="宋体" panose="02010600030101010101" pitchFamily="2" charset="-122"/>
              </a:rPr>
              <a:t>（</a:t>
            </a:r>
            <a:r>
              <a:rPr lang="en-US" altLang="zh-CN" sz="2000" b="1">
                <a:solidFill>
                  <a:srgbClr val="9933FF"/>
                </a:solidFill>
                <a:latin typeface="宋体" panose="02010600030101010101" pitchFamily="2" charset="-122"/>
              </a:rPr>
              <a:t>2</a:t>
            </a:r>
            <a:r>
              <a:rPr lang="zh-CN" altLang="en-US" sz="2000" b="1">
                <a:solidFill>
                  <a:srgbClr val="9933FF"/>
                </a:solidFill>
                <a:latin typeface="宋体" panose="02010600030101010101" pitchFamily="2" charset="-122"/>
              </a:rPr>
              <a:t>）比例估算法</a:t>
            </a:r>
          </a:p>
          <a:p>
            <a:pPr>
              <a:buFont typeface="Wingdings" panose="05000000000000000000" pitchFamily="2" charset="2"/>
              <a:buNone/>
            </a:pPr>
            <a:r>
              <a:rPr lang="en-US" altLang="zh-CN" sz="2000" b="1">
                <a:solidFill>
                  <a:srgbClr val="CC3300"/>
                </a:solidFill>
                <a:latin typeface="宋体" panose="02010600030101010101" pitchFamily="2" charset="-122"/>
              </a:rPr>
              <a:t>1</a:t>
            </a:r>
            <a:r>
              <a:rPr lang="zh-CN" altLang="en-US" sz="2000" b="1">
                <a:solidFill>
                  <a:srgbClr val="CC3300"/>
                </a:solidFill>
                <a:latin typeface="宋体" panose="02010600030101010101" pitchFamily="2" charset="-122"/>
              </a:rPr>
              <a:t>）以拟建项目的全部设备费为基数进行估算</a:t>
            </a:r>
          </a:p>
          <a:p>
            <a:pPr>
              <a:buFont typeface="Wingdings" panose="05000000000000000000" pitchFamily="2" charset="2"/>
              <a:buNone/>
            </a:pPr>
            <a:endParaRPr lang="zh-CN" altLang="en-US" sz="2000" b="1">
              <a:solidFill>
                <a:srgbClr val="CC3300"/>
              </a:solidFill>
              <a:latin typeface="宋体" panose="02010600030101010101" pitchFamily="2" charset="-122"/>
            </a:endParaRPr>
          </a:p>
          <a:p>
            <a:pPr>
              <a:buFont typeface="Wingdings" panose="05000000000000000000" pitchFamily="2" charset="2"/>
              <a:buNone/>
            </a:pPr>
            <a:endParaRPr lang="zh-CN" altLang="en-US" sz="2000" b="1">
              <a:solidFill>
                <a:srgbClr val="CC3300"/>
              </a:solidFill>
              <a:latin typeface="宋体" panose="02010600030101010101" pitchFamily="2" charset="-122"/>
            </a:endParaRPr>
          </a:p>
          <a:p>
            <a:pPr>
              <a:buFont typeface="Wingdings" panose="05000000000000000000" pitchFamily="2" charset="2"/>
              <a:buNone/>
            </a:pPr>
            <a:r>
              <a:rPr lang="zh-CN" altLang="en-US" sz="2000" b="1">
                <a:solidFill>
                  <a:srgbClr val="CC3300"/>
                </a:solidFill>
                <a:latin typeface="宋体" panose="02010600030101010101" pitchFamily="2" charset="-122"/>
              </a:rPr>
              <a:t> </a:t>
            </a:r>
            <a:r>
              <a:rPr lang="en-US" altLang="zh-CN" sz="2000" b="1">
                <a:solidFill>
                  <a:srgbClr val="3333FF"/>
                </a:solidFill>
                <a:latin typeface="宋体" panose="02010600030101010101" pitchFamily="2" charset="-122"/>
              </a:rPr>
              <a:t>K</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拟建项目的投资额， </a:t>
            </a:r>
            <a:r>
              <a:rPr lang="en-US" altLang="zh-CN" sz="2000" b="1">
                <a:solidFill>
                  <a:srgbClr val="3333FF"/>
                </a:solidFill>
                <a:latin typeface="宋体" panose="02010600030101010101" pitchFamily="2" charset="-122"/>
              </a:rPr>
              <a:t>I</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拟建项目的其他费用</a:t>
            </a:r>
          </a:p>
          <a:p>
            <a:pPr>
              <a:buFont typeface="Wingdings" panose="05000000000000000000" pitchFamily="2" charset="2"/>
              <a:buNone/>
            </a:pPr>
            <a:r>
              <a:rPr lang="zh-CN" altLang="en-US" sz="2000" b="1">
                <a:solidFill>
                  <a:srgbClr val="3333FF"/>
                </a:solidFill>
                <a:latin typeface="宋体" panose="02010600030101010101" pitchFamily="2" charset="-122"/>
              </a:rPr>
              <a:t> </a:t>
            </a:r>
            <a:r>
              <a:rPr lang="en-US" altLang="zh-CN" sz="2000" b="1">
                <a:solidFill>
                  <a:srgbClr val="3333FF"/>
                </a:solidFill>
                <a:latin typeface="宋体" panose="02010600030101010101" pitchFamily="2" charset="-122"/>
              </a:rPr>
              <a:t>C</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根据拟建项目当时当地价格计算的设备费用的总和</a:t>
            </a:r>
          </a:p>
          <a:p>
            <a:pPr>
              <a:buFont typeface="Wingdings" panose="05000000000000000000" pitchFamily="2" charset="2"/>
              <a:buNone/>
            </a:pPr>
            <a:r>
              <a:rPr lang="en-US" altLang="zh-CN" sz="2000" b="1">
                <a:solidFill>
                  <a:srgbClr val="3333FF"/>
                </a:solidFill>
                <a:latin typeface="宋体" panose="02010600030101010101" pitchFamily="2" charset="-122"/>
              </a:rPr>
              <a:t>P</a:t>
            </a:r>
            <a:r>
              <a:rPr lang="en-US" altLang="zh-CN" sz="2000" b="1" baseline="-25000">
                <a:solidFill>
                  <a:srgbClr val="3333FF"/>
                </a:solidFill>
                <a:latin typeface="宋体" panose="02010600030101010101" pitchFamily="2" charset="-122"/>
              </a:rPr>
              <a:t>1</a:t>
            </a:r>
            <a:r>
              <a:rPr lang="en-US" altLang="zh-CN" sz="2000" b="1">
                <a:solidFill>
                  <a:srgbClr val="3333FF"/>
                </a:solidFill>
                <a:latin typeface="宋体" panose="02010600030101010101" pitchFamily="2" charset="-122"/>
              </a:rPr>
              <a:t>,P</a:t>
            </a:r>
            <a:r>
              <a:rPr lang="en-US" altLang="zh-CN" sz="2000" b="1" baseline="-25000">
                <a:solidFill>
                  <a:srgbClr val="3333FF"/>
                </a:solidFill>
                <a:latin typeface="宋体" panose="02010600030101010101" pitchFamily="2" charset="-122"/>
              </a:rPr>
              <a:t>2</a:t>
            </a:r>
            <a:r>
              <a:rPr lang="en-US" altLang="zh-CN" sz="2000" b="1">
                <a:solidFill>
                  <a:srgbClr val="3333FF"/>
                </a:solidFill>
                <a:latin typeface="宋体" panose="02010600030101010101" pitchFamily="2" charset="-122"/>
              </a:rPr>
              <a:t>,P</a:t>
            </a:r>
            <a:r>
              <a:rPr lang="en-US" altLang="zh-CN" sz="2000" b="1" baseline="-25000">
                <a:solidFill>
                  <a:srgbClr val="3333FF"/>
                </a:solidFill>
                <a:latin typeface="宋体" panose="02010600030101010101" pitchFamily="2" charset="-122"/>
              </a:rPr>
              <a:t>3……..</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已建项目中建筑、安装及其他工程费用等 </a:t>
            </a:r>
          </a:p>
          <a:p>
            <a:pPr>
              <a:buFont typeface="Wingdings" panose="05000000000000000000" pitchFamily="2" charset="2"/>
              <a:buNone/>
            </a:pPr>
            <a:r>
              <a:rPr lang="zh-CN" altLang="en-US" sz="2000" b="1">
                <a:solidFill>
                  <a:srgbClr val="3333FF"/>
                </a:solidFill>
                <a:latin typeface="宋体" panose="02010600030101010101" pitchFamily="2" charset="-122"/>
              </a:rPr>
              <a:t>              占设备费用的百分比。</a:t>
            </a:r>
          </a:p>
          <a:p>
            <a:pPr>
              <a:buFont typeface="Wingdings" panose="05000000000000000000" pitchFamily="2" charset="2"/>
              <a:buNone/>
            </a:pPr>
            <a:r>
              <a:rPr lang="en-US" altLang="zh-CN" sz="2000" b="1">
                <a:solidFill>
                  <a:srgbClr val="3333FF"/>
                </a:solidFill>
                <a:latin typeface="宋体" panose="02010600030101010101" pitchFamily="2" charset="-122"/>
              </a:rPr>
              <a:t>f</a:t>
            </a:r>
            <a:r>
              <a:rPr lang="en-US" altLang="zh-CN" sz="2000" b="1" baseline="-25000">
                <a:solidFill>
                  <a:srgbClr val="3333FF"/>
                </a:solidFill>
                <a:latin typeface="宋体" panose="02010600030101010101" pitchFamily="2" charset="-122"/>
              </a:rPr>
              <a:t>1</a:t>
            </a:r>
            <a:r>
              <a:rPr lang="en-US" altLang="zh-CN" sz="2000" b="1">
                <a:solidFill>
                  <a:srgbClr val="3333FF"/>
                </a:solidFill>
                <a:latin typeface="宋体" panose="02010600030101010101" pitchFamily="2" charset="-122"/>
              </a:rPr>
              <a:t>,f</a:t>
            </a:r>
            <a:r>
              <a:rPr lang="en-US" altLang="zh-CN" sz="2000" b="1" baseline="-25000">
                <a:solidFill>
                  <a:srgbClr val="3333FF"/>
                </a:solidFill>
                <a:latin typeface="宋体" panose="02010600030101010101" pitchFamily="2" charset="-122"/>
              </a:rPr>
              <a:t>2</a:t>
            </a:r>
            <a:r>
              <a:rPr lang="en-US" altLang="zh-CN" sz="2000" b="1">
                <a:solidFill>
                  <a:srgbClr val="3333FF"/>
                </a:solidFill>
                <a:latin typeface="宋体" panose="02010600030101010101" pitchFamily="2" charset="-122"/>
              </a:rPr>
              <a:t>,f</a:t>
            </a:r>
            <a:r>
              <a:rPr lang="en-US" altLang="zh-CN" sz="2000" b="1" baseline="-25000">
                <a:solidFill>
                  <a:srgbClr val="3333FF"/>
                </a:solidFill>
                <a:latin typeface="宋体" panose="02010600030101010101" pitchFamily="2" charset="-122"/>
              </a:rPr>
              <a:t>3……..</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拟建项目建筑、安装及其他工程费用等的</a:t>
            </a:r>
          </a:p>
          <a:p>
            <a:pPr>
              <a:buFont typeface="Wingdings" panose="05000000000000000000" pitchFamily="2" charset="2"/>
              <a:buNone/>
            </a:pPr>
            <a:r>
              <a:rPr lang="zh-CN" altLang="en-US" sz="2000" b="1">
                <a:solidFill>
                  <a:srgbClr val="3333FF"/>
                </a:solidFill>
                <a:latin typeface="宋体" panose="02010600030101010101" pitchFamily="2" charset="-122"/>
              </a:rPr>
              <a:t>           综合调整系数。</a:t>
            </a:r>
            <a:endParaRPr lang="zh-CN" altLang="en-US" sz="2000" b="1">
              <a:solidFill>
                <a:srgbClr val="3333FF"/>
              </a:solidFill>
            </a:endParaRPr>
          </a:p>
        </p:txBody>
      </p:sp>
      <p:sp>
        <p:nvSpPr>
          <p:cNvPr id="168964" name="Rectangle 4">
            <a:extLst>
              <a:ext uri="{FF2B5EF4-FFF2-40B4-BE49-F238E27FC236}">
                <a16:creationId xmlns:a16="http://schemas.microsoft.com/office/drawing/2014/main" id="{593A746E-5EEE-40D5-9AFA-A3DF4816B38B}"/>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8965" name="Object 5">
            <a:extLst>
              <a:ext uri="{FF2B5EF4-FFF2-40B4-BE49-F238E27FC236}">
                <a16:creationId xmlns:a16="http://schemas.microsoft.com/office/drawing/2014/main" id="{973899D9-31F0-4965-8102-0830369BD31D}"/>
              </a:ext>
            </a:extLst>
          </p:cNvPr>
          <p:cNvGraphicFramePr>
            <a:graphicFrameLocks noChangeAspect="1"/>
          </p:cNvGraphicFramePr>
          <p:nvPr/>
        </p:nvGraphicFramePr>
        <p:xfrm>
          <a:off x="3276600" y="2276475"/>
          <a:ext cx="5867400" cy="720725"/>
        </p:xfrm>
        <a:graphic>
          <a:graphicData uri="http://schemas.openxmlformats.org/presentationml/2006/ole">
            <mc:AlternateContent xmlns:mc="http://schemas.openxmlformats.org/markup-compatibility/2006">
              <mc:Choice xmlns:v="urn:schemas-microsoft-com:vml" Requires="v">
                <p:oleObj spid="_x0000_s168968" name="公式" r:id="rId3" imgW="3797300" imgH="431800" progId="Equation.3">
                  <p:embed/>
                </p:oleObj>
              </mc:Choice>
              <mc:Fallback>
                <p:oleObj name="公式" r:id="rId3" imgW="3797300" imgH="431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276475"/>
                        <a:ext cx="5867400" cy="720725"/>
                      </a:xfrm>
                      <a:prstGeom prst="rect">
                        <a:avLst/>
                      </a:prstGeom>
                      <a:solidFill>
                        <a:srgbClr val="99FF99"/>
                      </a:solidFill>
                    </p:spPr>
                  </p:pic>
                </p:oleObj>
              </mc:Fallback>
            </mc:AlternateContent>
          </a:graphicData>
        </a:graphic>
      </p:graphicFrame>
      <p:sp>
        <p:nvSpPr>
          <p:cNvPr id="168966" name="Rectangle 6">
            <a:extLst>
              <a:ext uri="{FF2B5EF4-FFF2-40B4-BE49-F238E27FC236}">
                <a16:creationId xmlns:a16="http://schemas.microsoft.com/office/drawing/2014/main" id="{524ACF2D-1645-4723-8AAB-DD6763CB1CF2}"/>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8967" name="Object 7">
            <a:extLst>
              <a:ext uri="{FF2B5EF4-FFF2-40B4-BE49-F238E27FC236}">
                <a16:creationId xmlns:a16="http://schemas.microsoft.com/office/drawing/2014/main" id="{754DB54F-EEB0-4A9E-BABC-72DF0EC4200D}"/>
              </a:ext>
            </a:extLst>
          </p:cNvPr>
          <p:cNvGraphicFramePr>
            <a:graphicFrameLocks noChangeAspect="1"/>
          </p:cNvGraphicFramePr>
          <p:nvPr/>
        </p:nvGraphicFramePr>
        <p:xfrm>
          <a:off x="3132138" y="4076700"/>
          <a:ext cx="4535487" cy="444500"/>
        </p:xfrm>
        <a:graphic>
          <a:graphicData uri="http://schemas.openxmlformats.org/presentationml/2006/ole">
            <mc:AlternateContent xmlns:mc="http://schemas.openxmlformats.org/markup-compatibility/2006">
              <mc:Choice xmlns:v="urn:schemas-microsoft-com:vml" Requires="v">
                <p:oleObj spid="_x0000_s168969" name="公式" r:id="rId5" imgW="3009900" imgH="228600" progId="Equation.3">
                  <p:embed/>
                </p:oleObj>
              </mc:Choice>
              <mc:Fallback>
                <p:oleObj name="公式" r:id="rId5" imgW="3009900" imgH="2286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4076700"/>
                        <a:ext cx="4535487" cy="444500"/>
                      </a:xfrm>
                      <a:prstGeom prst="rect">
                        <a:avLst/>
                      </a:prstGeom>
                      <a:solidFill>
                        <a:srgbClr val="66FFFF"/>
                      </a:solidFill>
                    </p:spPr>
                  </p:pic>
                </p:oleObj>
              </mc:Fallback>
            </mc:AlternateContent>
          </a:graphicData>
        </a:graphic>
      </p:graphicFrame>
    </p:spTree>
  </p:cSld>
  <p:clrMapOvr>
    <a:masterClrMapping/>
  </p:clrMapOvr>
  <p:transition spd="slow">
    <p:randomBar dir="ver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灯片编号占位符 3">
            <a:extLst>
              <a:ext uri="{FF2B5EF4-FFF2-40B4-BE49-F238E27FC236}">
                <a16:creationId xmlns:a16="http://schemas.microsoft.com/office/drawing/2014/main" id="{8ABDEBA2-F7AF-4E72-9718-BD529E5EB887}"/>
              </a:ext>
            </a:extLst>
          </p:cNvPr>
          <p:cNvSpPr>
            <a:spLocks noGrp="1"/>
          </p:cNvSpPr>
          <p:nvPr>
            <p:ph type="sldNum" sz="quarter" idx="10"/>
          </p:nvPr>
        </p:nvSpPr>
        <p:spPr/>
        <p:txBody>
          <a:bodyPr/>
          <a:lstStyle/>
          <a:p>
            <a:fld id="{BA23092F-98A2-4763-B2C3-E3BD417D4A55}" type="slidenum">
              <a:rPr lang="en-US" altLang="zh-CN"/>
              <a:pPr/>
              <a:t>98</a:t>
            </a:fld>
            <a:endParaRPr lang="en-US" altLang="zh-CN">
              <a:solidFill>
                <a:schemeClr val="tx1"/>
              </a:solidFill>
            </a:endParaRPr>
          </a:p>
        </p:txBody>
      </p:sp>
      <p:sp>
        <p:nvSpPr>
          <p:cNvPr id="169986" name="Rectangle 2">
            <a:extLst>
              <a:ext uri="{FF2B5EF4-FFF2-40B4-BE49-F238E27FC236}">
                <a16:creationId xmlns:a16="http://schemas.microsoft.com/office/drawing/2014/main" id="{37A7D0CC-41B7-4769-A67C-C059FD3AA3C9}"/>
              </a:ext>
            </a:extLst>
          </p:cNvPr>
          <p:cNvSpPr>
            <a:spLocks noChangeArrowheads="1"/>
          </p:cNvSpPr>
          <p:nvPr>
            <p:ph type="title"/>
          </p:nvPr>
        </p:nvSpPr>
        <p:spPr bwMode="auto">
          <a:xfrm>
            <a:off x="862013" y="0"/>
            <a:ext cx="1143000" cy="6669088"/>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a:solidFill>
                  <a:srgbClr val="FFFFFF"/>
                </a:solidFill>
                <a:latin typeface="Arial Narrow" panose="020B06060202020A0204" pitchFamily="34" charset="0"/>
              </a:rPr>
              <a:t>第一节    工程项目的投资估算</a:t>
            </a:r>
          </a:p>
        </p:txBody>
      </p:sp>
      <p:sp>
        <p:nvSpPr>
          <p:cNvPr id="169987" name="Rectangle 3">
            <a:extLst>
              <a:ext uri="{FF2B5EF4-FFF2-40B4-BE49-F238E27FC236}">
                <a16:creationId xmlns:a16="http://schemas.microsoft.com/office/drawing/2014/main" id="{ABFBBD1E-916E-4A0D-8290-CAA6477044C0}"/>
              </a:ext>
            </a:extLst>
          </p:cNvPr>
          <p:cNvSpPr>
            <a:spLocks noGrp="1" noChangeArrowheads="1"/>
          </p:cNvSpPr>
          <p:nvPr>
            <p:ph type="body" idx="1"/>
          </p:nvPr>
        </p:nvSpPr>
        <p:spPr>
          <a:xfrm>
            <a:off x="2438400" y="188913"/>
            <a:ext cx="6526213" cy="6669087"/>
          </a:xfrm>
        </p:spPr>
        <p:txBody>
          <a:bodyPr/>
          <a:lstStyle/>
          <a:p>
            <a:r>
              <a:rPr lang="en-US" altLang="zh-CN" sz="2000" b="1">
                <a:solidFill>
                  <a:srgbClr val="CC3300"/>
                </a:solidFill>
                <a:latin typeface="宋体" panose="02010600030101010101" pitchFamily="2" charset="-122"/>
              </a:rPr>
              <a:t>2</a:t>
            </a:r>
            <a:r>
              <a:rPr lang="zh-CN" altLang="en-US" sz="2000" b="1">
                <a:solidFill>
                  <a:srgbClr val="CC3300"/>
                </a:solidFill>
                <a:latin typeface="宋体" panose="02010600030101010101" pitchFamily="2" charset="-122"/>
              </a:rPr>
              <a:t>）以拟建项目的最主要工艺设备费为基数进行估算</a:t>
            </a:r>
          </a:p>
          <a:p>
            <a:endParaRPr lang="zh-CN" altLang="en-US" sz="2000" b="1">
              <a:solidFill>
                <a:srgbClr val="CC3300"/>
              </a:solidFill>
              <a:latin typeface="宋体" panose="02010600030101010101" pitchFamily="2" charset="-122"/>
            </a:endParaRPr>
          </a:p>
          <a:p>
            <a:endParaRPr lang="zh-CN" altLang="en-US" sz="2000" b="1">
              <a:solidFill>
                <a:srgbClr val="CC3300"/>
              </a:solidFill>
              <a:latin typeface="宋体" panose="02010600030101010101" pitchFamily="2" charset="-122"/>
            </a:endParaRPr>
          </a:p>
          <a:p>
            <a:endParaRPr lang="zh-CN" altLang="en-US" sz="2000" b="1">
              <a:solidFill>
                <a:srgbClr val="CC3300"/>
              </a:solidFill>
              <a:latin typeface="宋体" panose="02010600030101010101" pitchFamily="2" charset="-122"/>
            </a:endParaRPr>
          </a:p>
          <a:p>
            <a:pPr>
              <a:buFont typeface="Wingdings" panose="05000000000000000000" pitchFamily="2" charset="2"/>
              <a:buNone/>
            </a:pPr>
            <a:r>
              <a:rPr lang="en-US" altLang="zh-CN" sz="2000" b="1">
                <a:solidFill>
                  <a:srgbClr val="3333FF"/>
                </a:solidFill>
                <a:latin typeface="宋体" panose="02010600030101010101" pitchFamily="2" charset="-122"/>
              </a:rPr>
              <a:t>P</a:t>
            </a:r>
            <a:r>
              <a:rPr lang="en-US" altLang="zh-CN" sz="2000" b="1">
                <a:solidFill>
                  <a:srgbClr val="3333FF"/>
                </a:solidFill>
                <a:latin typeface="Arial Black" panose="020B0A04020102020204" pitchFamily="34" charset="0"/>
              </a:rPr>
              <a:t>’</a:t>
            </a:r>
            <a:r>
              <a:rPr lang="en-US" altLang="zh-CN" sz="2000" b="1" baseline="-25000">
                <a:solidFill>
                  <a:srgbClr val="3333FF"/>
                </a:solidFill>
                <a:latin typeface="宋体" panose="02010600030101010101" pitchFamily="2" charset="-122"/>
              </a:rPr>
              <a:t>1</a:t>
            </a:r>
            <a:r>
              <a:rPr lang="en-US" altLang="zh-CN" sz="2000" b="1">
                <a:solidFill>
                  <a:srgbClr val="3333FF"/>
                </a:solidFill>
                <a:latin typeface="宋体" panose="02010600030101010101" pitchFamily="2" charset="-122"/>
              </a:rPr>
              <a:t>,P</a:t>
            </a:r>
            <a:r>
              <a:rPr lang="en-US" altLang="zh-CN" sz="2000" b="1">
                <a:solidFill>
                  <a:srgbClr val="3333FF"/>
                </a:solidFill>
                <a:latin typeface="Arial Black" panose="020B0A04020102020204" pitchFamily="34" charset="0"/>
              </a:rPr>
              <a:t>’</a:t>
            </a:r>
            <a:r>
              <a:rPr lang="en-US" altLang="zh-CN" sz="2000" b="1" baseline="-25000">
                <a:solidFill>
                  <a:srgbClr val="3333FF"/>
                </a:solidFill>
                <a:latin typeface="宋体" panose="02010600030101010101" pitchFamily="2" charset="-122"/>
              </a:rPr>
              <a:t>2</a:t>
            </a:r>
            <a:r>
              <a:rPr lang="en-US" altLang="zh-CN" sz="2000" b="1">
                <a:solidFill>
                  <a:srgbClr val="3333FF"/>
                </a:solidFill>
                <a:latin typeface="宋体" panose="02010600030101010101" pitchFamily="2" charset="-122"/>
              </a:rPr>
              <a:t>,P</a:t>
            </a:r>
            <a:r>
              <a:rPr lang="en-US" altLang="zh-CN" sz="2000" b="1">
                <a:solidFill>
                  <a:srgbClr val="3333FF"/>
                </a:solidFill>
                <a:latin typeface="Arial Black" panose="020B0A04020102020204" pitchFamily="34" charset="0"/>
              </a:rPr>
              <a:t>’</a:t>
            </a:r>
            <a:r>
              <a:rPr lang="en-US" altLang="zh-CN" sz="2000" b="1" baseline="-25000">
                <a:solidFill>
                  <a:srgbClr val="3333FF"/>
                </a:solidFill>
                <a:latin typeface="宋体" panose="02010600030101010101" pitchFamily="2" charset="-122"/>
              </a:rPr>
              <a:t>3……….</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已建项目中各专业工程费用占工艺设</a:t>
            </a:r>
          </a:p>
          <a:p>
            <a:pPr>
              <a:buFont typeface="Wingdings" panose="05000000000000000000" pitchFamily="2" charset="2"/>
              <a:buNone/>
            </a:pPr>
            <a:r>
              <a:rPr lang="zh-CN" altLang="en-US" sz="2000" b="1">
                <a:solidFill>
                  <a:srgbClr val="3333FF"/>
                </a:solidFill>
                <a:latin typeface="宋体" panose="02010600030101010101" pitchFamily="2" charset="-122"/>
              </a:rPr>
              <a:t>                 备费用的百分比。</a:t>
            </a:r>
          </a:p>
          <a:p>
            <a:pPr>
              <a:buFont typeface="Wingdings" panose="05000000000000000000" pitchFamily="2" charset="2"/>
              <a:buNone/>
            </a:pPr>
            <a:r>
              <a:rPr lang="en-US" altLang="zh-CN" sz="2000" b="1">
                <a:solidFill>
                  <a:srgbClr val="FF3300"/>
                </a:solidFill>
                <a:latin typeface="宋体" panose="02010600030101010101" pitchFamily="2" charset="-122"/>
              </a:rPr>
              <a:t>(3)</a:t>
            </a:r>
            <a:r>
              <a:rPr lang="zh-CN" altLang="en-US" sz="2000" b="1">
                <a:solidFill>
                  <a:srgbClr val="FF3300"/>
                </a:solidFill>
                <a:latin typeface="宋体" panose="02010600030101010101" pitchFamily="2" charset="-122"/>
              </a:rPr>
              <a:t>系数估算法</a:t>
            </a:r>
          </a:p>
          <a:p>
            <a:r>
              <a:rPr lang="zh-CN" altLang="en-US" sz="2000" b="1">
                <a:solidFill>
                  <a:srgbClr val="008000"/>
                </a:solidFill>
                <a:latin typeface="宋体" panose="02010600030101010101" pitchFamily="2" charset="-122"/>
              </a:rPr>
              <a:t>以设备费为基础，乘以适当系数来推算项目的建设费用。</a:t>
            </a:r>
          </a:p>
          <a:p>
            <a:endParaRPr lang="zh-CN" altLang="en-US" sz="2000" b="1">
              <a:solidFill>
                <a:srgbClr val="008000"/>
              </a:solidFill>
              <a:latin typeface="宋体" panose="02010600030101010101" pitchFamily="2" charset="-122"/>
            </a:endParaRPr>
          </a:p>
          <a:p>
            <a:r>
              <a:rPr lang="en-US" altLang="zh-CN" sz="2000" b="1">
                <a:solidFill>
                  <a:srgbClr val="3333FF"/>
                </a:solidFill>
                <a:latin typeface="宋体" panose="02010600030101010101" pitchFamily="2" charset="-122"/>
              </a:rPr>
              <a:t>K</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总建设费用，   </a:t>
            </a:r>
            <a:r>
              <a:rPr lang="en-US" altLang="zh-CN" sz="2000" b="1">
                <a:solidFill>
                  <a:srgbClr val="3333FF"/>
                </a:solidFill>
                <a:latin typeface="宋体" panose="02010600030101010101" pitchFamily="2" charset="-122"/>
              </a:rPr>
              <a:t>C</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主要设备费用；</a:t>
            </a:r>
          </a:p>
          <a:p>
            <a:r>
              <a:rPr lang="en-US" altLang="zh-CN" sz="2000" b="1">
                <a:solidFill>
                  <a:srgbClr val="3333FF"/>
                </a:solidFill>
                <a:latin typeface="宋体" panose="02010600030101010101" pitchFamily="2" charset="-122"/>
              </a:rPr>
              <a:t>I</a:t>
            </a:r>
            <a:r>
              <a:rPr lang="en-US" altLang="zh-CN" sz="2000" b="1" baseline="-25000">
                <a:solidFill>
                  <a:srgbClr val="3333FF"/>
                </a:solidFill>
                <a:latin typeface="宋体" panose="02010600030101010101" pitchFamily="2" charset="-122"/>
              </a:rPr>
              <a:t>i</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管线、仪表、建筑物等项费用的估算系数</a:t>
            </a:r>
          </a:p>
          <a:p>
            <a:r>
              <a:rPr lang="en-US" altLang="zh-CN" sz="2000" b="1">
                <a:solidFill>
                  <a:srgbClr val="3333FF"/>
                </a:solidFill>
                <a:latin typeface="宋体" panose="02010600030101010101" pitchFamily="2" charset="-122"/>
              </a:rPr>
              <a:t>Ic</a:t>
            </a:r>
            <a:r>
              <a:rPr lang="en-US" altLang="zh-CN" sz="2000" b="1">
                <a:solidFill>
                  <a:srgbClr val="3333FF"/>
                </a:solidFill>
                <a:latin typeface="Arial Black" panose="020B0A04020102020204" pitchFamily="34" charset="0"/>
              </a:rPr>
              <a:t>——</a:t>
            </a:r>
            <a:r>
              <a:rPr lang="zh-CN" altLang="en-US" sz="2000" b="1">
                <a:solidFill>
                  <a:srgbClr val="3333FF"/>
                </a:solidFill>
                <a:latin typeface="宋体" panose="02010600030101010101" pitchFamily="2" charset="-122"/>
              </a:rPr>
              <a:t>管理费、合同费、应急费等间接费在内的总估</a:t>
            </a:r>
          </a:p>
          <a:p>
            <a:r>
              <a:rPr lang="zh-CN" altLang="en-US" sz="2000" b="1">
                <a:solidFill>
                  <a:srgbClr val="3333FF"/>
                </a:solidFill>
                <a:latin typeface="宋体" panose="02010600030101010101" pitchFamily="2" charset="-122"/>
              </a:rPr>
              <a:t>       算系数。</a:t>
            </a:r>
          </a:p>
          <a:p>
            <a:pPr>
              <a:buFont typeface="Wingdings" panose="05000000000000000000" pitchFamily="2" charset="2"/>
              <a:buNone/>
            </a:pPr>
            <a:r>
              <a:rPr lang="zh-CN" altLang="en-US" sz="2000" b="1">
                <a:solidFill>
                  <a:srgbClr val="CC3300"/>
                </a:solidFill>
                <a:latin typeface="宋体" panose="02010600030101010101" pitchFamily="2" charset="-122"/>
              </a:rPr>
              <a:t>（</a:t>
            </a:r>
            <a:r>
              <a:rPr lang="en-US" altLang="zh-CN" sz="2000" b="1">
                <a:solidFill>
                  <a:srgbClr val="CC3300"/>
                </a:solidFill>
                <a:latin typeface="宋体" panose="02010600030101010101" pitchFamily="2" charset="-122"/>
              </a:rPr>
              <a:t>4</a:t>
            </a:r>
            <a:r>
              <a:rPr lang="zh-CN" altLang="en-US" sz="2000" b="1">
                <a:solidFill>
                  <a:srgbClr val="CC3300"/>
                </a:solidFill>
                <a:latin typeface="宋体" panose="02010600030101010101" pitchFamily="2" charset="-122"/>
              </a:rPr>
              <a:t>）指标估算法</a:t>
            </a:r>
          </a:p>
          <a:p>
            <a:pPr>
              <a:buFont typeface="Wingdings" panose="05000000000000000000" pitchFamily="2" charset="2"/>
              <a:buChar char="Ø"/>
            </a:pPr>
            <a:r>
              <a:rPr lang="zh-CN" altLang="en-US" sz="2000" b="1">
                <a:solidFill>
                  <a:srgbClr val="008000"/>
                </a:solidFill>
                <a:latin typeface="宋体" panose="02010600030101010101" pitchFamily="2" charset="-122"/>
              </a:rPr>
              <a:t>投资估算指标：综合指标，即以建设项目的综合生产能力或功能单位投资表示的指标。</a:t>
            </a:r>
          </a:p>
          <a:p>
            <a:pPr>
              <a:buFont typeface="Wingdings" panose="05000000000000000000" pitchFamily="2" charset="2"/>
              <a:buChar char="Ø"/>
            </a:pPr>
            <a:r>
              <a:rPr lang="zh-CN" altLang="en-US" sz="2000" b="1">
                <a:solidFill>
                  <a:srgbClr val="008000"/>
                </a:solidFill>
                <a:latin typeface="宋体" panose="02010600030101010101" pitchFamily="2" charset="-122"/>
              </a:rPr>
              <a:t>单项工程指标：以单项工程生产能力单位投资表示。</a:t>
            </a:r>
          </a:p>
        </p:txBody>
      </p:sp>
      <p:sp>
        <p:nvSpPr>
          <p:cNvPr id="169988" name="Rectangle 4">
            <a:extLst>
              <a:ext uri="{FF2B5EF4-FFF2-40B4-BE49-F238E27FC236}">
                <a16:creationId xmlns:a16="http://schemas.microsoft.com/office/drawing/2014/main" id="{DC2F9974-C45A-457A-8AC2-46581F4FEC3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69989" name="Rectangle 5">
            <a:extLst>
              <a:ext uri="{FF2B5EF4-FFF2-40B4-BE49-F238E27FC236}">
                <a16:creationId xmlns:a16="http://schemas.microsoft.com/office/drawing/2014/main" id="{3AEBBB66-9BE5-4F89-A2B3-D04F5A38F298}"/>
              </a:ext>
            </a:extLst>
          </p:cNvPr>
          <p:cNvSpPr>
            <a:spLocks noChangeArrowheads="1"/>
          </p:cNvSpPr>
          <p:nvPr/>
        </p:nvSpPr>
        <p:spPr bwMode="auto">
          <a:xfrm>
            <a:off x="0" y="33289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sp>
        <p:nvSpPr>
          <p:cNvPr id="169990" name="Rectangle 6">
            <a:extLst>
              <a:ext uri="{FF2B5EF4-FFF2-40B4-BE49-F238E27FC236}">
                <a16:creationId xmlns:a16="http://schemas.microsoft.com/office/drawing/2014/main" id="{B70C6D80-3333-481F-9607-04806CCC97F3}"/>
              </a:ext>
            </a:extLst>
          </p:cNvPr>
          <p:cNvSpPr>
            <a:spLocks noChangeArrowheads="1"/>
          </p:cNvSpPr>
          <p:nvPr/>
        </p:nvSpPr>
        <p:spPr bwMode="auto">
          <a:xfrm>
            <a:off x="0" y="3314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graphicFrame>
        <p:nvGraphicFramePr>
          <p:cNvPr id="169991" name="Object 7">
            <a:extLst>
              <a:ext uri="{FF2B5EF4-FFF2-40B4-BE49-F238E27FC236}">
                <a16:creationId xmlns:a16="http://schemas.microsoft.com/office/drawing/2014/main" id="{C18077DC-B13D-45F8-A50B-1C3444E4AD8D}"/>
              </a:ext>
            </a:extLst>
          </p:cNvPr>
          <p:cNvGraphicFramePr>
            <a:graphicFrameLocks noChangeAspect="1"/>
          </p:cNvGraphicFramePr>
          <p:nvPr/>
        </p:nvGraphicFramePr>
        <p:xfrm>
          <a:off x="2411413" y="692150"/>
          <a:ext cx="6732587" cy="504825"/>
        </p:xfrm>
        <a:graphic>
          <a:graphicData uri="http://schemas.openxmlformats.org/presentationml/2006/ole">
            <mc:AlternateContent xmlns:mc="http://schemas.openxmlformats.org/markup-compatibility/2006">
              <mc:Choice xmlns:v="urn:schemas-microsoft-com:vml" Requires="v">
                <p:oleObj spid="_x0000_s169993" name="公式" r:id="rId3" imgW="3009900" imgH="228600" progId="Equation.3">
                  <p:embed/>
                </p:oleObj>
              </mc:Choice>
              <mc:Fallback>
                <p:oleObj name="公式" r:id="rId3" imgW="3009900" imgH="2286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413" y="692150"/>
                        <a:ext cx="6732587" cy="504825"/>
                      </a:xfrm>
                      <a:prstGeom prst="rect">
                        <a:avLst/>
                      </a:prstGeom>
                      <a:solidFill>
                        <a:srgbClr val="66FFFF"/>
                      </a:solidFill>
                    </p:spPr>
                  </p:pic>
                </p:oleObj>
              </mc:Fallback>
            </mc:AlternateContent>
          </a:graphicData>
        </a:graphic>
      </p:graphicFrame>
      <p:graphicFrame>
        <p:nvGraphicFramePr>
          <p:cNvPr id="169992" name="Object 8">
            <a:extLst>
              <a:ext uri="{FF2B5EF4-FFF2-40B4-BE49-F238E27FC236}">
                <a16:creationId xmlns:a16="http://schemas.microsoft.com/office/drawing/2014/main" id="{AD3DE997-2897-44E9-B8F8-ED5816CD3F76}"/>
              </a:ext>
            </a:extLst>
          </p:cNvPr>
          <p:cNvGraphicFramePr>
            <a:graphicFrameLocks noChangeAspect="1"/>
          </p:cNvGraphicFramePr>
          <p:nvPr/>
        </p:nvGraphicFramePr>
        <p:xfrm>
          <a:off x="3708400" y="3213100"/>
          <a:ext cx="2376488" cy="473075"/>
        </p:xfrm>
        <a:graphic>
          <a:graphicData uri="http://schemas.openxmlformats.org/presentationml/2006/ole">
            <mc:AlternateContent xmlns:mc="http://schemas.openxmlformats.org/markup-compatibility/2006">
              <mc:Choice xmlns:v="urn:schemas-microsoft-com:vml" Requires="v">
                <p:oleObj spid="_x0000_s169994" name="公式" r:id="rId5" imgW="1307532" imgH="253890" progId="Equation.3">
                  <p:embed/>
                </p:oleObj>
              </mc:Choice>
              <mc:Fallback>
                <p:oleObj name="公式" r:id="rId5" imgW="1307532" imgH="253890" progId="Equation.3">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8400" y="3213100"/>
                        <a:ext cx="2376488" cy="473075"/>
                      </a:xfrm>
                      <a:prstGeom prst="rect">
                        <a:avLst/>
                      </a:prstGeom>
                      <a:solidFill>
                        <a:srgbClr val="99FF99"/>
                      </a:solidFill>
                    </p:spPr>
                  </p:pic>
                </p:oleObj>
              </mc:Fallback>
            </mc:AlternateContent>
          </a:graphicData>
        </a:graphic>
      </p:graphicFrame>
    </p:spTree>
  </p:cSld>
  <p:clrMapOvr>
    <a:masterClrMapping/>
  </p:clrMapOvr>
  <p:transition spd="slow">
    <p:randomBar dir="vert"/>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A5E77B17-D85E-4022-AEB0-CFC0EEA2BF97}"/>
              </a:ext>
            </a:extLst>
          </p:cNvPr>
          <p:cNvSpPr>
            <a:spLocks noGrp="1"/>
          </p:cNvSpPr>
          <p:nvPr>
            <p:ph type="sldNum" sz="quarter" idx="10"/>
          </p:nvPr>
        </p:nvSpPr>
        <p:spPr/>
        <p:txBody>
          <a:bodyPr/>
          <a:lstStyle/>
          <a:p>
            <a:fld id="{7441C71E-2830-49F9-A1CB-DEE6B7BA5598}" type="slidenum">
              <a:rPr lang="en-US" altLang="zh-CN"/>
              <a:pPr/>
              <a:t>99</a:t>
            </a:fld>
            <a:endParaRPr lang="en-US" altLang="zh-CN">
              <a:solidFill>
                <a:schemeClr val="tx1"/>
              </a:solidFill>
            </a:endParaRPr>
          </a:p>
        </p:txBody>
      </p:sp>
      <p:sp>
        <p:nvSpPr>
          <p:cNvPr id="171010" name="Rectangle 2">
            <a:extLst>
              <a:ext uri="{FF2B5EF4-FFF2-40B4-BE49-F238E27FC236}">
                <a16:creationId xmlns:a16="http://schemas.microsoft.com/office/drawing/2014/main" id="{5A6DD9D5-FA6E-4C56-8037-ECD4779961A6}"/>
              </a:ext>
            </a:extLst>
          </p:cNvPr>
          <p:cNvSpPr>
            <a:spLocks noChangeArrowheads="1"/>
          </p:cNvSpPr>
          <p:nvPr>
            <p:ph type="title"/>
          </p:nvPr>
        </p:nvSpPr>
        <p:spPr bwMode="auto">
          <a:xfrm>
            <a:off x="862013" y="0"/>
            <a:ext cx="1143000" cy="6858000"/>
          </a:xfrm>
          <a:solidFill>
            <a:srgbClr val="FFFFFF"/>
          </a:solidFill>
          <a:ln>
            <a:solidFill>
              <a:srgbClr val="000000"/>
            </a:solidFill>
            <a:miter lim="800000"/>
            <a:headEnd/>
            <a:tailEnd/>
          </a:ln>
        </p:spPr>
        <p:txBody>
          <a:bodyPr vert="horz" wrap="square" lIns="91440" tIns="45720" rIns="91440" bIns="45720" numCol="1" anchor="t" anchorCtr="0" compatLnSpc="1">
            <a:prstTxWarp prst="textNoShape">
              <a:avLst/>
            </a:prstTxWarp>
          </a:bodyPr>
          <a:lstStyle/>
          <a:p>
            <a:r>
              <a:rPr lang="zh-CN" altLang="en-US" sz="3600">
                <a:solidFill>
                  <a:srgbClr val="FFFFFF"/>
                </a:solidFill>
                <a:latin typeface="Arial Narrow" panose="020B06060202020A0204" pitchFamily="34" charset="0"/>
              </a:rPr>
              <a:t>第第一节    工程项目的投资估算</a:t>
            </a:r>
          </a:p>
        </p:txBody>
      </p:sp>
      <p:sp>
        <p:nvSpPr>
          <p:cNvPr id="171011" name="Rectangle 3">
            <a:extLst>
              <a:ext uri="{FF2B5EF4-FFF2-40B4-BE49-F238E27FC236}">
                <a16:creationId xmlns:a16="http://schemas.microsoft.com/office/drawing/2014/main" id="{E5B9B9F4-8B23-46DE-B131-41AA435E46ED}"/>
              </a:ext>
            </a:extLst>
          </p:cNvPr>
          <p:cNvSpPr>
            <a:spLocks noGrp="1" noChangeArrowheads="1"/>
          </p:cNvSpPr>
          <p:nvPr>
            <p:ph type="body" idx="1"/>
          </p:nvPr>
        </p:nvSpPr>
        <p:spPr>
          <a:xfrm>
            <a:off x="2438400" y="0"/>
            <a:ext cx="6019800" cy="6597650"/>
          </a:xfrm>
        </p:spPr>
        <p:txBody>
          <a:bodyPr/>
          <a:lstStyle/>
          <a:p>
            <a:pPr>
              <a:lnSpc>
                <a:spcPct val="90000"/>
              </a:lnSpc>
              <a:buFont typeface="Wingdings" panose="05000000000000000000" pitchFamily="2" charset="2"/>
              <a:buChar char="Ø"/>
            </a:pPr>
            <a:r>
              <a:rPr lang="zh-CN" altLang="en-US" sz="2000" b="1">
                <a:solidFill>
                  <a:srgbClr val="008000"/>
                </a:solidFill>
              </a:rPr>
              <a:t>单位工程指标：能独立设计、施工的工程项目的费用指标。</a:t>
            </a:r>
          </a:p>
          <a:p>
            <a:pPr>
              <a:lnSpc>
                <a:spcPct val="90000"/>
              </a:lnSpc>
              <a:buFont typeface="Wingdings" panose="05000000000000000000" pitchFamily="2" charset="2"/>
              <a:buChar char="Ø"/>
            </a:pPr>
            <a:r>
              <a:rPr lang="en-US" altLang="zh-CN" sz="2400" b="1">
                <a:solidFill>
                  <a:srgbClr val="FF3300"/>
                </a:solidFill>
              </a:rPr>
              <a:t>2</a:t>
            </a:r>
            <a:r>
              <a:rPr lang="zh-CN" altLang="en-US" sz="2400" b="1">
                <a:solidFill>
                  <a:srgbClr val="FF3300"/>
                </a:solidFill>
              </a:rPr>
              <a:t>、分类估算法</a:t>
            </a:r>
          </a:p>
          <a:p>
            <a:pPr>
              <a:lnSpc>
                <a:spcPct val="90000"/>
              </a:lnSpc>
              <a:buFont typeface="Wingdings" panose="05000000000000000000" pitchFamily="2" charset="2"/>
              <a:buChar char="Ø"/>
            </a:pPr>
            <a:r>
              <a:rPr lang="zh-CN" altLang="en-US" sz="2000" b="1">
                <a:solidFill>
                  <a:schemeClr val="accent2"/>
                </a:solidFill>
              </a:rPr>
              <a:t>即按建筑工程费、设备及工器具购置费、安装工程费、工程建设其他费、预备费、建设期利息支出等项来估算。</a:t>
            </a:r>
          </a:p>
          <a:p>
            <a:pPr>
              <a:lnSpc>
                <a:spcPct val="90000"/>
              </a:lnSpc>
              <a:buFont typeface="Wingdings" panose="05000000000000000000" pitchFamily="2" charset="2"/>
              <a:buChar char="Ø"/>
            </a:pPr>
            <a:endParaRPr lang="zh-CN" altLang="en-US" sz="2000" b="1">
              <a:solidFill>
                <a:schemeClr val="accent2"/>
              </a:solidFill>
            </a:endParaRPr>
          </a:p>
          <a:p>
            <a:pPr>
              <a:lnSpc>
                <a:spcPct val="90000"/>
              </a:lnSpc>
              <a:buFont typeface="Wingdings" panose="05000000000000000000" pitchFamily="2" charset="2"/>
              <a:buNone/>
            </a:pPr>
            <a:r>
              <a:rPr lang="zh-CN" altLang="en-US" sz="2000" b="1">
                <a:solidFill>
                  <a:srgbClr val="CC3300"/>
                </a:solidFill>
              </a:rPr>
              <a:t>（</a:t>
            </a:r>
            <a:r>
              <a:rPr lang="en-US" altLang="zh-CN" sz="2000" b="1">
                <a:solidFill>
                  <a:srgbClr val="CC3300"/>
                </a:solidFill>
              </a:rPr>
              <a:t>1</a:t>
            </a:r>
            <a:r>
              <a:rPr lang="zh-CN" altLang="en-US" sz="2000" b="1">
                <a:solidFill>
                  <a:srgbClr val="CC3300"/>
                </a:solidFill>
              </a:rPr>
              <a:t>）建筑工程费的估算</a:t>
            </a:r>
          </a:p>
          <a:p>
            <a:pPr>
              <a:lnSpc>
                <a:spcPct val="90000"/>
              </a:lnSpc>
              <a:buFont typeface="Wingdings" panose="05000000000000000000" pitchFamily="2" charset="2"/>
              <a:buChar char="Ø"/>
            </a:pPr>
            <a:r>
              <a:rPr lang="zh-CN" altLang="en-US" sz="2000" b="1">
                <a:solidFill>
                  <a:schemeClr val="accent2"/>
                </a:solidFill>
              </a:rPr>
              <a:t>按单位建筑工程投资来估算</a:t>
            </a:r>
          </a:p>
          <a:p>
            <a:pPr>
              <a:lnSpc>
                <a:spcPct val="90000"/>
              </a:lnSpc>
              <a:buFont typeface="Wingdings" panose="05000000000000000000" pitchFamily="2" charset="2"/>
              <a:buChar char="Ø"/>
            </a:pPr>
            <a:r>
              <a:rPr lang="zh-CN" altLang="en-US" sz="2000" b="1">
                <a:solidFill>
                  <a:schemeClr val="accent2"/>
                </a:solidFill>
              </a:rPr>
              <a:t>按单位实物工程量来估算</a:t>
            </a:r>
          </a:p>
          <a:p>
            <a:pPr>
              <a:lnSpc>
                <a:spcPct val="90000"/>
              </a:lnSpc>
              <a:buFont typeface="Wingdings" panose="05000000000000000000" pitchFamily="2" charset="2"/>
              <a:buChar char="Ø"/>
            </a:pPr>
            <a:r>
              <a:rPr lang="zh-CN" altLang="en-US" sz="2000" b="1">
                <a:solidFill>
                  <a:schemeClr val="accent2"/>
                </a:solidFill>
              </a:rPr>
              <a:t>按概算指标来估算</a:t>
            </a:r>
          </a:p>
          <a:p>
            <a:pPr>
              <a:lnSpc>
                <a:spcPct val="90000"/>
              </a:lnSpc>
              <a:buFont typeface="Wingdings" panose="05000000000000000000" pitchFamily="2" charset="2"/>
              <a:buChar char="Ø"/>
            </a:pPr>
            <a:endParaRPr lang="zh-CN" altLang="en-US" sz="2000" b="1">
              <a:solidFill>
                <a:schemeClr val="accent2"/>
              </a:solidFill>
            </a:endParaRPr>
          </a:p>
          <a:p>
            <a:pPr>
              <a:lnSpc>
                <a:spcPct val="90000"/>
              </a:lnSpc>
              <a:buFont typeface="Wingdings" panose="05000000000000000000" pitchFamily="2" charset="2"/>
              <a:buNone/>
            </a:pPr>
            <a:r>
              <a:rPr lang="zh-CN" altLang="en-US" sz="2000" b="1">
                <a:solidFill>
                  <a:srgbClr val="CC3300"/>
                </a:solidFill>
              </a:rPr>
              <a:t>（</a:t>
            </a:r>
            <a:r>
              <a:rPr lang="en-US" altLang="zh-CN" sz="2000" b="1">
                <a:solidFill>
                  <a:srgbClr val="CC3300"/>
                </a:solidFill>
              </a:rPr>
              <a:t>2</a:t>
            </a:r>
            <a:r>
              <a:rPr lang="zh-CN" altLang="en-US" sz="2000" b="1">
                <a:solidFill>
                  <a:srgbClr val="CC3300"/>
                </a:solidFill>
              </a:rPr>
              <a:t>）设备及工器具购置费的估算</a:t>
            </a:r>
          </a:p>
          <a:p>
            <a:pPr>
              <a:lnSpc>
                <a:spcPct val="90000"/>
              </a:lnSpc>
              <a:buFont typeface="Wingdings" panose="05000000000000000000" pitchFamily="2" charset="2"/>
              <a:buNone/>
            </a:pPr>
            <a:r>
              <a:rPr lang="en-US" altLang="zh-CN" sz="2000" b="1">
                <a:solidFill>
                  <a:srgbClr val="008000"/>
                </a:solidFill>
              </a:rPr>
              <a:t>1</a:t>
            </a:r>
            <a:r>
              <a:rPr lang="zh-CN" altLang="en-US" sz="2000" b="1">
                <a:solidFill>
                  <a:srgbClr val="008000"/>
                </a:solidFill>
              </a:rPr>
              <a:t>）国产标准设备费用估算</a:t>
            </a:r>
          </a:p>
          <a:p>
            <a:pPr>
              <a:lnSpc>
                <a:spcPct val="90000"/>
              </a:lnSpc>
              <a:buFont typeface="Wingdings" panose="05000000000000000000" pitchFamily="2" charset="2"/>
              <a:buChar char="Ø"/>
            </a:pPr>
            <a:r>
              <a:rPr lang="zh-CN" altLang="en-US" sz="2000" b="1">
                <a:solidFill>
                  <a:schemeClr val="accent2"/>
                </a:solidFill>
              </a:rPr>
              <a:t>设备原价（出厂价或订货合同价格）</a:t>
            </a:r>
            <a:r>
              <a:rPr lang="en-US" altLang="zh-CN" sz="2000" b="1">
                <a:solidFill>
                  <a:schemeClr val="accent2"/>
                </a:solidFill>
              </a:rPr>
              <a:t>+</a:t>
            </a:r>
            <a:r>
              <a:rPr lang="zh-CN" altLang="en-US" sz="2000" b="1">
                <a:solidFill>
                  <a:schemeClr val="accent2"/>
                </a:solidFill>
              </a:rPr>
              <a:t>运杂费</a:t>
            </a:r>
          </a:p>
          <a:p>
            <a:pPr>
              <a:lnSpc>
                <a:spcPct val="90000"/>
              </a:lnSpc>
              <a:buFont typeface="Wingdings" panose="05000000000000000000" pitchFamily="2" charset="2"/>
              <a:buNone/>
            </a:pPr>
            <a:r>
              <a:rPr lang="en-US" altLang="zh-CN" sz="2000" b="1">
                <a:solidFill>
                  <a:srgbClr val="008000"/>
                </a:solidFill>
              </a:rPr>
              <a:t>2</a:t>
            </a:r>
            <a:r>
              <a:rPr lang="zh-CN" altLang="en-US" sz="2000" b="1">
                <a:solidFill>
                  <a:srgbClr val="008000"/>
                </a:solidFill>
              </a:rPr>
              <a:t>）国产非标准设备费用估算</a:t>
            </a:r>
          </a:p>
          <a:p>
            <a:pPr>
              <a:lnSpc>
                <a:spcPct val="90000"/>
              </a:lnSpc>
              <a:buFont typeface="Wingdings" panose="05000000000000000000" pitchFamily="2" charset="2"/>
              <a:buChar char="Ø"/>
            </a:pPr>
            <a:r>
              <a:rPr lang="zh-CN" altLang="en-US" sz="2000" b="1">
                <a:solidFill>
                  <a:schemeClr val="accent2"/>
                </a:solidFill>
              </a:rPr>
              <a:t>设备制造价格</a:t>
            </a:r>
            <a:r>
              <a:rPr lang="en-US" altLang="zh-CN" sz="2000" b="1">
                <a:solidFill>
                  <a:schemeClr val="accent2"/>
                </a:solidFill>
              </a:rPr>
              <a:t>+</a:t>
            </a:r>
            <a:r>
              <a:rPr lang="zh-CN" altLang="en-US" sz="2000" b="1">
                <a:solidFill>
                  <a:schemeClr val="accent2"/>
                </a:solidFill>
              </a:rPr>
              <a:t>运杂费</a:t>
            </a:r>
          </a:p>
          <a:p>
            <a:pPr>
              <a:lnSpc>
                <a:spcPct val="90000"/>
              </a:lnSpc>
              <a:buFont typeface="Wingdings" panose="05000000000000000000" pitchFamily="2" charset="2"/>
              <a:buChar char="Ø"/>
            </a:pPr>
            <a:r>
              <a:rPr lang="zh-CN" altLang="en-US" sz="2000" b="1">
                <a:solidFill>
                  <a:schemeClr val="accent2"/>
                </a:solidFill>
              </a:rPr>
              <a:t>设备制造价格包括材料费、加工费、辅助材料费、专用工具费、废品损失费、外购配套件费、包装费、加工利润、税金、设计费等。</a:t>
            </a:r>
          </a:p>
        </p:txBody>
      </p:sp>
    </p:spTree>
  </p:cSld>
  <p:clrMapOvr>
    <a:masterClrMapping/>
  </p:clrMapOvr>
  <p:transition spd="slow">
    <p:randomBar dir="vert"/>
  </p:transition>
</p:sld>
</file>

<file path=ppt/theme/theme1.xml><?xml version="1.0" encoding="utf-8"?>
<a:theme xmlns:a="http://schemas.openxmlformats.org/drawingml/2006/main" name="CCONTNTE">
  <a:themeElements>
    <a:clrScheme name="CCONTN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CONTNTE">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CN" altLang="en-US" sz="2400" b="0"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defRPr>
        </a:defPPr>
      </a:lstStyle>
    </a:lnDef>
  </a:objectDefaults>
  <a:extraClrSchemeLst>
    <a:extraClrScheme>
      <a:clrScheme name="CCONTN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CONTN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CONTNTE 3">
        <a:dk1>
          <a:srgbClr val="000000"/>
        </a:dk1>
        <a:lt1>
          <a:srgbClr val="FFFFCC"/>
        </a:lt1>
        <a:dk2>
          <a:srgbClr val="808000"/>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CONTN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CONTNTE 5">
        <a:dk1>
          <a:srgbClr val="000000"/>
        </a:dk1>
        <a:lt1>
          <a:srgbClr val="FFFFFF"/>
        </a:lt1>
        <a:dk2>
          <a:srgbClr val="000000"/>
        </a:dk2>
        <a:lt2>
          <a:srgbClr val="969696"/>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CONTN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CONTN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C:\Office2000\Templates\2052\CCONTNTE.POT</Template>
  <TotalTime>945</TotalTime>
  <Words>29264</Words>
  <Application>Microsoft Office PowerPoint</Application>
  <PresentationFormat>全屏显示(4:3)</PresentationFormat>
  <Paragraphs>3635</Paragraphs>
  <Slides>239</Slides>
  <Notes>17</Notes>
  <HiddenSlides>0</HiddenSlides>
  <MMClips>0</MMClips>
  <ScaleCrop>false</ScaleCrop>
  <HeadingPairs>
    <vt:vector size="10" baseType="variant">
      <vt:variant>
        <vt:lpstr>已用的字体</vt:lpstr>
      </vt:variant>
      <vt:variant>
        <vt:i4>7</vt:i4>
      </vt:variant>
      <vt:variant>
        <vt:lpstr>主题</vt:lpstr>
      </vt:variant>
      <vt:variant>
        <vt:i4>1</vt:i4>
      </vt:variant>
      <vt:variant>
        <vt:lpstr>嵌入 OLE 服务器</vt:lpstr>
      </vt:variant>
      <vt:variant>
        <vt:i4>2</vt:i4>
      </vt:variant>
      <vt:variant>
        <vt:lpstr>幻灯片标题</vt:lpstr>
      </vt:variant>
      <vt:variant>
        <vt:i4>239</vt:i4>
      </vt:variant>
      <vt:variant>
        <vt:lpstr>自定义放映</vt:lpstr>
      </vt:variant>
      <vt:variant>
        <vt:i4>2</vt:i4>
      </vt:variant>
    </vt:vector>
  </HeadingPairs>
  <TitlesOfParts>
    <vt:vector size="251" baseType="lpstr">
      <vt:lpstr>Times New Roman</vt:lpstr>
      <vt:lpstr>宋体</vt:lpstr>
      <vt:lpstr>Wingdings</vt:lpstr>
      <vt:lpstr>隶书</vt:lpstr>
      <vt:lpstr>Arial Narrow</vt:lpstr>
      <vt:lpstr>Arial Black</vt:lpstr>
      <vt:lpstr>Arial</vt:lpstr>
      <vt:lpstr>CCONTNTE</vt:lpstr>
      <vt:lpstr>Microsoft 公式 3.0</vt:lpstr>
      <vt:lpstr>画笔图片</vt:lpstr>
      <vt:lpstr>PowerPoint 演示文稿</vt:lpstr>
      <vt:lpstr>第二讲   技术经济学的基础知识 </vt:lpstr>
      <vt:lpstr>第二讲  技术经济学的基础知识</vt:lpstr>
      <vt:lpstr>第二讲  技术经济学的基础知识</vt:lpstr>
      <vt:lpstr>第二讲  技术经济学的基础知识</vt:lpstr>
      <vt:lpstr>第二讲  技术经济学的基础知识</vt:lpstr>
      <vt:lpstr>第四节      资金的等值计算</vt:lpstr>
      <vt:lpstr>第二讲  技术经济学的基础知识</vt:lpstr>
      <vt:lpstr>第二讲  技术经济学的基础知识</vt:lpstr>
      <vt:lpstr>第二讲  技术经济学的基础知识</vt:lpstr>
      <vt:lpstr>第二讲  技术经济学的基础知识</vt:lpstr>
      <vt:lpstr>第二讲  技术经济学的基础知识</vt:lpstr>
      <vt:lpstr>第二讲  技术经济学的基础知识</vt:lpstr>
      <vt:lpstr>第二讲  技术经济学的基础知识</vt:lpstr>
      <vt:lpstr>第二讲  技术经济学的基础知识</vt:lpstr>
      <vt:lpstr>第二讲  技术经济学的基础知识</vt:lpstr>
      <vt:lpstr>第二讲  技术经济学的基础知识</vt:lpstr>
      <vt:lpstr>第二讲  技术经济学的基础知识</vt:lpstr>
      <vt:lpstr>第二讲  技术经济学的基础知识</vt:lpstr>
      <vt:lpstr>第三讲  技术经济的确定性评价  </vt:lpstr>
      <vt:lpstr>第一节    经济效益的基本要素 </vt:lpstr>
      <vt:lpstr>第一节    经济效益的基本要素</vt:lpstr>
      <vt:lpstr>第一节    经济效益的基本要素</vt:lpstr>
      <vt:lpstr>第一节    经济效益的基本要素</vt:lpstr>
      <vt:lpstr>第一节    经济效益的基本要素</vt:lpstr>
      <vt:lpstr>第二节   经济效益评价的基本原理</vt:lpstr>
      <vt:lpstr>第三节    经济效益的净态评价指标 </vt:lpstr>
      <vt:lpstr>第三节    经济效益的净态评价指标</vt:lpstr>
      <vt:lpstr>第三节    经济效益的净态评价指标</vt:lpstr>
      <vt:lpstr>第三节    经济效益的净态评价指标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第四节    经济效益的动态评价指标</vt:lpstr>
      <vt:lpstr>第四讲  投资方案的比较和选择  </vt:lpstr>
      <vt:lpstr>主  要  内  容</vt:lpstr>
      <vt:lpstr>第一节    备选方案及其类型 </vt:lpstr>
      <vt:lpstr>第二节    多方案比选的常用指标</vt:lpstr>
      <vt:lpstr>第二节     多方案比选的常用指标</vt:lpstr>
      <vt:lpstr>第二节     多方案比选的常用指标</vt:lpstr>
      <vt:lpstr>第二节     多方案比选的常用指标</vt:lpstr>
      <vt:lpstr>第二节     多方案比选的常用指标</vt:lpstr>
      <vt:lpstr>第二节     多方案比选的常用指标 </vt:lpstr>
      <vt:lpstr>第二节     多方案比选的常用指标</vt:lpstr>
      <vt:lpstr>第二节    多方案比选的常用指标</vt:lpstr>
      <vt:lpstr>第二节    多方案比选的常用指标</vt:lpstr>
      <vt:lpstr>第二节    多方案比选的常用指标</vt:lpstr>
      <vt:lpstr>第二节    多方案比选的常用指标</vt:lpstr>
      <vt:lpstr>第三节    不同类型方案的评价与选择</vt:lpstr>
      <vt:lpstr>第三节    不同类型方案的评价与选择</vt:lpstr>
      <vt:lpstr>第三节    不同类型方案的评价与选择</vt:lpstr>
      <vt:lpstr>第三节    不同类型方案的评价与选择</vt:lpstr>
      <vt:lpstr>第三节    不同类型方案的评价与选择</vt:lpstr>
      <vt:lpstr>第三节    不同类型方案的评价与选择</vt:lpstr>
      <vt:lpstr>第三节    不同类型方案的评价与选择</vt:lpstr>
      <vt:lpstr>第三节    不同类型方案的评价与选择</vt:lpstr>
      <vt:lpstr>第四节    寿命期不同的方案的评价与选择</vt:lpstr>
      <vt:lpstr>第四节    寿命期不同的方案的评价与选择</vt:lpstr>
      <vt:lpstr>第四节    寿命期不同的方案的评价与选择</vt:lpstr>
      <vt:lpstr>第四节    寿命期不同的方案的评价与选择</vt:lpstr>
      <vt:lpstr>第五讲  技术经济的不确定性分析  </vt:lpstr>
      <vt:lpstr>主  要  内  容</vt:lpstr>
      <vt:lpstr>第一节    盈亏平衡分析 </vt:lpstr>
      <vt:lpstr>第一节    盈亏平衡分析</vt:lpstr>
      <vt:lpstr>第一节    盈亏平衡分析</vt:lpstr>
      <vt:lpstr>第一节    盈亏平衡分析</vt:lpstr>
      <vt:lpstr>第一节    盈亏平衡分析</vt:lpstr>
      <vt:lpstr>第一节    盈亏平衡分析</vt:lpstr>
      <vt:lpstr>第一节    盈亏平衡分析</vt:lpstr>
      <vt:lpstr>第二节      敏感性分析</vt:lpstr>
      <vt:lpstr>第二节      敏感性分析</vt:lpstr>
      <vt:lpstr>第二节      敏感性分析</vt:lpstr>
      <vt:lpstr>第二节      敏感性分析</vt:lpstr>
      <vt:lpstr>第三节     概率分析</vt:lpstr>
      <vt:lpstr>第三节     概率分析</vt:lpstr>
      <vt:lpstr>第三节     概率分析</vt:lpstr>
      <vt:lpstr>第三节     概率分析</vt:lpstr>
      <vt:lpstr>第三节     概率分析</vt:lpstr>
      <vt:lpstr>第四节     决策树分析法</vt:lpstr>
      <vt:lpstr>第四节     决策树分析法</vt:lpstr>
      <vt:lpstr>第四节     决策树分析法</vt:lpstr>
      <vt:lpstr>第六讲   项目的财务评价  </vt:lpstr>
      <vt:lpstr>绪    论</vt:lpstr>
      <vt:lpstr>第一节    工程项目的投资估算</vt:lpstr>
      <vt:lpstr>第一节    工程项目的投资估算</vt:lpstr>
      <vt:lpstr>第一节    工程项目的投资估算</vt:lpstr>
      <vt:lpstr>第第一节    工程项目的投资估算</vt:lpstr>
      <vt:lpstr>第一节    工程项目的投资估算</vt:lpstr>
      <vt:lpstr>第一节    工程项目的投资估算</vt:lpstr>
      <vt:lpstr>第一节    工程项目的投资估算</vt:lpstr>
      <vt:lpstr>第一节    工程项目的投资估算</vt:lpstr>
      <vt:lpstr>第一节    工程项目的投资估算</vt:lpstr>
      <vt:lpstr>第一节    工程项目的投资估算</vt:lpstr>
      <vt:lpstr>第一节    工程项目的投资估算</vt:lpstr>
      <vt:lpstr>第一节    工程项目的投资估算</vt:lpstr>
      <vt:lpstr>第一节    工程项目的投资估算</vt:lpstr>
      <vt:lpstr>第二节      收入、成本、利润的估算</vt:lpstr>
      <vt:lpstr>第二节      收入、成本、利润的估算</vt:lpstr>
      <vt:lpstr>第三节  项目的盈利能力分析</vt:lpstr>
      <vt:lpstr>第三节  项目的盈利能力分析</vt:lpstr>
      <vt:lpstr>第三节    项目盈利能力分析</vt:lpstr>
      <vt:lpstr>第三节    项目盈利能力分析</vt:lpstr>
      <vt:lpstr>第三节    项目盈利能力分析</vt:lpstr>
      <vt:lpstr>第三节    项目盈利能力分析</vt:lpstr>
      <vt:lpstr>第四节    项目的偿债能力分析</vt:lpstr>
      <vt:lpstr>第四节    项目的偿债能力分析</vt:lpstr>
      <vt:lpstr>第四节    项目的偿债能力分析</vt:lpstr>
      <vt:lpstr>第四节    项目的偿债能力分析</vt:lpstr>
      <vt:lpstr>第四节    项目的偿债能力分析</vt:lpstr>
      <vt:lpstr>第四节    项目的偿债能力分析</vt:lpstr>
      <vt:lpstr>第四节    项目的偿债能力分析</vt:lpstr>
      <vt:lpstr>第四节    项目的偿债能力分析</vt:lpstr>
      <vt:lpstr>第四节    项目的偿债能力分析</vt:lpstr>
      <vt:lpstr>第四节    项目的偿债能力分析</vt:lpstr>
      <vt:lpstr>第四节    项目的偿债能力分析</vt:lpstr>
      <vt:lpstr>第七讲  设备的经济分析  </vt:lpstr>
      <vt:lpstr>主  要  内  容</vt:lpstr>
      <vt:lpstr>第一节    设备的磨损与补偿 </vt:lpstr>
      <vt:lpstr>第一节    设备的磨损与补偿</vt:lpstr>
      <vt:lpstr>第一节    设备的磨损与补偿</vt:lpstr>
      <vt:lpstr>第一节    设备的磨损与补偿</vt:lpstr>
      <vt:lpstr>第一节    设备的磨损与补偿</vt:lpstr>
      <vt:lpstr>第一节  设备的磨损与补偿</vt:lpstr>
      <vt:lpstr>第一节  设备的磨损与补偿</vt:lpstr>
      <vt:lpstr>第一节   设备的磨损与补偿</vt:lpstr>
      <vt:lpstr>第二节  设备的寿命</vt:lpstr>
      <vt:lpstr>第二节   设备的寿命</vt:lpstr>
      <vt:lpstr>第二节  设备的寿命</vt:lpstr>
      <vt:lpstr>第二节  设备的寿命</vt:lpstr>
      <vt:lpstr>第二节  设备的寿命</vt:lpstr>
      <vt:lpstr>第二节  设备的寿命</vt:lpstr>
      <vt:lpstr>第二节  设备的寿命</vt:lpstr>
      <vt:lpstr>第二节  设备的寿命</vt:lpstr>
      <vt:lpstr>PowerPoint 演示文稿</vt:lpstr>
      <vt:lpstr>第二节  设备的寿命</vt:lpstr>
      <vt:lpstr>PowerPoint 演示文稿</vt:lpstr>
      <vt:lpstr>第二节  设备的寿命</vt:lpstr>
      <vt:lpstr>第二节  设备的寿命</vt:lpstr>
      <vt:lpstr>第二节  设备的寿命</vt:lpstr>
      <vt:lpstr>第二节  设备的寿命</vt:lpstr>
      <vt:lpstr>第二节  设备的寿命</vt:lpstr>
      <vt:lpstr>第二节  设备的寿命</vt:lpstr>
      <vt:lpstr>第二节  设备的寿命</vt:lpstr>
      <vt:lpstr>第二节  设备的寿命</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PowerPoint 演示文稿</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第三节  设备更新的经济分析</vt:lpstr>
      <vt:lpstr>第四节  设备现代化改装的经济分析</vt:lpstr>
      <vt:lpstr>第四节  设备现代化改装的经济分析</vt:lpstr>
      <vt:lpstr>第四节  设备现代化改装的经济分析</vt:lpstr>
      <vt:lpstr>第四节  设备现代化改装的经济分析</vt:lpstr>
      <vt:lpstr>第五节  设备租赁的经济分析</vt:lpstr>
      <vt:lpstr>第五节  设备租赁的经济分析</vt:lpstr>
      <vt:lpstr>第五节  设备租赁的经济分析</vt:lpstr>
      <vt:lpstr>PowerPoint 演示文稿</vt:lpstr>
      <vt:lpstr>第八讲    价值工程</vt:lpstr>
      <vt:lpstr>主  要  内  容</vt:lpstr>
      <vt:lpstr>第一节    价值工程概述 </vt:lpstr>
      <vt:lpstr>第一节    价值工程概述 </vt:lpstr>
      <vt:lpstr>第一节    价值工程概述 </vt:lpstr>
      <vt:lpstr>第一节    价值工程概述 </vt:lpstr>
      <vt:lpstr>第一节    价值工程概述 </vt:lpstr>
      <vt:lpstr>第一节    价值工程概述 </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第二节  价值工程对象选择和情报收集</vt:lpstr>
      <vt:lpstr>第三节  功能系统分析和评价</vt:lpstr>
      <vt:lpstr>第三节  功能系统分析和评价</vt:lpstr>
      <vt:lpstr>第三节  功能系统分析和评价</vt:lpstr>
      <vt:lpstr>第三节  功能系统分析和评价</vt:lpstr>
      <vt:lpstr>第三节  功能系统分析和评价</vt:lpstr>
      <vt:lpstr>第三节  功能系统分析和评价</vt:lpstr>
      <vt:lpstr>第三节  功能系统分析和评价</vt:lpstr>
      <vt:lpstr>第三节  功能系统分析和评价</vt:lpstr>
      <vt:lpstr>第三节  功能系统分析和评价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第四节  方案的创造与评价</vt:lpstr>
      <vt:lpstr>第五节  方案的试验与提案</vt:lpstr>
      <vt:lpstr>第五节  方案的试验与提案</vt:lpstr>
      <vt:lpstr>第六节  活动成果评价</vt:lpstr>
      <vt:lpstr>第六节  活动成果评价</vt:lpstr>
      <vt:lpstr>案   例</vt:lpstr>
      <vt:lpstr>案     例</vt:lpstr>
      <vt:lpstr>案     例</vt:lpstr>
      <vt:lpstr>案   例</vt:lpstr>
      <vt:lpstr>自定义放映1</vt:lpstr>
      <vt:lpstr>自定义放映2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谭九鼎</dc:creator>
  <cp:lastModifiedBy>谭 九鼎</cp:lastModifiedBy>
  <cp:revision>250</cp:revision>
  <cp:lastPrinted>1601-01-01T00:00:00Z</cp:lastPrinted>
  <dcterms:created xsi:type="dcterms:W3CDTF">1601-01-01T00:00:00Z</dcterms:created>
  <dcterms:modified xsi:type="dcterms:W3CDTF">2019-01-11T14:38:12Z</dcterms:modified>
</cp:coreProperties>
</file>